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52" r:id="rId3"/>
    <p:sldMasterId id="2147483654" r:id="rId4"/>
  </p:sldMasterIdLst>
  <p:sldIdLst>
    <p:sldId id="258" r:id="rId5"/>
    <p:sldId id="509" r:id="rId6"/>
    <p:sldId id="471" r:id="rId7"/>
    <p:sldId id="470" r:id="rId8"/>
    <p:sldId id="512" r:id="rId9"/>
    <p:sldId id="461" r:id="rId10"/>
    <p:sldId id="520" r:id="rId11"/>
    <p:sldId id="469" r:id="rId12"/>
    <p:sldId id="510" r:id="rId13"/>
    <p:sldId id="511" r:id="rId14"/>
    <p:sldId id="474" r:id="rId15"/>
    <p:sldId id="475" r:id="rId16"/>
    <p:sldId id="491" r:id="rId17"/>
    <p:sldId id="492" r:id="rId18"/>
    <p:sldId id="476" r:id="rId19"/>
    <p:sldId id="477" r:id="rId20"/>
    <p:sldId id="478" r:id="rId21"/>
    <p:sldId id="479" r:id="rId22"/>
    <p:sldId id="487" r:id="rId23"/>
    <p:sldId id="488" r:id="rId24"/>
    <p:sldId id="489" r:id="rId25"/>
    <p:sldId id="513" r:id="rId26"/>
    <p:sldId id="517" r:id="rId27"/>
    <p:sldId id="519" r:id="rId28"/>
    <p:sldId id="516" r:id="rId29"/>
    <p:sldId id="494" r:id="rId30"/>
    <p:sldId id="501" r:id="rId31"/>
    <p:sldId id="496" r:id="rId32"/>
    <p:sldId id="497" r:id="rId33"/>
    <p:sldId id="514" r:id="rId34"/>
    <p:sldId id="499" r:id="rId35"/>
    <p:sldId id="515" r:id="rId36"/>
    <p:sldId id="505" r:id="rId37"/>
    <p:sldId id="506" r:id="rId38"/>
    <p:sldId id="507" r:id="rId39"/>
    <p:sldId id="465" r:id="rId40"/>
  </p:sldIdLst>
  <p:sldSz cx="12192000" cy="6858000"/>
  <p:notesSz cx="6858000" cy="9144000"/>
  <p:defaultTextStyle>
    <a:defPPr>
      <a:defRPr lang="en-I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945D"/>
    <a:srgbClr val="EFB8AF"/>
    <a:srgbClr val="FFCCCC"/>
    <a:srgbClr val="628990"/>
    <a:srgbClr val="4C6B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786" autoAdjust="0"/>
    <p:restoredTop sz="94660"/>
  </p:normalViewPr>
  <p:slideViewPr>
    <p:cSldViewPr snapToGrid="0">
      <p:cViewPr>
        <p:scale>
          <a:sx n="50" d="100"/>
          <a:sy n="50" d="100"/>
        </p:scale>
        <p:origin x="917" y="10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035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C0CA17F-D743-47DE-AF44-6B754455E0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2EB9B1E-6842-41A3-A58E-983BA688A485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2802599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A828D53-B024-47A7-B2BD-7FE065D771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4B09B5-004B-4B7C-AFAF-DDC76E3399FB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1806548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FB68DD9-D26E-4B72-88F3-AAD4F01957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12B453-F9E7-4822-8AB8-FCCED42E5D56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838083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1.v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7">
            <a:extLst>
              <a:ext uri="{FF2B5EF4-FFF2-40B4-BE49-F238E27FC236}">
                <a16:creationId xmlns:a16="http://schemas.microsoft.com/office/drawing/2014/main" id="{D050EC91-F330-4780-A11E-D868DAA114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9" r="53151"/>
          <a:stretch>
            <a:fillRect/>
          </a:stretch>
        </p:blipFill>
        <p:spPr bwMode="auto">
          <a:xfrm>
            <a:off x="-22225" y="0"/>
            <a:ext cx="60246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0">
            <a:extLst>
              <a:ext uri="{FF2B5EF4-FFF2-40B4-BE49-F238E27FC236}">
                <a16:creationId xmlns:a16="http://schemas.microsoft.com/office/drawing/2014/main" id="{73C01AD0-90C4-4246-B805-4C730B01FD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175" y="5522913"/>
            <a:ext cx="142557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7">
            <a:extLst>
              <a:ext uri="{FF2B5EF4-FFF2-40B4-BE49-F238E27FC236}">
                <a16:creationId xmlns:a16="http://schemas.microsoft.com/office/drawing/2014/main" id="{131BFBCC-2EA3-CE2B-9D92-FE998FC36B9F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6002338" y="0"/>
            <a:ext cx="61896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7D15B0D0-2719-2255-5A77-35DDE4BCFA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9" r="53151"/>
          <a:stretch>
            <a:fillRect/>
          </a:stretch>
        </p:blipFill>
        <p:spPr bwMode="auto">
          <a:xfrm>
            <a:off x="5970588" y="0"/>
            <a:ext cx="62531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289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73145-CCC2-4286-AFC5-EE5FFC4C7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6375" y="6161088"/>
            <a:ext cx="479425" cy="4095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chemeClr val="bg1"/>
                </a:solidFill>
              </a:defRPr>
            </a:lvl1pPr>
          </a:lstStyle>
          <a:p>
            <a:fld id="{DCC0F364-C927-4BCA-8E67-3A564DB62DD0}" type="slidenum">
              <a:rPr lang="en-IN" altLang="en-US"/>
              <a:pPr/>
              <a:t>‹#›</a:t>
            </a:fld>
            <a:endParaRPr lang="en-IN" altLang="en-US"/>
          </a:p>
        </p:txBody>
      </p:sp>
      <p:pic>
        <p:nvPicPr>
          <p:cNvPr id="2051" name="Picture 9">
            <a:extLst>
              <a:ext uri="{FF2B5EF4-FFF2-40B4-BE49-F238E27FC236}">
                <a16:creationId xmlns:a16="http://schemas.microsoft.com/office/drawing/2014/main" id="{298E33D2-09E4-41DB-B010-4D0B6AB467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300" y="5875338"/>
            <a:ext cx="1155700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25B31-01D6-4B9C-97C3-405F1B40F8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6375" y="6161088"/>
            <a:ext cx="479425" cy="4095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628990"/>
                </a:solidFill>
              </a:defRPr>
            </a:lvl1pPr>
          </a:lstStyle>
          <a:p>
            <a:fld id="{3FABBB63-2518-449A-B568-4BAF2FCE8DF8}" type="slidenum">
              <a:rPr lang="en-IN" altLang="en-US"/>
              <a:pPr/>
              <a:t>‹#›</a:t>
            </a:fld>
            <a:endParaRPr lang="en-IN" altLang="en-US"/>
          </a:p>
        </p:txBody>
      </p:sp>
      <p:pic>
        <p:nvPicPr>
          <p:cNvPr id="3075" name="Picture 4">
            <a:extLst>
              <a:ext uri="{FF2B5EF4-FFF2-40B4-BE49-F238E27FC236}">
                <a16:creationId xmlns:a16="http://schemas.microsoft.com/office/drawing/2014/main" id="{7FDEE5C6-58E2-4574-9DD9-B5966712A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1213" y="5711825"/>
            <a:ext cx="1262062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>
            <a:extLst>
              <a:ext uri="{FF2B5EF4-FFF2-40B4-BE49-F238E27FC236}">
                <a16:creationId xmlns:a16="http://schemas.microsoft.com/office/drawing/2014/main" id="{F354387B-7C77-4211-B757-D4DCFF381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1900" y="6121400"/>
            <a:ext cx="8255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948E4B7-39EF-46B0-B2A8-D0BDD1468C37}"/>
              </a:ext>
            </a:extLst>
          </p:cNvPr>
          <p:cNvCxnSpPr/>
          <p:nvPr/>
        </p:nvCxnSpPr>
        <p:spPr>
          <a:xfrm>
            <a:off x="0" y="6345238"/>
            <a:ext cx="11501438" cy="0"/>
          </a:xfrm>
          <a:prstGeom prst="line">
            <a:avLst/>
          </a:prstGeom>
          <a:ln w="22225">
            <a:solidFill>
              <a:srgbClr val="4C6B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A3534BF-6D32-4537-9CDC-22926BD9E6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2875" y="6396038"/>
            <a:ext cx="407988" cy="368300"/>
          </a:xfrm>
          <a:prstGeom prst="rect">
            <a:avLst/>
          </a:prstGeom>
          <a:ln w="3175">
            <a:solidFill>
              <a:srgbClr val="62899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628990"/>
                </a:solidFill>
                <a:latin typeface="Bahnschrift Light SemiCondensed" panose="020B0502040204020203" pitchFamily="34" charset="0"/>
              </a:defRPr>
            </a:lvl1pPr>
          </a:lstStyle>
          <a:p>
            <a:fld id="{15D30CD2-FDDC-41A7-8581-46BCEAF38B54}" type="slidenum">
              <a:rPr lang="en-IN" altLang="en-US"/>
              <a:pPr/>
              <a:t>‹#›</a:t>
            </a:fld>
            <a:endParaRPr lang="en-I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fif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5.wdp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fif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>
            <a:extLst>
              <a:ext uri="{FF2B5EF4-FFF2-40B4-BE49-F238E27FC236}">
                <a16:creationId xmlns:a16="http://schemas.microsoft.com/office/drawing/2014/main" id="{953DE1F3-3D06-41E8-9385-F0349CCCC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499609"/>
            <a:ext cx="1054131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IN" altLang="en-US" sz="3200" b="1" dirty="0">
                <a:solidFill>
                  <a:schemeClr val="bg1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WARSON RESIDENTIAL BUILDING, DUBAI</a:t>
            </a:r>
          </a:p>
        </p:txBody>
      </p:sp>
      <p:sp>
        <p:nvSpPr>
          <p:cNvPr id="5123" name="TextBox 5">
            <a:extLst>
              <a:ext uri="{FF2B5EF4-FFF2-40B4-BE49-F238E27FC236}">
                <a16:creationId xmlns:a16="http://schemas.microsoft.com/office/drawing/2014/main" id="{96092B05-4322-4FF6-9059-6D34CF9DE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6294438"/>
            <a:ext cx="16129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sz="2400" b="1" dirty="0">
                <a:solidFill>
                  <a:srgbClr val="4C6B70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April 2023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B8D87F0D-2E15-EA6C-EDB0-DD62453E2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5694998"/>
            <a:ext cx="40414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chemeClr val="bg1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FAÇADE CONCEPT DESIGN </a:t>
            </a:r>
            <a:endParaRPr lang="en-IN" altLang="en-US" sz="2400" b="1" dirty="0">
              <a:solidFill>
                <a:schemeClr val="bg1"/>
              </a:solidFill>
              <a:latin typeface="Tempus Sans ITC" panose="020B0604020202020204" pitchFamily="82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>
            <a:extLst>
              <a:ext uri="{FF2B5EF4-FFF2-40B4-BE49-F238E27FC236}">
                <a16:creationId xmlns:a16="http://schemas.microsoft.com/office/drawing/2014/main" id="{B5EB0EEC-26EA-49CA-8C9C-E65C35850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706438"/>
            <a:ext cx="1000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sz="2000" b="1" dirty="0">
                <a:solidFill>
                  <a:schemeClr val="bg1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PROPOSED - OPTION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60FEB8-4305-85BB-0898-F737F53ED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106548"/>
            <a:ext cx="1000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sz="2000" b="1" dirty="0">
                <a:solidFill>
                  <a:srgbClr val="628990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GRID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F212645-6642-8D67-2593-FC7806743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10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5D45B8-08ED-4FC0-3D31-363B44D75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1258948"/>
            <a:ext cx="1000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chemeClr val="bg1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GRID </a:t>
            </a:r>
            <a:endParaRPr lang="en-IN" altLang="en-US" sz="2000" b="1" dirty="0">
              <a:solidFill>
                <a:schemeClr val="bg1"/>
              </a:solidFill>
              <a:latin typeface="Tempus Sans ITC" panose="020B0604020202020204" pitchFamily="82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118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506D44-2032-9B42-7685-97CBE20B0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"/>
          <a:stretch/>
        </p:blipFill>
        <p:spPr bwMode="auto">
          <a:xfrm>
            <a:off x="869950" y="0"/>
            <a:ext cx="10452100" cy="621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F212645-6642-8D67-2593-FC7806743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42875" y="6436678"/>
            <a:ext cx="407988" cy="3683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11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83702-96E1-4B63-F061-1FFD440838A4}"/>
              </a:ext>
            </a:extLst>
          </p:cNvPr>
          <p:cNvSpPr txBox="1"/>
          <p:nvPr/>
        </p:nvSpPr>
        <p:spPr>
          <a:xfrm>
            <a:off x="370205" y="6380163"/>
            <a:ext cx="6457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| OPTION 1 – GRID | REFERENCES</a:t>
            </a:r>
          </a:p>
        </p:txBody>
      </p:sp>
    </p:spTree>
    <p:extLst>
      <p:ext uri="{BB962C8B-B14F-4D97-AF65-F5344CB8AC3E}">
        <p14:creationId xmlns:p14="http://schemas.microsoft.com/office/powerpoint/2010/main" val="2653300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877B948-6AF7-6D2B-E4C7-D24BFB9CC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64" y="0"/>
            <a:ext cx="8862672" cy="621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F212645-6642-8D67-2593-FC7806743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42875" y="6436678"/>
            <a:ext cx="407988" cy="3683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12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83702-96E1-4B63-F061-1FFD440838A4}"/>
              </a:ext>
            </a:extLst>
          </p:cNvPr>
          <p:cNvSpPr txBox="1"/>
          <p:nvPr/>
        </p:nvSpPr>
        <p:spPr>
          <a:xfrm>
            <a:off x="370205" y="6380163"/>
            <a:ext cx="6457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| OPTION 1 – GRID | REFERENCES</a:t>
            </a:r>
          </a:p>
        </p:txBody>
      </p:sp>
    </p:spTree>
    <p:extLst>
      <p:ext uri="{BB962C8B-B14F-4D97-AF65-F5344CB8AC3E}">
        <p14:creationId xmlns:p14="http://schemas.microsoft.com/office/powerpoint/2010/main" val="1966866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F212645-6642-8D67-2593-FC7806743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42875" y="6436678"/>
            <a:ext cx="407988" cy="3683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13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83702-96E1-4B63-F061-1FFD440838A4}"/>
              </a:ext>
            </a:extLst>
          </p:cNvPr>
          <p:cNvSpPr txBox="1"/>
          <p:nvPr/>
        </p:nvSpPr>
        <p:spPr>
          <a:xfrm>
            <a:off x="370205" y="6380163"/>
            <a:ext cx="6457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| OPTION 1 – GRID | REFERENCES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44EE50-1191-CC34-FB89-20ACDAAAE7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7"/>
          <a:stretch/>
        </p:blipFill>
        <p:spPr bwMode="auto">
          <a:xfrm>
            <a:off x="1977293" y="0"/>
            <a:ext cx="8237414" cy="621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694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41F9164-ABC8-594C-4C69-A7124519A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37" y="0"/>
            <a:ext cx="10273124" cy="622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F212645-6642-8D67-2593-FC7806743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42875" y="6436678"/>
            <a:ext cx="407988" cy="3683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14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83702-96E1-4B63-F061-1FFD440838A4}"/>
              </a:ext>
            </a:extLst>
          </p:cNvPr>
          <p:cNvSpPr txBox="1"/>
          <p:nvPr/>
        </p:nvSpPr>
        <p:spPr>
          <a:xfrm>
            <a:off x="370205" y="6380163"/>
            <a:ext cx="6457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| OPTION 1 – GRID | REFERENCES</a:t>
            </a:r>
          </a:p>
        </p:txBody>
      </p:sp>
    </p:spTree>
    <p:extLst>
      <p:ext uri="{BB962C8B-B14F-4D97-AF65-F5344CB8AC3E}">
        <p14:creationId xmlns:p14="http://schemas.microsoft.com/office/powerpoint/2010/main" val="3281897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F212645-6642-8D67-2593-FC7806743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42875" y="6436678"/>
            <a:ext cx="407988" cy="3683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15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83702-96E1-4B63-F061-1FFD440838A4}"/>
              </a:ext>
            </a:extLst>
          </p:cNvPr>
          <p:cNvSpPr txBox="1"/>
          <p:nvPr/>
        </p:nvSpPr>
        <p:spPr>
          <a:xfrm>
            <a:off x="370205" y="6380163"/>
            <a:ext cx="6457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| OPTION 1 – GRID | PROPOSED DESIGN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257096-4123-2D80-E5DC-939FFAA80B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5" r="17971"/>
          <a:stretch/>
        </p:blipFill>
        <p:spPr>
          <a:xfrm>
            <a:off x="-1" y="0"/>
            <a:ext cx="12192001" cy="627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30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F212645-6642-8D67-2593-FC7806743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42875" y="6436678"/>
            <a:ext cx="407988" cy="3683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16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83702-96E1-4B63-F061-1FFD440838A4}"/>
              </a:ext>
            </a:extLst>
          </p:cNvPr>
          <p:cNvSpPr txBox="1"/>
          <p:nvPr/>
        </p:nvSpPr>
        <p:spPr>
          <a:xfrm>
            <a:off x="370205" y="6380163"/>
            <a:ext cx="6457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| OPTION 1 – GRID | PROPOSED DESIGN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CD865F-7614-D481-8C0B-516ECAFCFE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8" t="1024" r="10880" b="7851"/>
          <a:stretch/>
        </p:blipFill>
        <p:spPr>
          <a:xfrm>
            <a:off x="0" y="0"/>
            <a:ext cx="12192000" cy="6273478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B572BB2-5A2E-83BA-8A1B-D0D3178A10F7}"/>
              </a:ext>
            </a:extLst>
          </p:cNvPr>
          <p:cNvSpPr/>
          <p:nvPr/>
        </p:nvSpPr>
        <p:spPr>
          <a:xfrm>
            <a:off x="2367280" y="833120"/>
            <a:ext cx="5887720" cy="4673599"/>
          </a:xfrm>
          <a:custGeom>
            <a:avLst/>
            <a:gdLst>
              <a:gd name="connsiteX0" fmla="*/ 0 w 5740400"/>
              <a:gd name="connsiteY0" fmla="*/ 1209040 h 3931920"/>
              <a:gd name="connsiteX1" fmla="*/ 5740400 w 5740400"/>
              <a:gd name="connsiteY1" fmla="*/ 0 h 3931920"/>
              <a:gd name="connsiteX2" fmla="*/ 4947920 w 5740400"/>
              <a:gd name="connsiteY2" fmla="*/ 589280 h 3931920"/>
              <a:gd name="connsiteX3" fmla="*/ 4805680 w 5740400"/>
              <a:gd name="connsiteY3" fmla="*/ 711200 h 3931920"/>
              <a:gd name="connsiteX4" fmla="*/ 4500880 w 5740400"/>
              <a:gd name="connsiteY4" fmla="*/ 1310640 h 3931920"/>
              <a:gd name="connsiteX5" fmla="*/ 4470400 w 5740400"/>
              <a:gd name="connsiteY5" fmla="*/ 1828800 h 3931920"/>
              <a:gd name="connsiteX6" fmla="*/ 4470400 w 5740400"/>
              <a:gd name="connsiteY6" fmla="*/ 1960880 h 3931920"/>
              <a:gd name="connsiteX7" fmla="*/ 4450080 w 5740400"/>
              <a:gd name="connsiteY7" fmla="*/ 2560320 h 3931920"/>
              <a:gd name="connsiteX8" fmla="*/ 4511040 w 5740400"/>
              <a:gd name="connsiteY8" fmla="*/ 2692400 h 3931920"/>
              <a:gd name="connsiteX9" fmla="*/ 4673600 w 5740400"/>
              <a:gd name="connsiteY9" fmla="*/ 3149600 h 3931920"/>
              <a:gd name="connsiteX10" fmla="*/ 5039360 w 5740400"/>
              <a:gd name="connsiteY10" fmla="*/ 3556000 h 3931920"/>
              <a:gd name="connsiteX11" fmla="*/ 5151120 w 5740400"/>
              <a:gd name="connsiteY11" fmla="*/ 3677920 h 3931920"/>
              <a:gd name="connsiteX12" fmla="*/ 5588000 w 5740400"/>
              <a:gd name="connsiteY12" fmla="*/ 3931920 h 3931920"/>
              <a:gd name="connsiteX13" fmla="*/ 0 w 5740400"/>
              <a:gd name="connsiteY13" fmla="*/ 1209040 h 393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740400" h="3931920">
                <a:moveTo>
                  <a:pt x="0" y="1209040"/>
                </a:moveTo>
                <a:lnTo>
                  <a:pt x="5740400" y="0"/>
                </a:lnTo>
                <a:lnTo>
                  <a:pt x="4947920" y="589280"/>
                </a:lnTo>
                <a:lnTo>
                  <a:pt x="4805680" y="711200"/>
                </a:lnTo>
                <a:lnTo>
                  <a:pt x="4500880" y="1310640"/>
                </a:lnTo>
                <a:lnTo>
                  <a:pt x="4470400" y="1828800"/>
                </a:lnTo>
                <a:lnTo>
                  <a:pt x="4470400" y="1960880"/>
                </a:lnTo>
                <a:lnTo>
                  <a:pt x="4450080" y="2560320"/>
                </a:lnTo>
                <a:lnTo>
                  <a:pt x="4511040" y="2692400"/>
                </a:lnTo>
                <a:lnTo>
                  <a:pt x="4673600" y="3149600"/>
                </a:lnTo>
                <a:lnTo>
                  <a:pt x="5039360" y="3556000"/>
                </a:lnTo>
                <a:lnTo>
                  <a:pt x="5151120" y="3677920"/>
                </a:lnTo>
                <a:lnTo>
                  <a:pt x="5588000" y="3931920"/>
                </a:lnTo>
                <a:lnTo>
                  <a:pt x="0" y="1209040"/>
                </a:lnTo>
                <a:close/>
              </a:path>
            </a:pathLst>
          </a:custGeom>
          <a:solidFill>
            <a:srgbClr val="DD945D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474A58-AF60-C716-6EE4-15B4FFD6D5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r="31500" b="10528"/>
          <a:stretch/>
        </p:blipFill>
        <p:spPr>
          <a:xfrm>
            <a:off x="6350000" y="470963"/>
            <a:ext cx="6075680" cy="565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304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60FEB8-4305-85BB-0898-F737F53ED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106548"/>
            <a:ext cx="1000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sz="2000" b="1" dirty="0">
                <a:solidFill>
                  <a:srgbClr val="628990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SCALES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F212645-6642-8D67-2593-FC7806743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17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6146" name="TextBox 1">
            <a:extLst>
              <a:ext uri="{FF2B5EF4-FFF2-40B4-BE49-F238E27FC236}">
                <a16:creationId xmlns:a16="http://schemas.microsoft.com/office/drawing/2014/main" id="{B5EB0EEC-26EA-49CA-8C9C-E65C35850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706438"/>
            <a:ext cx="1000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sz="2000" b="1" dirty="0">
                <a:solidFill>
                  <a:schemeClr val="bg1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PROPOSED - OPTION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E71A4A-BDDA-BA71-48A1-9D9A994842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1258948"/>
            <a:ext cx="1000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chemeClr val="bg1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SCALES</a:t>
            </a:r>
            <a:endParaRPr lang="en-IN" altLang="en-US" sz="2000" b="1" dirty="0">
              <a:solidFill>
                <a:schemeClr val="bg1"/>
              </a:solidFill>
              <a:latin typeface="Tempus Sans ITC" panose="020B0604020202020204" pitchFamily="82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87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F212645-6642-8D67-2593-FC7806743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42875" y="6436678"/>
            <a:ext cx="407988" cy="3683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18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83702-96E1-4B63-F061-1FFD440838A4}"/>
              </a:ext>
            </a:extLst>
          </p:cNvPr>
          <p:cNvSpPr txBox="1"/>
          <p:nvPr/>
        </p:nvSpPr>
        <p:spPr>
          <a:xfrm>
            <a:off x="370205" y="6380163"/>
            <a:ext cx="6457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OPTION 2 – SCALES | REFERENCE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D2D13A-073B-1E8F-2522-F53F8EF48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99" y="-1516"/>
            <a:ext cx="9051801" cy="621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854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F212645-6642-8D67-2593-FC7806743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42875" y="6436678"/>
            <a:ext cx="407988" cy="3683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19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83702-96E1-4B63-F061-1FFD440838A4}"/>
              </a:ext>
            </a:extLst>
          </p:cNvPr>
          <p:cNvSpPr txBox="1"/>
          <p:nvPr/>
        </p:nvSpPr>
        <p:spPr>
          <a:xfrm>
            <a:off x="370205" y="6380163"/>
            <a:ext cx="6457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OPTION 2 – SCALES | REFERENCE</a:t>
            </a:r>
          </a:p>
        </p:txBody>
      </p:sp>
      <p:pic>
        <p:nvPicPr>
          <p:cNvPr id="1026" name="Picture 2" descr="Never Never Cube: A Matrix of Parallelepipeds Mounted by ...">
            <a:extLst>
              <a:ext uri="{FF2B5EF4-FFF2-40B4-BE49-F238E27FC236}">
                <a16:creationId xmlns:a16="http://schemas.microsoft.com/office/drawing/2014/main" id="{CA1CBA4C-FF21-8E44-94C5-967907E088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9"/>
          <a:stretch/>
        </p:blipFill>
        <p:spPr bwMode="auto">
          <a:xfrm>
            <a:off x="1101554" y="-26221"/>
            <a:ext cx="9988892" cy="621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30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60FEB8-4305-85BB-0898-F737F53ED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106548"/>
            <a:ext cx="1000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sz="2000" b="1" dirty="0">
                <a:solidFill>
                  <a:srgbClr val="628990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GRID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F212645-6642-8D67-2593-FC7806743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2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7993B7EE-D1CE-8C16-8A65-72D0309790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706438"/>
            <a:ext cx="1000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chemeClr val="bg1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E</a:t>
            </a:r>
            <a:r>
              <a:rPr lang="en-IN" altLang="en-US" sz="2000" b="1" dirty="0">
                <a:solidFill>
                  <a:schemeClr val="bg1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XISITNG PROPOSAL</a:t>
            </a:r>
          </a:p>
        </p:txBody>
      </p:sp>
    </p:spTree>
    <p:extLst>
      <p:ext uri="{BB962C8B-B14F-4D97-AF65-F5344CB8AC3E}">
        <p14:creationId xmlns:p14="http://schemas.microsoft.com/office/powerpoint/2010/main" val="702797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F212645-6642-8D67-2593-FC7806743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42875" y="6436678"/>
            <a:ext cx="407988" cy="3683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20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83702-96E1-4B63-F061-1FFD440838A4}"/>
              </a:ext>
            </a:extLst>
          </p:cNvPr>
          <p:cNvSpPr txBox="1"/>
          <p:nvPr/>
        </p:nvSpPr>
        <p:spPr>
          <a:xfrm>
            <a:off x="370205" y="6380163"/>
            <a:ext cx="6457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OPTION 2 – SCALES | PROPOSED DESIGN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9FFD1D-4292-ACA7-30AF-F8CC4C01DB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" r="19666"/>
          <a:stretch/>
        </p:blipFill>
        <p:spPr>
          <a:xfrm>
            <a:off x="0" y="0"/>
            <a:ext cx="12192000" cy="629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24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F212645-6642-8D67-2593-FC7806743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42875" y="6436678"/>
            <a:ext cx="407988" cy="3683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21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83702-96E1-4B63-F061-1FFD440838A4}"/>
              </a:ext>
            </a:extLst>
          </p:cNvPr>
          <p:cNvSpPr txBox="1"/>
          <p:nvPr/>
        </p:nvSpPr>
        <p:spPr>
          <a:xfrm>
            <a:off x="370205" y="6380163"/>
            <a:ext cx="6457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OPTION 2 – SCALES | PROPOSED DESIGN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6F5140-D14F-AB4E-309C-965E254BB7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5" t="6861" r="19554" b="15639"/>
          <a:stretch/>
        </p:blipFill>
        <p:spPr>
          <a:xfrm>
            <a:off x="0" y="-1"/>
            <a:ext cx="12192000" cy="6321961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0E97332-0D1E-E889-77D1-BAAE6BAF9CFE}"/>
              </a:ext>
            </a:extLst>
          </p:cNvPr>
          <p:cNvSpPr/>
          <p:nvPr/>
        </p:nvSpPr>
        <p:spPr>
          <a:xfrm>
            <a:off x="1666240" y="1028395"/>
            <a:ext cx="6588760" cy="4265168"/>
          </a:xfrm>
          <a:custGeom>
            <a:avLst/>
            <a:gdLst>
              <a:gd name="connsiteX0" fmla="*/ 0 w 5740400"/>
              <a:gd name="connsiteY0" fmla="*/ 1209040 h 3931920"/>
              <a:gd name="connsiteX1" fmla="*/ 5740400 w 5740400"/>
              <a:gd name="connsiteY1" fmla="*/ 0 h 3931920"/>
              <a:gd name="connsiteX2" fmla="*/ 4947920 w 5740400"/>
              <a:gd name="connsiteY2" fmla="*/ 589280 h 3931920"/>
              <a:gd name="connsiteX3" fmla="*/ 4805680 w 5740400"/>
              <a:gd name="connsiteY3" fmla="*/ 711200 h 3931920"/>
              <a:gd name="connsiteX4" fmla="*/ 4500880 w 5740400"/>
              <a:gd name="connsiteY4" fmla="*/ 1310640 h 3931920"/>
              <a:gd name="connsiteX5" fmla="*/ 4470400 w 5740400"/>
              <a:gd name="connsiteY5" fmla="*/ 1828800 h 3931920"/>
              <a:gd name="connsiteX6" fmla="*/ 4470400 w 5740400"/>
              <a:gd name="connsiteY6" fmla="*/ 1960880 h 3931920"/>
              <a:gd name="connsiteX7" fmla="*/ 4450080 w 5740400"/>
              <a:gd name="connsiteY7" fmla="*/ 2560320 h 3931920"/>
              <a:gd name="connsiteX8" fmla="*/ 4511040 w 5740400"/>
              <a:gd name="connsiteY8" fmla="*/ 2692400 h 3931920"/>
              <a:gd name="connsiteX9" fmla="*/ 4673600 w 5740400"/>
              <a:gd name="connsiteY9" fmla="*/ 3149600 h 3931920"/>
              <a:gd name="connsiteX10" fmla="*/ 5039360 w 5740400"/>
              <a:gd name="connsiteY10" fmla="*/ 3556000 h 3931920"/>
              <a:gd name="connsiteX11" fmla="*/ 5151120 w 5740400"/>
              <a:gd name="connsiteY11" fmla="*/ 3677920 h 3931920"/>
              <a:gd name="connsiteX12" fmla="*/ 5588000 w 5740400"/>
              <a:gd name="connsiteY12" fmla="*/ 3931920 h 3931920"/>
              <a:gd name="connsiteX13" fmla="*/ 0 w 5740400"/>
              <a:gd name="connsiteY13" fmla="*/ 1209040 h 393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740400" h="3931920">
                <a:moveTo>
                  <a:pt x="0" y="1209040"/>
                </a:moveTo>
                <a:lnTo>
                  <a:pt x="5740400" y="0"/>
                </a:lnTo>
                <a:lnTo>
                  <a:pt x="4947920" y="589280"/>
                </a:lnTo>
                <a:lnTo>
                  <a:pt x="4805680" y="711200"/>
                </a:lnTo>
                <a:lnTo>
                  <a:pt x="4500880" y="1310640"/>
                </a:lnTo>
                <a:lnTo>
                  <a:pt x="4470400" y="1828800"/>
                </a:lnTo>
                <a:lnTo>
                  <a:pt x="4470400" y="1960880"/>
                </a:lnTo>
                <a:lnTo>
                  <a:pt x="4450080" y="2560320"/>
                </a:lnTo>
                <a:lnTo>
                  <a:pt x="4511040" y="2692400"/>
                </a:lnTo>
                <a:lnTo>
                  <a:pt x="4673600" y="3149600"/>
                </a:lnTo>
                <a:lnTo>
                  <a:pt x="5039360" y="3556000"/>
                </a:lnTo>
                <a:lnTo>
                  <a:pt x="5151120" y="3677920"/>
                </a:lnTo>
                <a:lnTo>
                  <a:pt x="5588000" y="3931920"/>
                </a:lnTo>
                <a:lnTo>
                  <a:pt x="0" y="1209040"/>
                </a:lnTo>
                <a:close/>
              </a:path>
            </a:pathLst>
          </a:custGeom>
          <a:solidFill>
            <a:srgbClr val="DD945D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5D246D-9422-0172-A51C-C7489C8860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7" r="37750"/>
          <a:stretch/>
        </p:blipFill>
        <p:spPr>
          <a:xfrm>
            <a:off x="6480985" y="536040"/>
            <a:ext cx="5385895" cy="544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52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60FEB8-4305-85BB-0898-F737F53ED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106548"/>
            <a:ext cx="1000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sz="2000" b="1" dirty="0">
                <a:solidFill>
                  <a:srgbClr val="628990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GRID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F212645-6642-8D67-2593-FC7806743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22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4A4688FF-482F-D2E6-7CB2-293DFDCD3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858838"/>
            <a:ext cx="1000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sz="2000" b="1" dirty="0">
                <a:solidFill>
                  <a:schemeClr val="bg1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PROPOSED - OPTION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B35230-73DF-17F6-A572-0D0C12310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1258948"/>
            <a:ext cx="1000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chemeClr val="bg1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CUBES</a:t>
            </a:r>
            <a:endParaRPr lang="en-IN" altLang="en-US" sz="2000" b="1" dirty="0">
              <a:solidFill>
                <a:schemeClr val="bg1"/>
              </a:solidFill>
              <a:latin typeface="Tempus Sans ITC" panose="020B0604020202020204" pitchFamily="82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600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F212645-6642-8D67-2593-FC7806743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42875" y="6436678"/>
            <a:ext cx="407988" cy="3683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23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83702-96E1-4B63-F061-1FFD440838A4}"/>
              </a:ext>
            </a:extLst>
          </p:cNvPr>
          <p:cNvSpPr txBox="1"/>
          <p:nvPr/>
        </p:nvSpPr>
        <p:spPr>
          <a:xfrm>
            <a:off x="370205" y="6380163"/>
            <a:ext cx="6457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OPTION 3 – CUBES | PROPOSED DESIGN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831BB7-4D72-00D5-0B9E-1210373BE3E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 trans="23000" pressure="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0"/>
            <a:ext cx="9438994" cy="627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753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F212645-6642-8D67-2593-FC7806743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42875" y="6436678"/>
            <a:ext cx="407988" cy="3683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24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83702-96E1-4B63-F061-1FFD440838A4}"/>
              </a:ext>
            </a:extLst>
          </p:cNvPr>
          <p:cNvSpPr txBox="1"/>
          <p:nvPr/>
        </p:nvSpPr>
        <p:spPr>
          <a:xfrm>
            <a:off x="370205" y="6380163"/>
            <a:ext cx="6457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OPTION 3 – CUBES | PROPOSED DESIGN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F1D461-9BFC-99D1-8E3B-E5116BCB43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44"/>
          <a:stretch/>
        </p:blipFill>
        <p:spPr>
          <a:xfrm>
            <a:off x="142875" y="0"/>
            <a:ext cx="11906250" cy="626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890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60FEB8-4305-85BB-0898-F737F53ED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106548"/>
            <a:ext cx="1000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sz="2000" b="1" dirty="0">
                <a:solidFill>
                  <a:srgbClr val="628990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GRID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F212645-6642-8D67-2593-FC7806743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25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4A4688FF-482F-D2E6-7CB2-293DFDCD3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858838"/>
            <a:ext cx="1000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sz="2000" b="1" dirty="0">
                <a:solidFill>
                  <a:schemeClr val="bg1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PROPOSED - OPTION 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B35230-73DF-17F6-A572-0D0C12310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1258948"/>
            <a:ext cx="1000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sz="2000" b="1" dirty="0">
                <a:solidFill>
                  <a:schemeClr val="bg1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ELLINGTON</a:t>
            </a:r>
          </a:p>
        </p:txBody>
      </p:sp>
    </p:spTree>
    <p:extLst>
      <p:ext uri="{BB962C8B-B14F-4D97-AF65-F5344CB8AC3E}">
        <p14:creationId xmlns:p14="http://schemas.microsoft.com/office/powerpoint/2010/main" val="31380674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F212645-6642-8D67-2593-FC7806743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42875" y="6436678"/>
            <a:ext cx="407988" cy="3683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26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83702-96E1-4B63-F061-1FFD440838A4}"/>
              </a:ext>
            </a:extLst>
          </p:cNvPr>
          <p:cNvSpPr txBox="1"/>
          <p:nvPr/>
        </p:nvSpPr>
        <p:spPr>
          <a:xfrm>
            <a:off x="370205" y="6380163"/>
            <a:ext cx="6457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OPTION 4 – ELLINGTON | REFERENCES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pic>
        <p:nvPicPr>
          <p:cNvPr id="2" name="Picture 2" descr="Ellington_Belgravia Square_Exterior Visual_Hero Shot 2">
            <a:extLst>
              <a:ext uri="{FF2B5EF4-FFF2-40B4-BE49-F238E27FC236}">
                <a16:creationId xmlns:a16="http://schemas.microsoft.com/office/drawing/2014/main" id="{2CCFA643-43A0-868B-5C35-F9F5F1242E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"/>
          <a:stretch/>
        </p:blipFill>
        <p:spPr bwMode="auto">
          <a:xfrm>
            <a:off x="1640588" y="0"/>
            <a:ext cx="8910824" cy="621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4758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F212645-6642-8D67-2593-FC7806743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42875" y="6436678"/>
            <a:ext cx="407988" cy="3683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27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83702-96E1-4B63-F061-1FFD440838A4}"/>
              </a:ext>
            </a:extLst>
          </p:cNvPr>
          <p:cNvSpPr txBox="1"/>
          <p:nvPr/>
        </p:nvSpPr>
        <p:spPr>
          <a:xfrm>
            <a:off x="370205" y="6380163"/>
            <a:ext cx="6457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OPTION 4 – ELLINGTON | REFERENCES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C2262E-D1A8-10D6-88FA-931D07A289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"/>
          <a:stretch/>
        </p:blipFill>
        <p:spPr bwMode="auto">
          <a:xfrm>
            <a:off x="1557131" y="0"/>
            <a:ext cx="4216400" cy="621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6F29066-0A91-F0AC-3574-5B12AE80E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"/>
          <a:stretch/>
        </p:blipFill>
        <p:spPr bwMode="auto">
          <a:xfrm>
            <a:off x="6233381" y="0"/>
            <a:ext cx="4216400" cy="621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3067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F212645-6642-8D67-2593-FC7806743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42875" y="6436678"/>
            <a:ext cx="407988" cy="3683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28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83702-96E1-4B63-F061-1FFD440838A4}"/>
              </a:ext>
            </a:extLst>
          </p:cNvPr>
          <p:cNvSpPr txBox="1"/>
          <p:nvPr/>
        </p:nvSpPr>
        <p:spPr>
          <a:xfrm>
            <a:off x="370205" y="6380163"/>
            <a:ext cx="6457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OPTION 4 – ELLINGTON | PROPOSED DESIGN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4E93E4-92CF-B6E0-2BD4-96A985BF4C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7" r="17931"/>
          <a:stretch/>
        </p:blipFill>
        <p:spPr>
          <a:xfrm>
            <a:off x="1" y="0"/>
            <a:ext cx="12192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661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F212645-6642-8D67-2593-FC7806743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42875" y="6436678"/>
            <a:ext cx="407988" cy="3683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29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83702-96E1-4B63-F061-1FFD440838A4}"/>
              </a:ext>
            </a:extLst>
          </p:cNvPr>
          <p:cNvSpPr txBox="1"/>
          <p:nvPr/>
        </p:nvSpPr>
        <p:spPr>
          <a:xfrm>
            <a:off x="370205" y="6380163"/>
            <a:ext cx="6457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OPTION 4 – ELLINGTON | PROPOSED DESIGN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F6DF98-0588-83B2-3BD6-A893E85300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3" t="3775" r="12339" b="7193"/>
          <a:stretch/>
        </p:blipFill>
        <p:spPr>
          <a:xfrm>
            <a:off x="-11576" y="-1"/>
            <a:ext cx="12203576" cy="6309721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7B2D89C-DD88-0BBA-4B12-8E98E8FDC33E}"/>
              </a:ext>
            </a:extLst>
          </p:cNvPr>
          <p:cNvSpPr/>
          <p:nvPr/>
        </p:nvSpPr>
        <p:spPr>
          <a:xfrm>
            <a:off x="3947160" y="1099670"/>
            <a:ext cx="4297680" cy="4110378"/>
          </a:xfrm>
          <a:custGeom>
            <a:avLst/>
            <a:gdLst>
              <a:gd name="connsiteX0" fmla="*/ 0 w 5740400"/>
              <a:gd name="connsiteY0" fmla="*/ 1209040 h 3931920"/>
              <a:gd name="connsiteX1" fmla="*/ 5740400 w 5740400"/>
              <a:gd name="connsiteY1" fmla="*/ 0 h 3931920"/>
              <a:gd name="connsiteX2" fmla="*/ 4947920 w 5740400"/>
              <a:gd name="connsiteY2" fmla="*/ 589280 h 3931920"/>
              <a:gd name="connsiteX3" fmla="*/ 4805680 w 5740400"/>
              <a:gd name="connsiteY3" fmla="*/ 711200 h 3931920"/>
              <a:gd name="connsiteX4" fmla="*/ 4500880 w 5740400"/>
              <a:gd name="connsiteY4" fmla="*/ 1310640 h 3931920"/>
              <a:gd name="connsiteX5" fmla="*/ 4470400 w 5740400"/>
              <a:gd name="connsiteY5" fmla="*/ 1828800 h 3931920"/>
              <a:gd name="connsiteX6" fmla="*/ 4470400 w 5740400"/>
              <a:gd name="connsiteY6" fmla="*/ 1960880 h 3931920"/>
              <a:gd name="connsiteX7" fmla="*/ 4450080 w 5740400"/>
              <a:gd name="connsiteY7" fmla="*/ 2560320 h 3931920"/>
              <a:gd name="connsiteX8" fmla="*/ 4511040 w 5740400"/>
              <a:gd name="connsiteY8" fmla="*/ 2692400 h 3931920"/>
              <a:gd name="connsiteX9" fmla="*/ 4673600 w 5740400"/>
              <a:gd name="connsiteY9" fmla="*/ 3149600 h 3931920"/>
              <a:gd name="connsiteX10" fmla="*/ 5039360 w 5740400"/>
              <a:gd name="connsiteY10" fmla="*/ 3556000 h 3931920"/>
              <a:gd name="connsiteX11" fmla="*/ 5151120 w 5740400"/>
              <a:gd name="connsiteY11" fmla="*/ 3677920 h 3931920"/>
              <a:gd name="connsiteX12" fmla="*/ 5588000 w 5740400"/>
              <a:gd name="connsiteY12" fmla="*/ 3931920 h 3931920"/>
              <a:gd name="connsiteX13" fmla="*/ 0 w 5740400"/>
              <a:gd name="connsiteY13" fmla="*/ 1209040 h 393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740400" h="3931920">
                <a:moveTo>
                  <a:pt x="0" y="1209040"/>
                </a:moveTo>
                <a:lnTo>
                  <a:pt x="5740400" y="0"/>
                </a:lnTo>
                <a:lnTo>
                  <a:pt x="4947920" y="589280"/>
                </a:lnTo>
                <a:lnTo>
                  <a:pt x="4805680" y="711200"/>
                </a:lnTo>
                <a:lnTo>
                  <a:pt x="4500880" y="1310640"/>
                </a:lnTo>
                <a:lnTo>
                  <a:pt x="4470400" y="1828800"/>
                </a:lnTo>
                <a:lnTo>
                  <a:pt x="4470400" y="1960880"/>
                </a:lnTo>
                <a:lnTo>
                  <a:pt x="4450080" y="2560320"/>
                </a:lnTo>
                <a:lnTo>
                  <a:pt x="4511040" y="2692400"/>
                </a:lnTo>
                <a:lnTo>
                  <a:pt x="4673600" y="3149600"/>
                </a:lnTo>
                <a:lnTo>
                  <a:pt x="5039360" y="3556000"/>
                </a:lnTo>
                <a:lnTo>
                  <a:pt x="5151120" y="3677920"/>
                </a:lnTo>
                <a:lnTo>
                  <a:pt x="5588000" y="3931920"/>
                </a:lnTo>
                <a:lnTo>
                  <a:pt x="0" y="1209040"/>
                </a:lnTo>
                <a:close/>
              </a:path>
            </a:pathLst>
          </a:custGeom>
          <a:solidFill>
            <a:srgbClr val="DD945D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7F7AB5-87FC-4954-BEBF-B4291CCFD7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20312" r="36666" b="3856"/>
          <a:stretch/>
        </p:blipFill>
        <p:spPr>
          <a:xfrm>
            <a:off x="6616774" y="623189"/>
            <a:ext cx="5493946" cy="506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86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>
            <a:extLst>
              <a:ext uri="{FF2B5EF4-FFF2-40B4-BE49-F238E27FC236}">
                <a16:creationId xmlns:a16="http://schemas.microsoft.com/office/drawing/2014/main" id="{B5EB0EEC-26EA-49CA-8C9C-E65C35850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706438"/>
            <a:ext cx="100076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800" b="1" dirty="0">
                <a:solidFill>
                  <a:schemeClr val="bg1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E</a:t>
            </a:r>
            <a:r>
              <a:rPr lang="en-IN" altLang="en-US" sz="3800" b="1" dirty="0">
                <a:solidFill>
                  <a:schemeClr val="bg1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XISITNG PROPOSAL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62C2CA-7E7D-4B39-F238-D42583AC0C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0" b="1"/>
          <a:stretch/>
        </p:blipFill>
        <p:spPr>
          <a:xfrm>
            <a:off x="0" y="0"/>
            <a:ext cx="12192000" cy="6215380"/>
          </a:xfrm>
          <a:prstGeom prst="rect">
            <a:avLst/>
          </a:prstGeom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A4B6E481-8B7F-116C-37AC-0D344C50CC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42875" y="6436678"/>
            <a:ext cx="407988" cy="3683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3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A651BC-A237-38A7-EDDF-2BF6E4736B04}"/>
              </a:ext>
            </a:extLst>
          </p:cNvPr>
          <p:cNvSpPr txBox="1"/>
          <p:nvPr/>
        </p:nvSpPr>
        <p:spPr>
          <a:xfrm>
            <a:off x="370205" y="6380163"/>
            <a:ext cx="6457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EXISTING REFERENCES  </a:t>
            </a:r>
            <a:r>
              <a:rPr lang="en-US" sz="2000" dirty="0">
                <a:solidFill>
                  <a:srgbClr val="4C6B70"/>
                </a:solidFill>
                <a:latin typeface="+mj-lt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2060448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60FEB8-4305-85BB-0898-F737F53ED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106548"/>
            <a:ext cx="1000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sz="2000" b="1" dirty="0">
                <a:solidFill>
                  <a:srgbClr val="628990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GRID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F212645-6642-8D67-2593-FC7806743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30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4A4688FF-482F-D2E6-7CB2-293DFDCD3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858838"/>
            <a:ext cx="1000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sz="2000" b="1" dirty="0">
                <a:solidFill>
                  <a:schemeClr val="bg1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PROPOSED - OPTION 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B35230-73DF-17F6-A572-0D0C12310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1258948"/>
            <a:ext cx="1000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chemeClr val="bg1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SIMPLE GRID</a:t>
            </a:r>
            <a:endParaRPr lang="en-IN" altLang="en-US" sz="2000" b="1" dirty="0">
              <a:solidFill>
                <a:schemeClr val="bg1"/>
              </a:solidFill>
              <a:latin typeface="Tempus Sans ITC" panose="020B0604020202020204" pitchFamily="82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1863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F212645-6642-8D67-2593-FC7806743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42875" y="6436678"/>
            <a:ext cx="407988" cy="3683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31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83702-96E1-4B63-F061-1FFD440838A4}"/>
              </a:ext>
            </a:extLst>
          </p:cNvPr>
          <p:cNvSpPr txBox="1"/>
          <p:nvPr/>
        </p:nvSpPr>
        <p:spPr>
          <a:xfrm>
            <a:off x="370205" y="6380163"/>
            <a:ext cx="6457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OPTION 5 – SIMPLE GRID | REFERENCES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373769A-9CEC-253A-5051-0E57FCDB2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 trans="30000" pressure="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622"/>
            <a:ext cx="4716934" cy="624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HE RELAY HOUSE">
            <a:extLst>
              <a:ext uri="{FF2B5EF4-FFF2-40B4-BE49-F238E27FC236}">
                <a16:creationId xmlns:a16="http://schemas.microsoft.com/office/drawing/2014/main" id="{1C939AF2-1C9D-38BA-CE83-51D9A6BF16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89"/>
          <a:stretch/>
        </p:blipFill>
        <p:spPr bwMode="auto">
          <a:xfrm>
            <a:off x="5359076" y="1420546"/>
            <a:ext cx="6832924" cy="479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5328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60FEB8-4305-85BB-0898-F737F53ED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106548"/>
            <a:ext cx="1000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sz="2000" b="1" dirty="0">
                <a:solidFill>
                  <a:srgbClr val="628990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GRID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F212645-6642-8D67-2593-FC7806743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32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4A4688FF-482F-D2E6-7CB2-293DFDCD3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858838"/>
            <a:ext cx="1000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sz="2000" b="1" dirty="0">
                <a:solidFill>
                  <a:schemeClr val="bg1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PROPOSED - OPTION 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B35230-73DF-17F6-A572-0D0C12310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1258948"/>
            <a:ext cx="1000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chemeClr val="bg1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MIAMI</a:t>
            </a:r>
            <a:endParaRPr lang="en-IN" altLang="en-US" sz="2000" b="1" dirty="0">
              <a:solidFill>
                <a:schemeClr val="bg1"/>
              </a:solidFill>
              <a:latin typeface="Tempus Sans ITC" panose="020B0604020202020204" pitchFamily="82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985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F212645-6642-8D67-2593-FC7806743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42875" y="6436678"/>
            <a:ext cx="407988" cy="3683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33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83702-96E1-4B63-F061-1FFD440838A4}"/>
              </a:ext>
            </a:extLst>
          </p:cNvPr>
          <p:cNvSpPr txBox="1"/>
          <p:nvPr/>
        </p:nvSpPr>
        <p:spPr>
          <a:xfrm>
            <a:off x="370205" y="6380163"/>
            <a:ext cx="6457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OPTION 6 – MIAMI | REFERENCES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ED5EC6B-AA7B-4549-CF68-C2191B4645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69038" y="0"/>
            <a:ext cx="10453924" cy="621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3175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A8FC50-D78F-08FA-678B-C1B8120301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7" t="12460" r="4817"/>
          <a:stretch/>
        </p:blipFill>
        <p:spPr>
          <a:xfrm>
            <a:off x="0" y="1"/>
            <a:ext cx="12192000" cy="6215380"/>
          </a:xfrm>
          <a:prstGeom prst="rect">
            <a:avLst/>
          </a:prstGeom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F212645-6642-8D67-2593-FC7806743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42875" y="6436678"/>
            <a:ext cx="407988" cy="3683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34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83702-96E1-4B63-F061-1FFD440838A4}"/>
              </a:ext>
            </a:extLst>
          </p:cNvPr>
          <p:cNvSpPr txBox="1"/>
          <p:nvPr/>
        </p:nvSpPr>
        <p:spPr>
          <a:xfrm>
            <a:off x="370205" y="6380163"/>
            <a:ext cx="6457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OPTION 6 – MIAMI | BKC COMMERCIAL CENTRE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728270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48C33E-6F3A-C4FD-2970-3834974F5E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"/>
          <a:stretch/>
        </p:blipFill>
        <p:spPr>
          <a:xfrm>
            <a:off x="0" y="-27622"/>
            <a:ext cx="12192000" cy="6243002"/>
          </a:xfrm>
          <a:prstGeom prst="rect">
            <a:avLst/>
          </a:prstGeom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F212645-6642-8D67-2593-FC7806743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42875" y="6436678"/>
            <a:ext cx="407988" cy="3683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35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83702-96E1-4B63-F061-1FFD440838A4}"/>
              </a:ext>
            </a:extLst>
          </p:cNvPr>
          <p:cNvSpPr txBox="1"/>
          <p:nvPr/>
        </p:nvSpPr>
        <p:spPr>
          <a:xfrm>
            <a:off x="370205" y="6380163"/>
            <a:ext cx="6457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OPTION 6 – MIAMI | BKC COMMERCIAL CENTRE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666901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>
            <a:extLst>
              <a:ext uri="{FF2B5EF4-FFF2-40B4-BE49-F238E27FC236}">
                <a16:creationId xmlns:a16="http://schemas.microsoft.com/office/drawing/2014/main" id="{B5EB0EEC-26EA-49CA-8C9C-E65C35850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1621" y="3136612"/>
            <a:ext cx="40287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IN" altLang="en-US" sz="4800" b="1" dirty="0">
                <a:solidFill>
                  <a:schemeClr val="bg1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101326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>
            <a:extLst>
              <a:ext uri="{FF2B5EF4-FFF2-40B4-BE49-F238E27FC236}">
                <a16:creationId xmlns:a16="http://schemas.microsoft.com/office/drawing/2014/main" id="{B5EB0EEC-26EA-49CA-8C9C-E65C35850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706438"/>
            <a:ext cx="100076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sz="3800" b="1" dirty="0">
                <a:solidFill>
                  <a:schemeClr val="bg1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CLIENT REFERENCES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72C492-EA32-69F4-5A3C-FDAE66C3C1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1"/>
          <a:stretch/>
        </p:blipFill>
        <p:spPr>
          <a:xfrm>
            <a:off x="0" y="0"/>
            <a:ext cx="12192000" cy="6215380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47E1024-E1A1-1E89-8D67-8F3EBA837A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42875" y="6436678"/>
            <a:ext cx="407988" cy="3683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4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E788B3-EA90-8804-BC68-9521F92CEE4B}"/>
              </a:ext>
            </a:extLst>
          </p:cNvPr>
          <p:cNvSpPr txBox="1"/>
          <p:nvPr/>
        </p:nvSpPr>
        <p:spPr>
          <a:xfrm>
            <a:off x="370205" y="6380163"/>
            <a:ext cx="6457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EXISTING REFERENCES  </a:t>
            </a:r>
            <a:r>
              <a:rPr lang="en-US" sz="2000" dirty="0">
                <a:solidFill>
                  <a:srgbClr val="4C6B70"/>
                </a:solidFill>
                <a:latin typeface="+mj-lt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8402166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60FEB8-4305-85BB-0898-F737F53ED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106548"/>
            <a:ext cx="1000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sz="2000" b="1" dirty="0">
                <a:solidFill>
                  <a:srgbClr val="628990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GRID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F212645-6642-8D67-2593-FC7806743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5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BFEDF6AC-9426-855A-4B17-408CA3B2F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869" y="462598"/>
            <a:ext cx="1000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sz="2000" b="1" dirty="0">
                <a:solidFill>
                  <a:schemeClr val="bg1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CLIENT REFERENCES</a:t>
            </a:r>
          </a:p>
        </p:txBody>
      </p:sp>
    </p:spTree>
    <p:extLst>
      <p:ext uri="{BB962C8B-B14F-4D97-AF65-F5344CB8AC3E}">
        <p14:creationId xmlns:p14="http://schemas.microsoft.com/office/powerpoint/2010/main" val="2629959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Box 7">
            <a:extLst>
              <a:ext uri="{FF2B5EF4-FFF2-40B4-BE49-F238E27FC236}">
                <a16:creationId xmlns:a16="http://schemas.microsoft.com/office/drawing/2014/main" id="{617E8435-290A-4C17-9DE4-E7290BF78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38368" y="0"/>
            <a:ext cx="12536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dirty="0" err="1">
                <a:latin typeface="Bahnschrift Light SemiCondensed" panose="020B0502040204020203" pitchFamily="34" charset="0"/>
              </a:rPr>
              <a:t>Olivz</a:t>
            </a:r>
            <a:r>
              <a:rPr lang="en-GB" altLang="en-US" dirty="0">
                <a:latin typeface="Bahnschrift Light SemiCondensed" panose="020B0502040204020203" pitchFamily="34" charset="0"/>
              </a:rPr>
              <a:t>, Dubai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52891F-05F9-00DF-35D1-8C8B070F3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9" y="553075"/>
            <a:ext cx="12166122" cy="5674658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988C5664-24DF-3150-E887-FB99955542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42875" y="6436678"/>
            <a:ext cx="407988" cy="3683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6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E6F8CA-5E25-BA17-7F24-936E1650B85A}"/>
              </a:ext>
            </a:extLst>
          </p:cNvPr>
          <p:cNvSpPr txBox="1"/>
          <p:nvPr/>
        </p:nvSpPr>
        <p:spPr>
          <a:xfrm>
            <a:off x="370205" y="6380163"/>
            <a:ext cx="6457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CLIENT REFERENCES  </a:t>
            </a:r>
            <a:r>
              <a:rPr lang="en-US" sz="2000" dirty="0">
                <a:solidFill>
                  <a:srgbClr val="4C6B70"/>
                </a:solidFill>
                <a:latin typeface="+mj-lt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591061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etalz by Danube Properties | 1 bhk, 2 bhk  &amp;amp;amp;amp;amp;amp;amp;amp;amp;amp; Residential Apartments in Warsan First">
            <a:extLst>
              <a:ext uri="{FF2B5EF4-FFF2-40B4-BE49-F238E27FC236}">
                <a16:creationId xmlns:a16="http://schemas.microsoft.com/office/drawing/2014/main" id="{13A45699-480D-6752-4B9D-C2E9CCBEE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9"/>
          <a:stretch/>
        </p:blipFill>
        <p:spPr bwMode="auto">
          <a:xfrm>
            <a:off x="0" y="369332"/>
            <a:ext cx="12192000" cy="591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3" name="TextBox 7">
            <a:extLst>
              <a:ext uri="{FF2B5EF4-FFF2-40B4-BE49-F238E27FC236}">
                <a16:creationId xmlns:a16="http://schemas.microsoft.com/office/drawing/2014/main" id="{617E8435-290A-4C17-9DE4-E7290BF78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0880" y="0"/>
            <a:ext cx="13411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dirty="0" err="1">
                <a:latin typeface="Bahnschrift Light SemiCondensed" panose="020B0502040204020203" pitchFamily="34" charset="0"/>
              </a:rPr>
              <a:t>Petalz</a:t>
            </a:r>
            <a:r>
              <a:rPr lang="en-GB" altLang="en-US" dirty="0">
                <a:latin typeface="Bahnschrift Light SemiCondensed" panose="020B0502040204020203" pitchFamily="34" charset="0"/>
              </a:rPr>
              <a:t>, Dubai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988C5664-24DF-3150-E887-FB99955542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42875" y="6436678"/>
            <a:ext cx="407988" cy="3683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7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E6F8CA-5E25-BA17-7F24-936E1650B85A}"/>
              </a:ext>
            </a:extLst>
          </p:cNvPr>
          <p:cNvSpPr txBox="1"/>
          <p:nvPr/>
        </p:nvSpPr>
        <p:spPr>
          <a:xfrm>
            <a:off x="370205" y="6380163"/>
            <a:ext cx="6457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CLIENT REFERENCES  </a:t>
            </a:r>
            <a:r>
              <a:rPr lang="en-US" sz="2000" dirty="0">
                <a:solidFill>
                  <a:srgbClr val="4C6B70"/>
                </a:solidFill>
                <a:latin typeface="+mj-lt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057601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7FA58B70-6E12-4499-B05D-C7DDCF80E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9038" y="0"/>
            <a:ext cx="10453924" cy="621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67527443-BE93-4A24-9D56-C441FCE3D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5760" y="0"/>
            <a:ext cx="29362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GB" altLang="en-US" dirty="0">
                <a:latin typeface="Bahnschrift Light SemiCondensed" panose="020B0502040204020203" pitchFamily="34" charset="0"/>
              </a:rPr>
              <a:t>Miami, By </a:t>
            </a:r>
            <a:r>
              <a:rPr lang="en-GB" altLang="en-US" dirty="0" err="1">
                <a:latin typeface="Bahnschrift Light SemiCondensed" panose="020B0502040204020203" pitchFamily="34" charset="0"/>
              </a:rPr>
              <a:t>Samana</a:t>
            </a:r>
            <a:r>
              <a:rPr lang="en-GB" altLang="en-US" dirty="0">
                <a:latin typeface="Bahnschrift Light SemiCondensed" panose="020B0502040204020203" pitchFamily="34" charset="0"/>
              </a:rPr>
              <a:t> Developers 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37E32F8A-3F83-C8D7-1E4D-2F9701253F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42875" y="6436678"/>
            <a:ext cx="407988" cy="3683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8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74F500-A01E-1BF0-8D70-ADA42653A63B}"/>
              </a:ext>
            </a:extLst>
          </p:cNvPr>
          <p:cNvSpPr txBox="1"/>
          <p:nvPr/>
        </p:nvSpPr>
        <p:spPr>
          <a:xfrm>
            <a:off x="370205" y="6380163"/>
            <a:ext cx="6457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CLIENT REFERENCES  </a:t>
            </a:r>
            <a:r>
              <a:rPr lang="en-US" sz="2000" dirty="0">
                <a:solidFill>
                  <a:srgbClr val="4C6B70"/>
                </a:solidFill>
                <a:latin typeface="+mj-lt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880881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F212645-6642-8D67-2593-FC7806743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42875" y="6436678"/>
            <a:ext cx="407988" cy="3683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9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E56F37-F672-727B-63E0-5472FC32AEA1}"/>
              </a:ext>
            </a:extLst>
          </p:cNvPr>
          <p:cNvSpPr txBox="1"/>
          <p:nvPr/>
        </p:nvSpPr>
        <p:spPr>
          <a:xfrm>
            <a:off x="370205" y="6380163"/>
            <a:ext cx="6457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SELECTED FAÇADE FOR DESIGN PROPOSAL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C0B39C-3756-06D7-B644-25BAA57E99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b="8786"/>
          <a:stretch/>
        </p:blipFill>
        <p:spPr>
          <a:xfrm>
            <a:off x="1212904" y="-5397"/>
            <a:ext cx="9766192" cy="629919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8E3C913-E5E9-BD13-2956-F9F8D4CAA8AA}"/>
              </a:ext>
            </a:extLst>
          </p:cNvPr>
          <p:cNvCxnSpPr>
            <a:cxnSpLocks/>
          </p:cNvCxnSpPr>
          <p:nvPr/>
        </p:nvCxnSpPr>
        <p:spPr>
          <a:xfrm flipV="1">
            <a:off x="5069840" y="782320"/>
            <a:ext cx="2316480" cy="1536701"/>
          </a:xfrm>
          <a:prstGeom prst="line">
            <a:avLst/>
          </a:prstGeom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091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00829_Homes references" id="{53003CF0-FFEC-471F-97AD-80D26B3899D2}" vid="{164FA67F-CE1C-4979-8F31-ECAF2C7AD20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00829_Homes references" id="{53003CF0-FFEC-471F-97AD-80D26B3899D2}" vid="{13831D38-1C48-4FCB-BDD5-F60D6A881B2C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00829_Homes references" id="{53003CF0-FFEC-471F-97AD-80D26B3899D2}" vid="{609C521B-2D2D-49BC-AB78-0AC4BCD2C9CB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00829_Homes references" id="{53003CF0-FFEC-471F-97AD-80D26B3899D2}" vid="{5287DB68-7E28-4990-A027-33A49A97E170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202100829_Homes references</Template>
  <TotalTime>4177</TotalTime>
  <Words>284</Words>
  <Application>Microsoft Office PowerPoint</Application>
  <PresentationFormat>Widescreen</PresentationFormat>
  <Paragraphs>91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Bahnschrift Light SemiCondensed</vt:lpstr>
      <vt:lpstr>Calibri</vt:lpstr>
      <vt:lpstr>Calibri Light</vt:lpstr>
      <vt:lpstr>Tempus Sans ITC</vt:lpstr>
      <vt:lpstr>Office Theme</vt:lpstr>
      <vt:lpstr>1_Office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66</cp:revision>
  <dcterms:created xsi:type="dcterms:W3CDTF">2021-09-13T05:02:31Z</dcterms:created>
  <dcterms:modified xsi:type="dcterms:W3CDTF">2023-04-10T08:07:31Z</dcterms:modified>
</cp:coreProperties>
</file>