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640" r:id="rId5"/>
    <p:sldId id="682" r:id="rId6"/>
    <p:sldId id="683" r:id="rId7"/>
    <p:sldId id="641" r:id="rId8"/>
    <p:sldId id="643" r:id="rId9"/>
    <p:sldId id="656" r:id="rId10"/>
    <p:sldId id="630" r:id="rId11"/>
    <p:sldId id="631" r:id="rId12"/>
    <p:sldId id="632" r:id="rId13"/>
    <p:sldId id="657" r:id="rId14"/>
    <p:sldId id="655" r:id="rId15"/>
    <p:sldId id="646" r:id="rId16"/>
    <p:sldId id="647" r:id="rId17"/>
    <p:sldId id="661" r:id="rId18"/>
    <p:sldId id="662" r:id="rId19"/>
    <p:sldId id="663" r:id="rId20"/>
    <p:sldId id="684" r:id="rId21"/>
    <p:sldId id="685" r:id="rId22"/>
    <p:sldId id="686" r:id="rId23"/>
    <p:sldId id="667" r:id="rId24"/>
    <p:sldId id="668" r:id="rId25"/>
    <p:sldId id="669" r:id="rId26"/>
    <p:sldId id="648" r:id="rId27"/>
    <p:sldId id="645" r:id="rId28"/>
    <p:sldId id="644" r:id="rId29"/>
    <p:sldId id="634" r:id="rId30"/>
    <p:sldId id="636" r:id="rId31"/>
    <p:sldId id="674" r:id="rId32"/>
    <p:sldId id="675" r:id="rId33"/>
    <p:sldId id="676" r:id="rId34"/>
    <p:sldId id="677" r:id="rId35"/>
    <p:sldId id="687" r:id="rId36"/>
    <p:sldId id="688" r:id="rId37"/>
    <p:sldId id="670" r:id="rId38"/>
    <p:sldId id="671" r:id="rId39"/>
    <p:sldId id="672" r:id="rId40"/>
    <p:sldId id="673" r:id="rId41"/>
    <p:sldId id="689" r:id="rId42"/>
    <p:sldId id="690" r:id="rId43"/>
    <p:sldId id="691" r:id="rId44"/>
    <p:sldId id="692" r:id="rId45"/>
    <p:sldId id="678" r:id="rId46"/>
    <p:sldId id="679" r:id="rId47"/>
    <p:sldId id="680" r:id="rId48"/>
    <p:sldId id="681" r:id="rId49"/>
    <p:sldId id="649" r:id="rId50"/>
    <p:sldId id="658" r:id="rId51"/>
    <p:sldId id="659" r:id="rId52"/>
    <p:sldId id="660" r:id="rId53"/>
    <p:sldId id="651" r:id="rId54"/>
    <p:sldId id="653" r:id="rId55"/>
    <p:sldId id="654" r:id="rId56"/>
    <p:sldId id="622" r:id="rId57"/>
  </p:sldIdLst>
  <p:sldSz cx="12192000" cy="6858000"/>
  <p:notesSz cx="7315200" cy="96012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4201" userDrawn="1">
          <p15:clr>
            <a:srgbClr val="A4A3A4"/>
          </p15:clr>
        </p15:guide>
        <p15:guide id="5" pos="7537" userDrawn="1">
          <p15:clr>
            <a:srgbClr val="A4A3A4"/>
          </p15:clr>
        </p15:guide>
        <p15:guide id="6" orient="horz" pos="39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B70"/>
    <a:srgbClr val="EFACA7"/>
    <a:srgbClr val="C00000"/>
    <a:srgbClr val="FFB3B3"/>
    <a:srgbClr val="FFFF00"/>
    <a:srgbClr val="A82610"/>
    <a:srgbClr val="D7A791"/>
    <a:srgbClr val="FFFFFF"/>
    <a:srgbClr val="628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48"/>
      </p:cViewPr>
      <p:guideLst>
        <p:guide orient="horz" pos="119"/>
        <p:guide pos="121"/>
        <p:guide orient="horz" pos="4201"/>
        <p:guide pos="7537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CBC3E4-D360-457F-B86A-D162E2002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9776FF-8ACE-4E89-BB33-961DDAEEA8B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3359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A2B561-24B0-4654-9D3B-D4A6FB97E7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406" y="5527187"/>
            <a:ext cx="1416948" cy="141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66953-6CC6-411D-A776-C509BC082A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198" y="5667343"/>
            <a:ext cx="1309720" cy="130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B2F46-0FC0-4EEB-AD7E-B120701DC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628990"/>
                </a:solidFill>
              </a:defRPr>
            </a:lvl1pPr>
          </a:lstStyle>
          <a:p>
            <a:fld id="{1D3BC950-664A-4AF0-9C08-A90F58555CFE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34721079-391C-41F8-A592-4A448B0E2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213" y="5711825"/>
            <a:ext cx="12620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70702227-EDDC-4149-9083-52FE29502F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0" y="61214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BB18E-4AA5-45E9-BAB3-5A5863A54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1" b="7217"/>
          <a:stretch/>
        </p:blipFill>
        <p:spPr>
          <a:xfrm>
            <a:off x="0" y="745724"/>
            <a:ext cx="12192000" cy="48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6856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105DEA-510E-4693-A444-F8843E40F1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5" t="7897" r="14559" b="15215"/>
          <a:stretch/>
        </p:blipFill>
        <p:spPr>
          <a:xfrm>
            <a:off x="2202553" y="77727"/>
            <a:ext cx="7786894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0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1</a:t>
            </a:r>
          </a:p>
        </p:txBody>
      </p:sp>
    </p:spTree>
    <p:extLst>
      <p:ext uri="{BB962C8B-B14F-4D97-AF65-F5344CB8AC3E}">
        <p14:creationId xmlns:p14="http://schemas.microsoft.com/office/powerpoint/2010/main" val="3581057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0487D-CB9C-444B-9F93-DA0A49A72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t="21502" b="25623"/>
          <a:stretch/>
        </p:blipFill>
        <p:spPr>
          <a:xfrm>
            <a:off x="0" y="1908726"/>
            <a:ext cx="12192000" cy="304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4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1B512-97C1-4E37-A851-3A173A577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t="19480" r="6068" b="11005"/>
          <a:stretch/>
        </p:blipFill>
        <p:spPr>
          <a:xfrm>
            <a:off x="0" y="816428"/>
            <a:ext cx="12192000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82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1</a:t>
            </a:r>
          </a:p>
        </p:txBody>
      </p:sp>
    </p:spTree>
    <p:extLst>
      <p:ext uri="{BB962C8B-B14F-4D97-AF65-F5344CB8AC3E}">
        <p14:creationId xmlns:p14="http://schemas.microsoft.com/office/powerpoint/2010/main" val="24309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DE1793-D42A-4EC4-B7E4-BC1915198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3381" r="7132" b="23539"/>
          <a:stretch/>
        </p:blipFill>
        <p:spPr>
          <a:xfrm>
            <a:off x="0" y="1727556"/>
            <a:ext cx="12192000" cy="34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25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5D027C-8C7F-4E28-B152-D7FC6E5C1C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4" t="8306" r="5882" b="20398"/>
          <a:stretch/>
        </p:blipFill>
        <p:spPr>
          <a:xfrm>
            <a:off x="0" y="933433"/>
            <a:ext cx="12192000" cy="499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15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2</a:t>
            </a:r>
          </a:p>
        </p:txBody>
      </p:sp>
    </p:spTree>
    <p:extLst>
      <p:ext uri="{BB962C8B-B14F-4D97-AF65-F5344CB8AC3E}">
        <p14:creationId xmlns:p14="http://schemas.microsoft.com/office/powerpoint/2010/main" val="327607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E9EDC5-65C9-4AD0-90A8-CD43D278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20555" r="5956" b="31547"/>
          <a:stretch/>
        </p:blipFill>
        <p:spPr>
          <a:xfrm>
            <a:off x="0" y="1899488"/>
            <a:ext cx="12192001" cy="305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14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C6C17-F571-402A-BC4A-34C288C58E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10505" r="3456" b="12546"/>
          <a:stretch/>
        </p:blipFill>
        <p:spPr>
          <a:xfrm>
            <a:off x="0" y="939799"/>
            <a:ext cx="12192000" cy="49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3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246A6DE-76D6-4DB7-8222-C6A7773CA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737"/>
            <a:ext cx="12192000" cy="5708526"/>
          </a:xfrm>
          <a:prstGeom prst="rect">
            <a:avLst/>
          </a:prstGeom>
        </p:spPr>
      </p:pic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</p:spTree>
    <p:extLst>
      <p:ext uri="{BB962C8B-B14F-4D97-AF65-F5344CB8AC3E}">
        <p14:creationId xmlns:p14="http://schemas.microsoft.com/office/powerpoint/2010/main" val="983122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– OPTION 2</a:t>
            </a:r>
          </a:p>
        </p:txBody>
      </p:sp>
    </p:spTree>
    <p:extLst>
      <p:ext uri="{BB962C8B-B14F-4D97-AF65-F5344CB8AC3E}">
        <p14:creationId xmlns:p14="http://schemas.microsoft.com/office/powerpoint/2010/main" val="1098951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13C074-B4E5-4527-9436-03AA18EA2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t="13120" r="1643" b="21891"/>
          <a:stretch/>
        </p:blipFill>
        <p:spPr>
          <a:xfrm>
            <a:off x="0" y="1522322"/>
            <a:ext cx="12192000" cy="381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4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34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179002-700F-4ED2-BE37-B4E14DE816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15747" r="10728" b="13959"/>
          <a:stretch/>
        </p:blipFill>
        <p:spPr>
          <a:xfrm>
            <a:off x="0" y="774479"/>
            <a:ext cx="12192000" cy="530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54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WVOA </a:t>
            </a:r>
            <a:r>
              <a:rPr 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CONTROL ON THE RE-BUILDING OR MODIFYING THE VILLAS. </a:t>
            </a:r>
            <a:endParaRPr lang="en-IN" altLang="en-US" sz="2400" b="1" dirty="0">
              <a:solidFill>
                <a:srgbClr val="4C6B70"/>
              </a:solidFill>
              <a:latin typeface="Tempus Sans ITC" panose="04020404030007020202" pitchFamily="82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63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07160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WVOA CONTROL ON RE-BUILDING VILLA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5BE90C-8558-4769-BC62-230A8DCADF2B}"/>
              </a:ext>
            </a:extLst>
          </p:cNvPr>
          <p:cNvSpPr txBox="1"/>
          <p:nvPr/>
        </p:nvSpPr>
        <p:spPr>
          <a:xfrm>
            <a:off x="380206" y="144311"/>
            <a:ext cx="98453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Original SET-BACKS of the building should be maintained for plot size below 440sq.yards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Maximum permissible limit of the building height shall not exceed 11mtrs., from the Natural Ground level. (Ground + 2 Floors.)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Front Elevation should be retained as per the Original Design with dropping roofs or as amended there upon; if any in AGM / EGM.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Common Compound walls should be retained in original.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original </a:t>
            </a:r>
            <a:r>
              <a:rPr lang="en-US" sz="1400" dirty="0" err="1">
                <a:latin typeface="Bahnschrift Light SemiCondensed" panose="020B0502040204020203" pitchFamily="34" charset="0"/>
              </a:rPr>
              <a:t>colour</a:t>
            </a:r>
            <a:r>
              <a:rPr lang="en-US" sz="1400" dirty="0">
                <a:latin typeface="Bahnschrift Light SemiCondensed" panose="020B0502040204020203" pitchFamily="34" charset="0"/>
              </a:rPr>
              <a:t> Scheme of the building shall be preserved or as decided by the AGM / EGM.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Gate design and </a:t>
            </a:r>
            <a:r>
              <a:rPr lang="en-US" sz="1400" dirty="0" err="1">
                <a:latin typeface="Bahnschrift Light SemiCondensed" panose="020B0502040204020203" pitchFamily="34" charset="0"/>
              </a:rPr>
              <a:t>colour</a:t>
            </a:r>
            <a:r>
              <a:rPr lang="en-US" sz="1400" dirty="0">
                <a:latin typeface="Bahnschrift Light SemiCondensed" panose="020B0502040204020203" pitchFamily="34" charset="0"/>
              </a:rPr>
              <a:t> must remain original.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The Driveway should follow the original Symmetry to avoid Stormwater drain getting chocked.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Patio must be there, Design can vary, just to give uniformity </a:t>
            </a:r>
          </a:p>
          <a:p>
            <a:endParaRPr lang="en-US" sz="1400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Bahnschrift Light SemiCondensed" panose="020B0502040204020203" pitchFamily="34" charset="0"/>
              </a:rPr>
              <a:t>Out house (Servant quarter) can be increased with one more room of the same size excluding additional toilet facility. This should not disturb the </a:t>
            </a:r>
            <a:r>
              <a:rPr lang="en-US" sz="1400" dirty="0" err="1">
                <a:latin typeface="Bahnschrift Light SemiCondensed" panose="020B0502040204020203" pitchFamily="34" charset="0"/>
              </a:rPr>
              <a:t>neighbours</a:t>
            </a:r>
            <a:r>
              <a:rPr lang="en-US" sz="1400" dirty="0">
                <a:latin typeface="Bahnschrift Light SemiCondensed" panose="020B0502040204020203" pitchFamily="34" charset="0"/>
              </a:rPr>
              <a:t> ventilation and block natural lighting. The height must be retained as original / cannot be increased. </a:t>
            </a:r>
            <a:endParaRPr lang="en-IN" sz="14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56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 HIGHLIGHTING WVOA RULES</a:t>
            </a:r>
          </a:p>
        </p:txBody>
      </p:sp>
    </p:spTree>
    <p:extLst>
      <p:ext uri="{BB962C8B-B14F-4D97-AF65-F5344CB8AC3E}">
        <p14:creationId xmlns:p14="http://schemas.microsoft.com/office/powerpoint/2010/main" val="2133959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D840EF0-817E-4662-AEF9-099E365ED5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t="21502" b="25623"/>
          <a:stretch/>
        </p:blipFill>
        <p:spPr>
          <a:xfrm>
            <a:off x="0" y="2085528"/>
            <a:ext cx="12192000" cy="3040548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353366" y="311515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8904304" y="3269040"/>
            <a:ext cx="1449063" cy="334354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946292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377345" y="1207902"/>
            <a:ext cx="2649779" cy="1404948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38478" y="2635934"/>
            <a:ext cx="2114890" cy="117260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606642" y="3717357"/>
            <a:ext cx="746725" cy="836505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353366" y="3563469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32450" y="2617697"/>
            <a:ext cx="2620916" cy="31321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04545" y="1562942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25743" y="1932273"/>
            <a:ext cx="1778802" cy="2158829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353366" y="238408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</p:spTree>
    <p:extLst>
      <p:ext uri="{BB962C8B-B14F-4D97-AF65-F5344CB8AC3E}">
        <p14:creationId xmlns:p14="http://schemas.microsoft.com/office/powerpoint/2010/main" val="1963322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9CC31E8-9184-49AF-A256-F7629D95A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t="19480" r="6068" b="11005"/>
          <a:stretch/>
        </p:blipFill>
        <p:spPr>
          <a:xfrm>
            <a:off x="0" y="816428"/>
            <a:ext cx="12192000" cy="522514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2889" y="3618278"/>
            <a:ext cx="113864" cy="785045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6753" y="3356669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94051" y="1963444"/>
            <a:ext cx="5200749" cy="1809566"/>
          </a:xfrm>
          <a:prstGeom prst="bentConnector3">
            <a:avLst>
              <a:gd name="adj1" fmla="val 1893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97951" y="1948158"/>
            <a:ext cx="3559565" cy="607286"/>
          </a:xfrm>
          <a:prstGeom prst="bentConnector3">
            <a:avLst>
              <a:gd name="adj1" fmla="val 2780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>
            <a:off x="8371644" y="1278604"/>
            <a:ext cx="1987523" cy="1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909272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3897298" y="2401555"/>
            <a:ext cx="6461869" cy="1611151"/>
          </a:xfrm>
          <a:prstGeom prst="bentConnector3">
            <a:avLst>
              <a:gd name="adj1" fmla="val 1208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247667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57515" y="1686548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233425" y="2594002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060273" y="2963334"/>
            <a:ext cx="5173153" cy="1339222"/>
          </a:xfrm>
          <a:prstGeom prst="bentConnector3">
            <a:avLst>
              <a:gd name="adj1" fmla="val 847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324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55AC909-28AF-4A08-87F6-A23211159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t="13120" r="1643" b="21891"/>
          <a:stretch/>
        </p:blipFill>
        <p:spPr>
          <a:xfrm>
            <a:off x="0" y="1516250"/>
            <a:ext cx="12192000" cy="381335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353366" y="311515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9042908" y="3269039"/>
            <a:ext cx="1310458" cy="210869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946292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393577" y="1207902"/>
            <a:ext cx="2633546" cy="1239938"/>
          </a:xfrm>
          <a:prstGeom prst="bentConnector3">
            <a:avLst>
              <a:gd name="adj1" fmla="val 1990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551818" y="2635932"/>
            <a:ext cx="1801553" cy="687397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628836" y="3717358"/>
            <a:ext cx="724531" cy="361732"/>
          </a:xfrm>
          <a:prstGeom prst="bentConnector3">
            <a:avLst>
              <a:gd name="adj1" fmla="val 980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353366" y="3563469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68046" y="2617697"/>
            <a:ext cx="2585320" cy="77634"/>
          </a:xfrm>
          <a:prstGeom prst="bentConnector3">
            <a:avLst>
              <a:gd name="adj1" fmla="val 3787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04545" y="1562942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29751" y="1932273"/>
            <a:ext cx="1774794" cy="178508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353366" y="238408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73F121FE-ADE8-471C-82BE-E34F997BB4F3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3762103" y="1207902"/>
            <a:ext cx="6265020" cy="1341598"/>
          </a:xfrm>
          <a:prstGeom prst="bentConnector3">
            <a:avLst>
              <a:gd name="adj1" fmla="val 9962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744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7BBB872-FD27-48D8-90C3-53326EB191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15747" r="10728" b="13959"/>
          <a:stretch/>
        </p:blipFill>
        <p:spPr>
          <a:xfrm>
            <a:off x="0" y="774479"/>
            <a:ext cx="12192000" cy="5309041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2889" y="3618278"/>
            <a:ext cx="113864" cy="64300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6753" y="3356669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70991" y="1963444"/>
            <a:ext cx="5123809" cy="1756300"/>
          </a:xfrm>
          <a:prstGeom prst="bentConnector3">
            <a:avLst>
              <a:gd name="adj1" fmla="val 1881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97951" y="1948158"/>
            <a:ext cx="3559565" cy="60728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>
            <a:off x="8487052" y="1278604"/>
            <a:ext cx="1872114" cy="1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909272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4071984" y="2401556"/>
            <a:ext cx="6287182" cy="1540126"/>
          </a:xfrm>
          <a:prstGeom prst="bentConnector3">
            <a:avLst>
              <a:gd name="adj1" fmla="val 1187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247667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57515" y="1686548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233425" y="2594002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563477" y="2963334"/>
            <a:ext cx="4669948" cy="1362584"/>
          </a:xfrm>
          <a:prstGeom prst="bentConnector3">
            <a:avLst>
              <a:gd name="adj1" fmla="val 1137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94051" y="1205732"/>
            <a:ext cx="5065117" cy="1782616"/>
          </a:xfrm>
          <a:prstGeom prst="bentConnector3">
            <a:avLst>
              <a:gd name="adj1" fmla="val 1004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35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F7894E-D2A6-43F4-8313-5C4DFB719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750" y="287368"/>
            <a:ext cx="13419499" cy="6283264"/>
          </a:xfrm>
          <a:prstGeom prst="rect">
            <a:avLst/>
          </a:prstGeom>
        </p:spPr>
      </p:pic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- REVISED</a:t>
            </a:r>
          </a:p>
        </p:txBody>
      </p:sp>
    </p:spTree>
    <p:extLst>
      <p:ext uri="{BB962C8B-B14F-4D97-AF65-F5344CB8AC3E}">
        <p14:creationId xmlns:p14="http://schemas.microsoft.com/office/powerpoint/2010/main" val="2526324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48A61798-170E-423E-8B69-D05A65DB4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3381" r="7132" b="23539"/>
          <a:stretch/>
        </p:blipFill>
        <p:spPr>
          <a:xfrm>
            <a:off x="0" y="1771078"/>
            <a:ext cx="12192000" cy="3402888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492142" y="3347524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>
            <a:off x="8973672" y="3478515"/>
            <a:ext cx="1518471" cy="22899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27123" y="1745494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413813" y="2007104"/>
            <a:ext cx="2613311" cy="363240"/>
          </a:xfrm>
          <a:prstGeom prst="bentConnector3">
            <a:avLst>
              <a:gd name="adj1" fmla="val 91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9063319" y="3157566"/>
            <a:ext cx="1368739" cy="144457"/>
          </a:xfrm>
          <a:prstGeom prst="bentConnector3">
            <a:avLst>
              <a:gd name="adj1" fmla="val 4148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747688" y="3735543"/>
            <a:ext cx="675658" cy="463399"/>
          </a:xfrm>
          <a:prstGeom prst="bentConnector3">
            <a:avLst>
              <a:gd name="adj1" fmla="val 9378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423346" y="3581655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>
            <a:off x="7768046" y="2695336"/>
            <a:ext cx="2655300" cy="365979"/>
          </a:xfrm>
          <a:prstGeom prst="bentConnector3">
            <a:avLst>
              <a:gd name="adj1" fmla="val 2231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21360" y="2231371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48568" y="2600703"/>
            <a:ext cx="1772793" cy="1134840"/>
          </a:xfrm>
          <a:prstGeom prst="bentConnector3">
            <a:avLst>
              <a:gd name="adj1" fmla="val 2269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432057" y="289595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C9EBC8F-3885-477D-964D-47DA944F7D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13315" y="1954180"/>
            <a:ext cx="1571027" cy="1518342"/>
          </a:xfrm>
          <a:prstGeom prst="bentConnector3">
            <a:avLst>
              <a:gd name="adj1" fmla="val 10078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01BF26A-CFF6-4FDE-A1E1-84F2463BC482}"/>
              </a:ext>
            </a:extLst>
          </p:cNvPr>
          <p:cNvCxnSpPr>
            <a:cxnSpLocks/>
          </p:cNvCxnSpPr>
          <p:nvPr/>
        </p:nvCxnSpPr>
        <p:spPr>
          <a:xfrm>
            <a:off x="10056784" y="2231371"/>
            <a:ext cx="0" cy="2942595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B785364-A95A-4FB9-873B-0632E199B437}"/>
              </a:ext>
            </a:extLst>
          </p:cNvPr>
          <p:cNvSpPr txBox="1"/>
          <p:nvPr/>
        </p:nvSpPr>
        <p:spPr>
          <a:xfrm rot="16200000">
            <a:off x="9803766" y="3236937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F2F051-3162-4920-AC2F-9AEE7E218687}"/>
              </a:ext>
            </a:extLst>
          </p:cNvPr>
          <p:cNvCxnSpPr>
            <a:cxnSpLocks/>
          </p:cNvCxnSpPr>
          <p:nvPr/>
        </p:nvCxnSpPr>
        <p:spPr>
          <a:xfrm>
            <a:off x="9876294" y="2240743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314CC79-FCCA-4782-820F-8ED1A39E90CF}"/>
              </a:ext>
            </a:extLst>
          </p:cNvPr>
          <p:cNvCxnSpPr>
            <a:cxnSpLocks/>
          </p:cNvCxnSpPr>
          <p:nvPr/>
        </p:nvCxnSpPr>
        <p:spPr>
          <a:xfrm>
            <a:off x="9897011" y="5173085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578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FBD8181B-57BF-4CF8-BFAE-EAB8AAEAD0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4" t="8306" r="5882" b="20398"/>
          <a:stretch/>
        </p:blipFill>
        <p:spPr>
          <a:xfrm>
            <a:off x="0" y="1029768"/>
            <a:ext cx="12192000" cy="4991134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1006" y="3786944"/>
            <a:ext cx="113864" cy="64300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4870" y="3525335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70991" y="1963443"/>
            <a:ext cx="5123811" cy="1906209"/>
          </a:xfrm>
          <a:prstGeom prst="bentConnector3">
            <a:avLst>
              <a:gd name="adj1" fmla="val 1534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26929" y="2142909"/>
            <a:ext cx="3602481" cy="552675"/>
          </a:xfrm>
          <a:prstGeom prst="bentConnector3">
            <a:avLst>
              <a:gd name="adj1" fmla="val 2190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 flipV="1">
            <a:off x="8561294" y="1452074"/>
            <a:ext cx="1769766" cy="3615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31060" y="1082743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28118" y="2580169"/>
            <a:ext cx="6231049" cy="1528275"/>
          </a:xfrm>
          <a:prstGeom prst="bentConnector3">
            <a:avLst>
              <a:gd name="adj1" fmla="val 982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42628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29409" y="1881300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146380" y="2780174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476432" y="3149506"/>
            <a:ext cx="4669948" cy="1362584"/>
          </a:xfrm>
          <a:prstGeom prst="bentConnector3">
            <a:avLst>
              <a:gd name="adj1" fmla="val 529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37825" y="1205732"/>
            <a:ext cx="5121344" cy="2771464"/>
          </a:xfrm>
          <a:prstGeom prst="bentConnector3">
            <a:avLst>
              <a:gd name="adj1" fmla="val 10009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E7AECD2-7F03-4847-8AB2-C5DF10F5DB0B}"/>
              </a:ext>
            </a:extLst>
          </p:cNvPr>
          <p:cNvCxnSpPr>
            <a:cxnSpLocks/>
          </p:cNvCxnSpPr>
          <p:nvPr/>
        </p:nvCxnSpPr>
        <p:spPr>
          <a:xfrm>
            <a:off x="10132241" y="1649905"/>
            <a:ext cx="0" cy="4191989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0FDEBC-0F72-4D3E-9E17-1A523B0F15C5}"/>
              </a:ext>
            </a:extLst>
          </p:cNvPr>
          <p:cNvCxnSpPr>
            <a:cxnSpLocks/>
          </p:cNvCxnSpPr>
          <p:nvPr/>
        </p:nvCxnSpPr>
        <p:spPr>
          <a:xfrm>
            <a:off x="9957105" y="1649905"/>
            <a:ext cx="339680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8222DD-672E-46C7-926E-9EF432F0C8F4}"/>
              </a:ext>
            </a:extLst>
          </p:cNvPr>
          <p:cNvCxnSpPr>
            <a:cxnSpLocks/>
          </p:cNvCxnSpPr>
          <p:nvPr/>
        </p:nvCxnSpPr>
        <p:spPr>
          <a:xfrm>
            <a:off x="9957105" y="5841894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529983-A094-425C-AA7D-66DDCFB3CBA3}"/>
              </a:ext>
            </a:extLst>
          </p:cNvPr>
          <p:cNvSpPr txBox="1"/>
          <p:nvPr/>
        </p:nvSpPr>
        <p:spPr>
          <a:xfrm rot="16200000">
            <a:off x="9832491" y="3325950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</p:spTree>
    <p:extLst>
      <p:ext uri="{BB962C8B-B14F-4D97-AF65-F5344CB8AC3E}">
        <p14:creationId xmlns:p14="http://schemas.microsoft.com/office/powerpoint/2010/main" val="4211271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15B2D9B-1EC5-43F3-9E0B-52D18F7A1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20555" r="5956" b="31547"/>
          <a:stretch/>
        </p:blipFill>
        <p:spPr>
          <a:xfrm>
            <a:off x="0" y="2002185"/>
            <a:ext cx="12192001" cy="305902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007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A3740-3DCA-497F-9BAA-9B62D1884569}"/>
              </a:ext>
            </a:extLst>
          </p:cNvPr>
          <p:cNvSpPr txBox="1"/>
          <p:nvPr/>
        </p:nvSpPr>
        <p:spPr>
          <a:xfrm>
            <a:off x="10549777" y="3546175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D804-BB06-4398-90FA-3ABB10F7836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8997439" y="3700063"/>
            <a:ext cx="1552339" cy="45259"/>
          </a:xfrm>
          <a:prstGeom prst="bentConnector3">
            <a:avLst>
              <a:gd name="adj1" fmla="val 5000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4BAB03-0E1D-402E-BA4B-024D6C0253EB}"/>
              </a:ext>
            </a:extLst>
          </p:cNvPr>
          <p:cNvSpPr txBox="1"/>
          <p:nvPr/>
        </p:nvSpPr>
        <p:spPr>
          <a:xfrm>
            <a:off x="10071946" y="1941716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4B58944F-B6DD-4025-9B59-82B361FE66E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584142" y="2203325"/>
            <a:ext cx="2487805" cy="300315"/>
          </a:xfrm>
          <a:prstGeom prst="bentConnector3">
            <a:avLst>
              <a:gd name="adj1" fmla="val 63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68C3EC-95F7-4FF7-A33E-C1C398FF9261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9229695" y="3365093"/>
            <a:ext cx="1320083" cy="20356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7169550-1626-4D33-A0DB-57B057D6E41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9703550" y="3931356"/>
            <a:ext cx="857311" cy="375932"/>
          </a:xfrm>
          <a:prstGeom prst="bentConnector3">
            <a:avLst>
              <a:gd name="adj1" fmla="val 9705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B7C4BD-A02E-44BC-A885-D6EF89010219}"/>
              </a:ext>
            </a:extLst>
          </p:cNvPr>
          <p:cNvSpPr txBox="1"/>
          <p:nvPr/>
        </p:nvSpPr>
        <p:spPr>
          <a:xfrm>
            <a:off x="10560860" y="3777467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860A9EC-7078-42C7-95ED-A99311E7F583}"/>
              </a:ext>
            </a:extLst>
          </p:cNvPr>
          <p:cNvCxnSpPr>
            <a:cxnSpLocks/>
          </p:cNvCxnSpPr>
          <p:nvPr/>
        </p:nvCxnSpPr>
        <p:spPr>
          <a:xfrm rot="10800000">
            <a:off x="7826189" y="2799706"/>
            <a:ext cx="2673755" cy="347260"/>
          </a:xfrm>
          <a:prstGeom prst="bentConnector3">
            <a:avLst>
              <a:gd name="adj1" fmla="val 2384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46A24-BA59-4676-A3D7-42D2A82A1A9C}"/>
              </a:ext>
            </a:extLst>
          </p:cNvPr>
          <p:cNvSpPr txBox="1"/>
          <p:nvPr/>
        </p:nvSpPr>
        <p:spPr>
          <a:xfrm>
            <a:off x="10181968" y="2447874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85183BD3-6FD6-4323-8D6B-952667765EE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8373482" y="2817205"/>
            <a:ext cx="1808486" cy="1065685"/>
          </a:xfrm>
          <a:prstGeom prst="bentConnector3">
            <a:avLst>
              <a:gd name="adj1" fmla="val 984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AA673A-782B-4E67-8352-A521EB9B0923}"/>
              </a:ext>
            </a:extLst>
          </p:cNvPr>
          <p:cNvSpPr txBox="1"/>
          <p:nvPr/>
        </p:nvSpPr>
        <p:spPr>
          <a:xfrm>
            <a:off x="10549777" y="3103483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C9EBC8F-3885-477D-964D-47DA944F7DC1}"/>
              </a:ext>
            </a:extLst>
          </p:cNvPr>
          <p:cNvCxnSpPr>
            <a:cxnSpLocks/>
          </p:cNvCxnSpPr>
          <p:nvPr/>
        </p:nvCxnSpPr>
        <p:spPr>
          <a:xfrm rot="5400000">
            <a:off x="8653564" y="2097583"/>
            <a:ext cx="1420200" cy="1412692"/>
          </a:xfrm>
          <a:prstGeom prst="bentConnector3">
            <a:avLst>
              <a:gd name="adj1" fmla="val 455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2CFF200B-7A95-448D-8712-8BD72462A6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57600" y="2355724"/>
            <a:ext cx="6566748" cy="287765"/>
          </a:xfrm>
          <a:prstGeom prst="bentConnector3">
            <a:avLst>
              <a:gd name="adj1" fmla="val 9982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190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FC4C3A4-8C03-44E6-912F-FFF2E7CC84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10505" r="3456" b="12546"/>
          <a:stretch/>
        </p:blipFill>
        <p:spPr>
          <a:xfrm>
            <a:off x="0" y="1036134"/>
            <a:ext cx="12192000" cy="4978401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10722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NORTH-SIDE ELEVATION HIGHLIGHTING WVOA RULES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A108242-A70D-4DD0-AE1C-176EC9B137D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0021006" y="3786944"/>
            <a:ext cx="113864" cy="643003"/>
          </a:xfrm>
          <a:prstGeom prst="bentConnector2">
            <a:avLst/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573200-F2CF-4095-AE91-DBA6A70F04CA}"/>
              </a:ext>
            </a:extLst>
          </p:cNvPr>
          <p:cNvSpPr txBox="1"/>
          <p:nvPr/>
        </p:nvSpPr>
        <p:spPr>
          <a:xfrm>
            <a:off x="10134870" y="3525335"/>
            <a:ext cx="23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 quarter – low height (not obstructing neighbour’s view)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D2AD3-1E18-46D4-AE77-89BAAFB198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87018" y="2216705"/>
            <a:ext cx="5019716" cy="1577519"/>
          </a:xfrm>
          <a:prstGeom prst="bentConnector3">
            <a:avLst>
              <a:gd name="adj1" fmla="val 1464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4BABAD8-0167-4253-B89B-F2955A7C22EF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6804213" y="2142910"/>
            <a:ext cx="3625197" cy="591148"/>
          </a:xfrm>
          <a:prstGeom prst="bentConnector3">
            <a:avLst>
              <a:gd name="adj1" fmla="val 2279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70AA9E8-3ACD-4EA5-A638-5D63C6F6A963}"/>
              </a:ext>
            </a:extLst>
          </p:cNvPr>
          <p:cNvCxnSpPr>
            <a:cxnSpLocks/>
            <a:stCxn id="28" idx="1"/>
          </p:cNvCxnSpPr>
          <p:nvPr/>
        </p:nvCxnSpPr>
        <p:spPr>
          <a:xfrm rot="10800000" flipV="1">
            <a:off x="8480612" y="1432270"/>
            <a:ext cx="1878554" cy="18938"/>
          </a:xfrm>
          <a:prstGeom prst="bentConnector3">
            <a:avLst>
              <a:gd name="adj1" fmla="val 4141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E31DC-2B89-4B6D-B845-09C11A2A1B62}"/>
              </a:ext>
            </a:extLst>
          </p:cNvPr>
          <p:cNvSpPr txBox="1"/>
          <p:nvPr/>
        </p:nvSpPr>
        <p:spPr>
          <a:xfrm>
            <a:off x="10359166" y="1062938"/>
            <a:ext cx="179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99538AE-60C1-4C3C-8BB6-245F2DE125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76166" y="2589134"/>
            <a:ext cx="6083003" cy="1468386"/>
          </a:xfrm>
          <a:prstGeom prst="bentConnector3">
            <a:avLst>
              <a:gd name="adj1" fmla="val 1006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6463BE2-69D6-48EE-98F4-C8E740D80324}"/>
              </a:ext>
            </a:extLst>
          </p:cNvPr>
          <p:cNvSpPr txBox="1"/>
          <p:nvPr/>
        </p:nvSpPr>
        <p:spPr>
          <a:xfrm>
            <a:off x="10359166" y="242628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09E60A-79B2-4225-ABAD-65E9B26ACF3B}"/>
              </a:ext>
            </a:extLst>
          </p:cNvPr>
          <p:cNvSpPr txBox="1"/>
          <p:nvPr/>
        </p:nvSpPr>
        <p:spPr>
          <a:xfrm>
            <a:off x="10429409" y="1881300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40A966-9297-46E8-8F78-92128EE5D00E}"/>
              </a:ext>
            </a:extLst>
          </p:cNvPr>
          <p:cNvSpPr txBox="1"/>
          <p:nvPr/>
        </p:nvSpPr>
        <p:spPr>
          <a:xfrm>
            <a:off x="10146380" y="2780174"/>
            <a:ext cx="214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4EC4B2F-B033-4291-908B-9380A7F2328E}"/>
              </a:ext>
            </a:extLst>
          </p:cNvPr>
          <p:cNvCxnSpPr>
            <a:cxnSpLocks/>
            <a:stCxn id="40" idx="1"/>
          </p:cNvCxnSpPr>
          <p:nvPr/>
        </p:nvCxnSpPr>
        <p:spPr>
          <a:xfrm rot="10800000" flipV="1">
            <a:off x="5476432" y="3149506"/>
            <a:ext cx="4669948" cy="1362584"/>
          </a:xfrm>
          <a:prstGeom prst="bentConnector3">
            <a:avLst>
              <a:gd name="adj1" fmla="val 529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8E05573-F18D-494A-BF92-DFC8F632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37826" y="1363102"/>
            <a:ext cx="5064489" cy="2614093"/>
          </a:xfrm>
          <a:prstGeom prst="bentConnector3">
            <a:avLst>
              <a:gd name="adj1" fmla="val 9938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6A4DE2F-5B54-4E0F-B40F-EBE0F563C1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87018" y="1515533"/>
            <a:ext cx="4928076" cy="1679715"/>
          </a:xfrm>
          <a:prstGeom prst="bentConnector3">
            <a:avLst>
              <a:gd name="adj1" fmla="val 9911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8251D9-F891-43E4-A646-9BB80C9199D7}"/>
              </a:ext>
            </a:extLst>
          </p:cNvPr>
          <p:cNvCxnSpPr>
            <a:cxnSpLocks/>
          </p:cNvCxnSpPr>
          <p:nvPr/>
        </p:nvCxnSpPr>
        <p:spPr>
          <a:xfrm>
            <a:off x="10132241" y="1641027"/>
            <a:ext cx="0" cy="4191989"/>
          </a:xfrm>
          <a:prstGeom prst="straightConnector1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C3CEE58-D473-4558-82A6-C6A3E297D8A8}"/>
              </a:ext>
            </a:extLst>
          </p:cNvPr>
          <p:cNvCxnSpPr>
            <a:cxnSpLocks/>
          </p:cNvCxnSpPr>
          <p:nvPr/>
        </p:nvCxnSpPr>
        <p:spPr>
          <a:xfrm>
            <a:off x="9957105" y="1641027"/>
            <a:ext cx="339680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A17C2F-8F97-49AE-BE6B-E4B75FEFC430}"/>
              </a:ext>
            </a:extLst>
          </p:cNvPr>
          <p:cNvCxnSpPr>
            <a:cxnSpLocks/>
          </p:cNvCxnSpPr>
          <p:nvPr/>
        </p:nvCxnSpPr>
        <p:spPr>
          <a:xfrm>
            <a:off x="9957105" y="5833016"/>
            <a:ext cx="319545" cy="0"/>
          </a:xfrm>
          <a:prstGeom prst="line">
            <a:avLst/>
          </a:prstGeom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B088A1E-EBAA-41D4-B178-9CBE149FD5C8}"/>
              </a:ext>
            </a:extLst>
          </p:cNvPr>
          <p:cNvSpPr txBox="1"/>
          <p:nvPr/>
        </p:nvSpPr>
        <p:spPr>
          <a:xfrm rot="16200000">
            <a:off x="9832491" y="3317072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>
                <a:latin typeface="Bahnschrift Light Condensed" panose="020B0502040204020203" pitchFamily="34" charset="0"/>
              </a:rPr>
              <a:t>11 M</a:t>
            </a:r>
          </a:p>
        </p:txBody>
      </p:sp>
    </p:spTree>
    <p:extLst>
      <p:ext uri="{BB962C8B-B14F-4D97-AF65-F5344CB8AC3E}">
        <p14:creationId xmlns:p14="http://schemas.microsoft.com/office/powerpoint/2010/main" val="2490570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712251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5D542-FA30-462F-BE19-CA31486E80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17414" r="2867" b="34060"/>
          <a:stretch/>
        </p:blipFill>
        <p:spPr>
          <a:xfrm>
            <a:off x="0" y="1979551"/>
            <a:ext cx="12192000" cy="289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962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C4E397-65A8-4C32-9190-F7BBCF5A0F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t="15372" r="22500" b="33746"/>
          <a:stretch/>
        </p:blipFill>
        <p:spPr>
          <a:xfrm>
            <a:off x="0" y="777852"/>
            <a:ext cx="12192000" cy="530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6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DA320C-14AE-4A98-913E-0A8DAE2F7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6" t="2652" r="19485" b="22439"/>
          <a:stretch/>
        </p:blipFill>
        <p:spPr>
          <a:xfrm>
            <a:off x="1378267" y="77727"/>
            <a:ext cx="9435466" cy="623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7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711340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236814-0F67-438D-84A9-4CA22184E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t="13331" r="3897" b="32961"/>
          <a:stretch/>
        </p:blipFill>
        <p:spPr>
          <a:xfrm>
            <a:off x="0" y="1766454"/>
            <a:ext cx="12192000" cy="332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4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7A77CC-2296-4047-8009-1121DE512C75}"/>
              </a:ext>
            </a:extLst>
          </p:cNvPr>
          <p:cNvSpPr txBox="1"/>
          <p:nvPr/>
        </p:nvSpPr>
        <p:spPr>
          <a:xfrm>
            <a:off x="360363" y="1168103"/>
            <a:ext cx="60404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 Layouts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Elevation - opt 1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WVOA rules for rebuilding /modifying the villas</a:t>
            </a:r>
          </a:p>
          <a:p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Elevations highlighting WVOA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C6B70"/>
                </a:solidFill>
                <a:latin typeface="Tempus Sans ITC" panose="04020404030007020202" pitchFamily="82" charset="0"/>
              </a:rPr>
              <a:t>3D Visualizations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C6B70"/>
              </a:solidFill>
              <a:latin typeface="Tempus Sans ITC" panose="04020404030007020202" pitchFamily="82" charset="0"/>
            </a:endParaRPr>
          </a:p>
          <a:p>
            <a:endParaRPr lang="en-US" dirty="0">
              <a:solidFill>
                <a:schemeClr val="bg1"/>
              </a:solidFill>
              <a:latin typeface="Tempus Sans ITC" panose="04020404030007020202" pitchFamily="8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Tempus Sans ITC" panose="04020404030007020202" pitchFamily="82" charset="0"/>
            </a:endParaRP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17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6633B-33FE-4A00-B373-95B2EF812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4" t="14744" r="22426" b="36102"/>
          <a:stretch/>
        </p:blipFill>
        <p:spPr>
          <a:xfrm>
            <a:off x="0" y="878133"/>
            <a:ext cx="12192000" cy="510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23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CB519-79E0-421C-A48B-3750257753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13017" r="22500" b="6892"/>
          <a:stretch/>
        </p:blipFill>
        <p:spPr>
          <a:xfrm>
            <a:off x="1940383" y="77727"/>
            <a:ext cx="8311233" cy="62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70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3384971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5491D7-29C0-4107-AB87-39964FD3A1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8" b="28889"/>
          <a:stretch/>
        </p:blipFill>
        <p:spPr>
          <a:xfrm>
            <a:off x="0" y="1857652"/>
            <a:ext cx="12192000" cy="314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04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CC12C-BF7D-4516-8F75-9E8DC56A7C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0" t="16214" r="22306" b="31377"/>
          <a:stretch/>
        </p:blipFill>
        <p:spPr>
          <a:xfrm>
            <a:off x="0" y="693510"/>
            <a:ext cx="12192000" cy="547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213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9DC17-2DAE-45F5-BC22-DAC6D127F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0" t="9838" r="24199" b="5405"/>
          <a:stretch/>
        </p:blipFill>
        <p:spPr>
          <a:xfrm>
            <a:off x="2098025" y="77727"/>
            <a:ext cx="7995950" cy="62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181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3D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921032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837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561D07-1F87-4305-BEBB-DEC7FC939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2" b="29825"/>
          <a:stretch/>
        </p:blipFill>
        <p:spPr>
          <a:xfrm>
            <a:off x="0" y="1752600"/>
            <a:ext cx="12192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3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F7923-6F41-47F7-9FA2-E7768D7547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8" t="15126" r="22524" b="33554"/>
          <a:stretch/>
        </p:blipFill>
        <p:spPr>
          <a:xfrm>
            <a:off x="-1674" y="728387"/>
            <a:ext cx="12193674" cy="540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40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448D1-5B81-4727-9351-DA011A8D06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3306" r="23835" b="7271"/>
          <a:stretch/>
        </p:blipFill>
        <p:spPr>
          <a:xfrm>
            <a:off x="2123387" y="77727"/>
            <a:ext cx="7945226" cy="619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18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13299712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61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 LEVEL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0731B-A351-4F01-BD70-571D6E51A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0" t="5320" r="8543" b="20389"/>
          <a:stretch/>
        </p:blipFill>
        <p:spPr>
          <a:xfrm>
            <a:off x="599937" y="145615"/>
            <a:ext cx="11056444" cy="58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485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09841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C2C08-23D0-4059-80FA-CD58744C61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2" t="833" r="24199" b="-378"/>
          <a:stretch/>
        </p:blipFill>
        <p:spPr>
          <a:xfrm>
            <a:off x="2437556" y="77727"/>
            <a:ext cx="7316888" cy="62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845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8"/>
            <a:ext cx="376237" cy="315480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09841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0406A-3F56-4545-8697-0785EA36CF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4" t="1480" r="20995" b="106"/>
          <a:stretch/>
        </p:blipFill>
        <p:spPr>
          <a:xfrm>
            <a:off x="1869977" y="77727"/>
            <a:ext cx="8452045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781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1364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75486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PROPOSED BUILDING FOOTPRINT AND SET-BACKS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9D11D-BBB0-49D9-B7B0-163D708485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5437" r="4678" b="13398"/>
          <a:stretch/>
        </p:blipFill>
        <p:spPr>
          <a:xfrm>
            <a:off x="1255756" y="77727"/>
            <a:ext cx="9680488" cy="6257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89560-F8BD-484A-A5B5-36221F965641}"/>
              </a:ext>
            </a:extLst>
          </p:cNvPr>
          <p:cNvSpPr txBox="1"/>
          <p:nvPr/>
        </p:nvSpPr>
        <p:spPr>
          <a:xfrm>
            <a:off x="10075762" y="5818623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Set-backs maintained as per municipal by-laws</a:t>
            </a:r>
          </a:p>
        </p:txBody>
      </p:sp>
    </p:spTree>
    <p:extLst>
      <p:ext uri="{BB962C8B-B14F-4D97-AF65-F5344CB8AC3E}">
        <p14:creationId xmlns:p14="http://schemas.microsoft.com/office/powerpoint/2010/main" val="3013820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429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GROUND 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B337F5-BE86-4FDB-89CE-4C525794C7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2" t="8285" r="13644" b="13398"/>
          <a:stretch/>
        </p:blipFill>
        <p:spPr>
          <a:xfrm>
            <a:off x="2073230" y="77727"/>
            <a:ext cx="8045539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5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3073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FIRST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379F40-AB12-43A4-A662-1181C73F15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2" t="10486" r="15109" b="14045"/>
          <a:stretch/>
        </p:blipFill>
        <p:spPr>
          <a:xfrm>
            <a:off x="2150684" y="77727"/>
            <a:ext cx="7890632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1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0641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TERRACE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FLOOR LAYOUT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|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241" y="5814522"/>
            <a:ext cx="649722" cy="565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84C4F0-DFE6-4F12-8D62-66572B166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7" t="10745" r="14376" b="14175"/>
          <a:stretch/>
        </p:blipFill>
        <p:spPr>
          <a:xfrm>
            <a:off x="2103480" y="77727"/>
            <a:ext cx="7985039" cy="62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3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609C521B-2D2D-49BC-AB78-0AC4BCD2C9CB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12896</TotalTime>
  <Words>1277</Words>
  <Application>Microsoft Office PowerPoint</Application>
  <PresentationFormat>Widescreen</PresentationFormat>
  <Paragraphs>171</Paragraphs>
  <Slides>53</Slides>
  <Notes>0</Notes>
  <HiddenSlides>32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Arial</vt:lpstr>
      <vt:lpstr>Bahnschrift Light Condensed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145</cp:revision>
  <cp:lastPrinted>2021-12-30T22:41:09Z</cp:lastPrinted>
  <dcterms:created xsi:type="dcterms:W3CDTF">2021-09-17T07:17:30Z</dcterms:created>
  <dcterms:modified xsi:type="dcterms:W3CDTF">2022-01-25T09:57:56Z</dcterms:modified>
</cp:coreProperties>
</file>