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0" r:id="rId2"/>
    <p:sldMasterId id="2147483652" r:id="rId3"/>
    <p:sldMasterId id="2147483654" r:id="rId4"/>
  </p:sldMasterIdLst>
  <p:sldIdLst>
    <p:sldId id="640" r:id="rId5"/>
    <p:sldId id="682" r:id="rId6"/>
    <p:sldId id="683" r:id="rId7"/>
    <p:sldId id="641" r:id="rId8"/>
    <p:sldId id="643" r:id="rId9"/>
    <p:sldId id="656" r:id="rId10"/>
    <p:sldId id="630" r:id="rId11"/>
    <p:sldId id="631" r:id="rId12"/>
    <p:sldId id="632" r:id="rId13"/>
    <p:sldId id="657" r:id="rId14"/>
    <p:sldId id="655" r:id="rId15"/>
    <p:sldId id="646" r:id="rId16"/>
    <p:sldId id="647" r:id="rId17"/>
    <p:sldId id="661" r:id="rId18"/>
    <p:sldId id="662" r:id="rId19"/>
    <p:sldId id="663" r:id="rId20"/>
    <p:sldId id="684" r:id="rId21"/>
    <p:sldId id="685" r:id="rId22"/>
    <p:sldId id="686" r:id="rId23"/>
    <p:sldId id="667" r:id="rId24"/>
    <p:sldId id="668" r:id="rId25"/>
    <p:sldId id="669" r:id="rId26"/>
    <p:sldId id="648" r:id="rId27"/>
    <p:sldId id="645" r:id="rId28"/>
    <p:sldId id="644" r:id="rId29"/>
    <p:sldId id="634" r:id="rId30"/>
    <p:sldId id="636" r:id="rId31"/>
    <p:sldId id="674" r:id="rId32"/>
    <p:sldId id="675" r:id="rId33"/>
    <p:sldId id="676" r:id="rId34"/>
    <p:sldId id="677" r:id="rId35"/>
    <p:sldId id="687" r:id="rId36"/>
    <p:sldId id="688" r:id="rId37"/>
    <p:sldId id="670" r:id="rId38"/>
    <p:sldId id="671" r:id="rId39"/>
    <p:sldId id="672" r:id="rId40"/>
    <p:sldId id="673" r:id="rId41"/>
    <p:sldId id="689" r:id="rId42"/>
    <p:sldId id="690" r:id="rId43"/>
    <p:sldId id="691" r:id="rId44"/>
    <p:sldId id="692" r:id="rId45"/>
    <p:sldId id="678" r:id="rId46"/>
    <p:sldId id="679" r:id="rId47"/>
    <p:sldId id="680" r:id="rId48"/>
    <p:sldId id="681" r:id="rId49"/>
    <p:sldId id="649" r:id="rId50"/>
    <p:sldId id="658" r:id="rId51"/>
    <p:sldId id="659" r:id="rId52"/>
    <p:sldId id="660" r:id="rId53"/>
    <p:sldId id="651" r:id="rId54"/>
    <p:sldId id="653" r:id="rId55"/>
    <p:sldId id="654" r:id="rId56"/>
    <p:sldId id="622" r:id="rId57"/>
  </p:sldIdLst>
  <p:sldSz cx="12192000" cy="6858000"/>
  <p:notesSz cx="7315200" cy="9601200"/>
  <p:defaultTextStyle>
    <a:defPPr>
      <a:defRPr lang="en-I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9" userDrawn="1">
          <p15:clr>
            <a:srgbClr val="A4A3A4"/>
          </p15:clr>
        </p15:guide>
        <p15:guide id="2" pos="121" userDrawn="1">
          <p15:clr>
            <a:srgbClr val="A4A3A4"/>
          </p15:clr>
        </p15:guide>
        <p15:guide id="3" orient="horz" pos="4201" userDrawn="1">
          <p15:clr>
            <a:srgbClr val="A4A3A4"/>
          </p15:clr>
        </p15:guide>
        <p15:guide id="5" pos="7537" userDrawn="1">
          <p15:clr>
            <a:srgbClr val="A4A3A4"/>
          </p15:clr>
        </p15:guide>
        <p15:guide id="6" orient="horz" pos="392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C6B70"/>
    <a:srgbClr val="EFACA7"/>
    <a:srgbClr val="C00000"/>
    <a:srgbClr val="FFB3B3"/>
    <a:srgbClr val="FFFF00"/>
    <a:srgbClr val="A82610"/>
    <a:srgbClr val="D7A791"/>
    <a:srgbClr val="FFFFFF"/>
    <a:srgbClr val="6289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04" autoAdjust="0"/>
    <p:restoredTop sz="94660"/>
  </p:normalViewPr>
  <p:slideViewPr>
    <p:cSldViewPr snapToGrid="0">
      <p:cViewPr>
        <p:scale>
          <a:sx n="88" d="100"/>
          <a:sy n="88" d="100"/>
        </p:scale>
        <p:origin x="485" y="38"/>
      </p:cViewPr>
      <p:guideLst>
        <p:guide orient="horz" pos="119"/>
        <p:guide pos="121"/>
        <p:guide orient="horz" pos="4201"/>
        <p:guide pos="7537"/>
        <p:guide orient="horz" pos="392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61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13067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D543946C-7ADE-41BE-B2D6-626252A159E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711D447-1319-4545-92ED-7C68661033DB}" type="slidenum">
              <a:rPr lang="en-IN" altLang="en-US"/>
              <a:pPr/>
              <a:t>‹#›</a:t>
            </a:fld>
            <a:endParaRPr lang="en-IN" altLang="en-US"/>
          </a:p>
        </p:txBody>
      </p:sp>
    </p:spTree>
    <p:extLst>
      <p:ext uri="{BB962C8B-B14F-4D97-AF65-F5344CB8AC3E}">
        <p14:creationId xmlns:p14="http://schemas.microsoft.com/office/powerpoint/2010/main" val="36365954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45CBC3E4-D360-457F-B86A-D162E2002BF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EA9776FF-8ACE-4E89-BB33-961DDAEEA8BA}" type="slidenum">
              <a:rPr lang="en-IN" altLang="en-US"/>
              <a:pPr/>
              <a:t>‹#›</a:t>
            </a:fld>
            <a:endParaRPr lang="en-IN" altLang="en-US"/>
          </a:p>
        </p:txBody>
      </p:sp>
    </p:spTree>
    <p:extLst>
      <p:ext uri="{BB962C8B-B14F-4D97-AF65-F5344CB8AC3E}">
        <p14:creationId xmlns:p14="http://schemas.microsoft.com/office/powerpoint/2010/main" val="13359209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82BB4597-7F43-4A90-8E28-D9125AE0A36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0C7CA5A-E801-4A89-89DA-A5B87E82EFCD}" type="slidenum">
              <a:rPr lang="en-IN" altLang="en-US"/>
              <a:pPr/>
              <a:t>‹#›</a:t>
            </a:fld>
            <a:endParaRPr lang="en-IN" altLang="en-US"/>
          </a:p>
        </p:txBody>
      </p:sp>
    </p:spTree>
    <p:extLst>
      <p:ext uri="{BB962C8B-B14F-4D97-AF65-F5344CB8AC3E}">
        <p14:creationId xmlns:p14="http://schemas.microsoft.com/office/powerpoint/2010/main" val="9002868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199B347-A2D2-490F-AA10-94B7630BC5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2406" y="5527187"/>
            <a:ext cx="1416948" cy="14169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289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A44585D-3D6A-4116-B9AF-EDC1666E48A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1198" y="5667343"/>
            <a:ext cx="1309720" cy="1309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9CB600-180E-4F71-B3E8-D191DF8305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6375" y="6161088"/>
            <a:ext cx="479425" cy="40957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chemeClr val="bg1"/>
                </a:solidFill>
              </a:defRPr>
            </a:lvl1pPr>
          </a:lstStyle>
          <a:p>
            <a:fld id="{2BB2E654-54DA-47CF-AA28-0614510BB84C}" type="slidenum">
              <a:rPr lang="en-IN" altLang="en-US"/>
              <a:pPr/>
              <a:t>‹#›</a:t>
            </a:fld>
            <a:endParaRPr lang="en-I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8B2F46-0FC0-4EEB-AD7E-B120701DC7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6375" y="6161088"/>
            <a:ext cx="479425" cy="40957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rgbClr val="628990"/>
                </a:solidFill>
              </a:defRPr>
            </a:lvl1pPr>
          </a:lstStyle>
          <a:p>
            <a:fld id="{1D3BC950-664A-4AF0-9C08-A90F58555CFE}" type="slidenum">
              <a:rPr lang="en-IN" altLang="en-US"/>
              <a:pPr/>
              <a:t>‹#›</a:t>
            </a:fld>
            <a:endParaRPr lang="en-IN" altLang="en-US"/>
          </a:p>
        </p:txBody>
      </p:sp>
      <p:pic>
        <p:nvPicPr>
          <p:cNvPr id="3075" name="Picture 4">
            <a:extLst>
              <a:ext uri="{FF2B5EF4-FFF2-40B4-BE49-F238E27FC236}">
                <a16:creationId xmlns:a16="http://schemas.microsoft.com/office/drawing/2014/main" id="{34721079-391C-41F8-A592-4A448B0E2A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1213" y="5711825"/>
            <a:ext cx="1262062" cy="1262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>
            <a:extLst>
              <a:ext uri="{FF2B5EF4-FFF2-40B4-BE49-F238E27FC236}">
                <a16:creationId xmlns:a16="http://schemas.microsoft.com/office/drawing/2014/main" id="{70702227-EDDC-4149-9083-52FE29502F76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1900" y="6121400"/>
            <a:ext cx="825500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7CB8ABF-27DF-40A4-9BD1-B20F270FC66D}"/>
              </a:ext>
            </a:extLst>
          </p:cNvPr>
          <p:cNvCxnSpPr/>
          <p:nvPr/>
        </p:nvCxnSpPr>
        <p:spPr>
          <a:xfrm>
            <a:off x="0" y="6345238"/>
            <a:ext cx="11501438" cy="0"/>
          </a:xfrm>
          <a:prstGeom prst="line">
            <a:avLst/>
          </a:prstGeom>
          <a:ln w="22225">
            <a:solidFill>
              <a:srgbClr val="4C6B7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0DFF686B-E015-4E51-A64A-AC140031C4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42875" y="6396038"/>
            <a:ext cx="407988" cy="368300"/>
          </a:xfrm>
          <a:prstGeom prst="rect">
            <a:avLst/>
          </a:prstGeom>
          <a:ln w="3175">
            <a:solidFill>
              <a:srgbClr val="628990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628990"/>
                </a:solidFill>
                <a:latin typeface="Bahnschrift Light SemiCondensed" panose="020B0502040204020203" pitchFamily="34" charset="0"/>
              </a:defRPr>
            </a:lvl1pPr>
          </a:lstStyle>
          <a:p>
            <a:fld id="{422962EB-05E9-42BB-9708-1FE7CD1C519D}" type="slidenum">
              <a:rPr lang="en-IN" altLang="en-US"/>
              <a:pPr/>
              <a:t>‹#›</a:t>
            </a:fld>
            <a:endParaRPr lang="en-I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</p:sldLayoutIdLst>
  <p:hf hdr="0" ftr="0" dt="0"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Box 1">
            <a:extLst>
              <a:ext uri="{FF2B5EF4-FFF2-40B4-BE49-F238E27FC236}">
                <a16:creationId xmlns:a16="http://schemas.microsoft.com/office/drawing/2014/main" id="{9336FDBD-CADE-4E18-AB97-E41A6F06A0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826" y="387123"/>
            <a:ext cx="10007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IN" altLang="en-US" sz="2400" b="1" dirty="0">
                <a:solidFill>
                  <a:schemeClr val="bg1"/>
                </a:solidFill>
                <a:latin typeface="Tempus Sans ITC" panose="04020404030007020202" pitchFamily="82" charset="0"/>
                <a:cs typeface="Segoe UI Semibold" panose="020B0702040204020203" pitchFamily="34" charset="0"/>
              </a:rPr>
              <a:t>RESIDENCE OF MRS JYOTI &amp; MR. SHEKHAR REDDY, HYDERABAD</a:t>
            </a:r>
          </a:p>
        </p:txBody>
      </p:sp>
      <p:sp>
        <p:nvSpPr>
          <p:cNvPr id="5123" name="TextBox 5">
            <a:extLst>
              <a:ext uri="{FF2B5EF4-FFF2-40B4-BE49-F238E27FC236}">
                <a16:creationId xmlns:a16="http://schemas.microsoft.com/office/drawing/2014/main" id="{2DEF34D2-AC3B-4213-B970-EA1F6D7C86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826" y="5918191"/>
            <a:ext cx="168507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IN" altLang="en-US" sz="2000" b="1" dirty="0">
                <a:solidFill>
                  <a:srgbClr val="4C6B70"/>
                </a:solidFill>
                <a:latin typeface="Tempus Sans ITC" panose="04020404030007020202" pitchFamily="82" charset="0"/>
                <a:cs typeface="Segoe UI Semibold" panose="020B0702040204020203" pitchFamily="34" charset="0"/>
              </a:rPr>
              <a:t>January 2022</a:t>
            </a:r>
          </a:p>
        </p:txBody>
      </p:sp>
      <p:sp>
        <p:nvSpPr>
          <p:cNvPr id="4" name="TextBox 1">
            <a:extLst>
              <a:ext uri="{FF2B5EF4-FFF2-40B4-BE49-F238E27FC236}">
                <a16:creationId xmlns:a16="http://schemas.microsoft.com/office/drawing/2014/main" id="{9336FDBD-CADE-4E18-AB97-E41A6F06A0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088" y="5108814"/>
            <a:ext cx="100076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IN" altLang="en-US" sz="2000" b="1" dirty="0">
                <a:solidFill>
                  <a:schemeClr val="bg1"/>
                </a:solidFill>
                <a:latin typeface="Tempus Sans ITC" panose="04020404030007020202" pitchFamily="82" charset="0"/>
                <a:cs typeface="Segoe UI Semibold" panose="020B0702040204020203" pitchFamily="34" charset="0"/>
              </a:rPr>
              <a:t>SCHEMATIC DESIGN PROPOSAL - REVISED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9FBB18E-4AA5-45E9-BAB3-5A5863A54F4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51" b="7217"/>
          <a:stretch/>
        </p:blipFill>
        <p:spPr>
          <a:xfrm>
            <a:off x="0" y="745724"/>
            <a:ext cx="12192000" cy="4847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8478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76427" y="6380163"/>
            <a:ext cx="391898" cy="288925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10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7868564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ROOF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FLOOR LAYOUT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|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0241" y="5814522"/>
            <a:ext cx="649722" cy="56564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9105DEA-510E-4693-A444-F8843E40F1B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65" t="9221" r="14559" b="15215"/>
          <a:stretch/>
        </p:blipFill>
        <p:spPr>
          <a:xfrm>
            <a:off x="2202552" y="77726"/>
            <a:ext cx="7922797" cy="6216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8014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1">
            <a:extLst>
              <a:ext uri="{FF2B5EF4-FFF2-40B4-BE49-F238E27FC236}">
                <a16:creationId xmlns:a16="http://schemas.microsoft.com/office/drawing/2014/main" id="{34A0EEA1-285E-4988-A456-4B6C7D420A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363" y="706438"/>
            <a:ext cx="1029472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IN" altLang="en-US" sz="2400" b="1" dirty="0">
                <a:solidFill>
                  <a:schemeClr val="bg1"/>
                </a:solidFill>
                <a:latin typeface="Tempus Sans ITC" panose="04020404030007020202" pitchFamily="82" charset="0"/>
                <a:cs typeface="Segoe UI Semibold" panose="020B0702040204020203" pitchFamily="34" charset="0"/>
              </a:rPr>
              <a:t>ELEVATIONS – OPTION 1</a:t>
            </a:r>
          </a:p>
        </p:txBody>
      </p:sp>
    </p:spTree>
    <p:extLst>
      <p:ext uri="{BB962C8B-B14F-4D97-AF65-F5344CB8AC3E}">
        <p14:creationId xmlns:p14="http://schemas.microsoft.com/office/powerpoint/2010/main" val="35810573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92088" y="6396037"/>
            <a:ext cx="376237" cy="288847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12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8310288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EAST-SIDE ELEVATION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720487D-CB9C-444B-9F93-DA0A49A724B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8" t="21502" b="25623"/>
          <a:stretch/>
        </p:blipFill>
        <p:spPr>
          <a:xfrm>
            <a:off x="0" y="1908726"/>
            <a:ext cx="12192000" cy="3040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38431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92088" y="6396038"/>
            <a:ext cx="376237" cy="315480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13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8313494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NORTH-SIDE ELEVATION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141B512-97C1-4E37-A851-3A173A57799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86" t="19480" r="6068" b="11005"/>
          <a:stretch/>
        </p:blipFill>
        <p:spPr>
          <a:xfrm>
            <a:off x="0" y="816428"/>
            <a:ext cx="12192000" cy="5225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5824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1">
            <a:extLst>
              <a:ext uri="{FF2B5EF4-FFF2-40B4-BE49-F238E27FC236}">
                <a16:creationId xmlns:a16="http://schemas.microsoft.com/office/drawing/2014/main" id="{34A0EEA1-285E-4988-A456-4B6C7D420A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363" y="706438"/>
            <a:ext cx="1029472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IN" altLang="en-US" sz="2400" b="1" dirty="0">
                <a:solidFill>
                  <a:srgbClr val="4C6B70"/>
                </a:solidFill>
                <a:latin typeface="Tempus Sans ITC" panose="04020404030007020202" pitchFamily="82" charset="0"/>
                <a:cs typeface="Segoe UI Semibold" panose="020B0702040204020203" pitchFamily="34" charset="0"/>
              </a:rPr>
              <a:t>ELEVATIONS – OPTION 1</a:t>
            </a:r>
          </a:p>
        </p:txBody>
      </p:sp>
    </p:spTree>
    <p:extLst>
      <p:ext uri="{BB962C8B-B14F-4D97-AF65-F5344CB8AC3E}">
        <p14:creationId xmlns:p14="http://schemas.microsoft.com/office/powerpoint/2010/main" val="2430976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92088" y="6396037"/>
            <a:ext cx="376237" cy="288847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15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8310288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EAST-SIDE ELEVATION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7DE1793-D42A-4EC4-B7E4-BC1915198AC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4" t="23381" r="7132" b="23539"/>
          <a:stretch/>
        </p:blipFill>
        <p:spPr>
          <a:xfrm>
            <a:off x="0" y="1727556"/>
            <a:ext cx="12192000" cy="3402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9255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92088" y="6396038"/>
            <a:ext cx="376237" cy="315480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16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8313494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NORTH-SIDE ELEVATION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E863F3B-6688-44FD-8A35-B95B5B0A81C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61" t="13448" r="7527" b="16174"/>
          <a:stretch/>
        </p:blipFill>
        <p:spPr>
          <a:xfrm>
            <a:off x="0" y="844146"/>
            <a:ext cx="12192000" cy="5169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9157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1">
            <a:extLst>
              <a:ext uri="{FF2B5EF4-FFF2-40B4-BE49-F238E27FC236}">
                <a16:creationId xmlns:a16="http://schemas.microsoft.com/office/drawing/2014/main" id="{34A0EEA1-285E-4988-A456-4B6C7D420A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363" y="706438"/>
            <a:ext cx="1029472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IN" altLang="en-US" sz="2400" b="1" dirty="0">
                <a:solidFill>
                  <a:srgbClr val="4C6B70"/>
                </a:solidFill>
                <a:latin typeface="Tempus Sans ITC" panose="04020404030007020202" pitchFamily="82" charset="0"/>
                <a:cs typeface="Segoe UI Semibold" panose="020B0702040204020203" pitchFamily="34" charset="0"/>
              </a:rPr>
              <a:t>ELEVATIONS – OPTION 2</a:t>
            </a:r>
          </a:p>
        </p:txBody>
      </p:sp>
    </p:spTree>
    <p:extLst>
      <p:ext uri="{BB962C8B-B14F-4D97-AF65-F5344CB8AC3E}">
        <p14:creationId xmlns:p14="http://schemas.microsoft.com/office/powerpoint/2010/main" val="3276074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92088" y="6396037"/>
            <a:ext cx="376237" cy="288847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18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8310288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EAST-SIDE ELEVATION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BE9EDC5-65C9-4AD0-90A8-CD43D278163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0" t="20555" r="5956" b="31547"/>
          <a:stretch/>
        </p:blipFill>
        <p:spPr>
          <a:xfrm>
            <a:off x="0" y="1899488"/>
            <a:ext cx="12192001" cy="3059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1149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92088" y="6396038"/>
            <a:ext cx="376237" cy="315480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19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8313494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NORTH-SIDE ELEVATION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D31324F-FF8B-4F97-ABC2-11D38603177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17" t="18985" r="11324" b="17100"/>
          <a:stretch/>
        </p:blipFill>
        <p:spPr>
          <a:xfrm>
            <a:off x="0" y="806302"/>
            <a:ext cx="12192000" cy="5245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9395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9246A6DE-76D6-4DB7-8222-C6A7773CAA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4737"/>
            <a:ext cx="12192000" cy="5708526"/>
          </a:xfrm>
          <a:prstGeom prst="rect">
            <a:avLst/>
          </a:prstGeom>
        </p:spPr>
      </p:pic>
      <p:sp>
        <p:nvSpPr>
          <p:cNvPr id="5122" name="TextBox 1">
            <a:extLst>
              <a:ext uri="{FF2B5EF4-FFF2-40B4-BE49-F238E27FC236}">
                <a16:creationId xmlns:a16="http://schemas.microsoft.com/office/drawing/2014/main" id="{9336FDBD-CADE-4E18-AB97-E41A6F06A0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826" y="387123"/>
            <a:ext cx="10007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IN" altLang="en-US" sz="2400" b="1" dirty="0">
                <a:solidFill>
                  <a:srgbClr val="4C6B70"/>
                </a:solidFill>
                <a:latin typeface="Tempus Sans ITC" panose="04020404030007020202" pitchFamily="82" charset="0"/>
                <a:cs typeface="Segoe UI Semibold" panose="020B0702040204020203" pitchFamily="34" charset="0"/>
              </a:rPr>
              <a:t>RESIDENCE OF MRS JYOTI &amp; MR. SHEKHAR REDDY, HYDERABAD</a:t>
            </a:r>
          </a:p>
        </p:txBody>
      </p:sp>
      <p:sp>
        <p:nvSpPr>
          <p:cNvPr id="5123" name="TextBox 5">
            <a:extLst>
              <a:ext uri="{FF2B5EF4-FFF2-40B4-BE49-F238E27FC236}">
                <a16:creationId xmlns:a16="http://schemas.microsoft.com/office/drawing/2014/main" id="{2DEF34D2-AC3B-4213-B970-EA1F6D7C86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826" y="5918191"/>
            <a:ext cx="168507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IN" altLang="en-US" sz="2000" b="1" dirty="0">
                <a:solidFill>
                  <a:srgbClr val="4C6B70"/>
                </a:solidFill>
                <a:latin typeface="Tempus Sans ITC" panose="04020404030007020202" pitchFamily="82" charset="0"/>
                <a:cs typeface="Segoe UI Semibold" panose="020B0702040204020203" pitchFamily="34" charset="0"/>
              </a:rPr>
              <a:t>January 2022</a:t>
            </a:r>
          </a:p>
        </p:txBody>
      </p:sp>
      <p:sp>
        <p:nvSpPr>
          <p:cNvPr id="4" name="TextBox 1">
            <a:extLst>
              <a:ext uri="{FF2B5EF4-FFF2-40B4-BE49-F238E27FC236}">
                <a16:creationId xmlns:a16="http://schemas.microsoft.com/office/drawing/2014/main" id="{9336FDBD-CADE-4E18-AB97-E41A6F06A0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088" y="5108814"/>
            <a:ext cx="100076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IN" altLang="en-US" sz="2000" b="1" dirty="0">
                <a:solidFill>
                  <a:srgbClr val="4C6B70"/>
                </a:solidFill>
                <a:latin typeface="Tempus Sans ITC" panose="04020404030007020202" pitchFamily="82" charset="0"/>
                <a:cs typeface="Segoe UI Semibold" panose="020B0702040204020203" pitchFamily="34" charset="0"/>
              </a:rPr>
              <a:t>SCHEMATIC DESIGN PROPOSAL - REVISED</a:t>
            </a:r>
          </a:p>
        </p:txBody>
      </p:sp>
    </p:spTree>
    <p:extLst>
      <p:ext uri="{BB962C8B-B14F-4D97-AF65-F5344CB8AC3E}">
        <p14:creationId xmlns:p14="http://schemas.microsoft.com/office/powerpoint/2010/main" val="9831224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1">
            <a:extLst>
              <a:ext uri="{FF2B5EF4-FFF2-40B4-BE49-F238E27FC236}">
                <a16:creationId xmlns:a16="http://schemas.microsoft.com/office/drawing/2014/main" id="{34A0EEA1-285E-4988-A456-4B6C7D420A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363" y="706438"/>
            <a:ext cx="1029472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IN" altLang="en-US" sz="2400" b="1" dirty="0">
                <a:solidFill>
                  <a:schemeClr val="bg1"/>
                </a:solidFill>
                <a:latin typeface="Tempus Sans ITC" panose="04020404030007020202" pitchFamily="82" charset="0"/>
                <a:cs typeface="Segoe UI Semibold" panose="020B0702040204020203" pitchFamily="34" charset="0"/>
              </a:rPr>
              <a:t>ELEVATIONS – OPTION 2</a:t>
            </a:r>
          </a:p>
        </p:txBody>
      </p:sp>
    </p:spTree>
    <p:extLst>
      <p:ext uri="{BB962C8B-B14F-4D97-AF65-F5344CB8AC3E}">
        <p14:creationId xmlns:p14="http://schemas.microsoft.com/office/powerpoint/2010/main" val="10989519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92088" y="6396037"/>
            <a:ext cx="376237" cy="288847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21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8310288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EAST-SIDE ELEVATION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F13C074-B4E5-4527-9436-03AA18EA225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1" t="13120" r="1643" b="21891"/>
          <a:stretch/>
        </p:blipFill>
        <p:spPr>
          <a:xfrm>
            <a:off x="0" y="1522322"/>
            <a:ext cx="12192000" cy="3813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9444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92088" y="6396038"/>
            <a:ext cx="376237" cy="315480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22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8313494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NORTH-SIDE ELEVATION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F179002-700F-4ED2-BE37-B4E14DE8160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89" t="15747" r="10728" b="13959"/>
          <a:stretch/>
        </p:blipFill>
        <p:spPr>
          <a:xfrm>
            <a:off x="0" y="774479"/>
            <a:ext cx="12192000" cy="5309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3547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1">
            <a:extLst>
              <a:ext uri="{FF2B5EF4-FFF2-40B4-BE49-F238E27FC236}">
                <a16:creationId xmlns:a16="http://schemas.microsoft.com/office/drawing/2014/main" id="{34A0EEA1-285E-4988-A456-4B6C7D420A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363" y="706438"/>
            <a:ext cx="1029472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IN" altLang="en-US" sz="2400" b="1" dirty="0">
                <a:solidFill>
                  <a:srgbClr val="4C6B70"/>
                </a:solidFill>
                <a:latin typeface="Tempus Sans ITC" panose="04020404030007020202" pitchFamily="82" charset="0"/>
                <a:cs typeface="Segoe UI Semibold" panose="020B0702040204020203" pitchFamily="34" charset="0"/>
              </a:rPr>
              <a:t>WVOA </a:t>
            </a:r>
            <a:r>
              <a:rPr lang="en-US" sz="2400" b="1" dirty="0">
                <a:solidFill>
                  <a:srgbClr val="4C6B70"/>
                </a:solidFill>
                <a:latin typeface="Tempus Sans ITC" panose="04020404030007020202" pitchFamily="82" charset="0"/>
                <a:cs typeface="Segoe UI Semibold" panose="020B0702040204020203" pitchFamily="34" charset="0"/>
              </a:rPr>
              <a:t>CONTROL ON THE RE-BUILDING OR MODIFYING THE VILLAS. </a:t>
            </a:r>
            <a:endParaRPr lang="en-IN" altLang="en-US" sz="2400" b="1" dirty="0">
              <a:solidFill>
                <a:srgbClr val="4C6B70"/>
              </a:solidFill>
              <a:latin typeface="Tempus Sans ITC" panose="04020404030007020202" pitchFamily="82" charset="0"/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79639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92088" y="6396037"/>
            <a:ext cx="376237" cy="288847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24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10071603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WVOA CONTROL ON RE-BUILDING VILLA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35BE90C-8558-4769-BC62-230A8DCADF2B}"/>
              </a:ext>
            </a:extLst>
          </p:cNvPr>
          <p:cNvSpPr txBox="1"/>
          <p:nvPr/>
        </p:nvSpPr>
        <p:spPr>
          <a:xfrm>
            <a:off x="380206" y="144311"/>
            <a:ext cx="9845336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400" dirty="0">
              <a:latin typeface="Bahnschrift Light SemiCondensed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Bahnschrift Light SemiCondensed" panose="020B0502040204020203" pitchFamily="34" charset="0"/>
              </a:rPr>
              <a:t>The Original SET-BACKS of the building should be maintained for plot size below 440sq.yards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>
              <a:latin typeface="Bahnschrift Light SemiCondensed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Bahnschrift Light SemiCondensed" panose="020B0502040204020203" pitchFamily="34" charset="0"/>
              </a:rPr>
              <a:t>The Maximum permissible limit of the building height shall not exceed 11mtrs., from the Natural Ground level. (Ground + 2 Floors.)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>
              <a:latin typeface="Bahnschrift Light SemiCondensed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Bahnschrift Light SemiCondensed" panose="020B0502040204020203" pitchFamily="34" charset="0"/>
              </a:rPr>
              <a:t>The Front Elevation should be retained as per the Original Design with dropping roofs or as amended there upon; if any in AGM / EGM.</a:t>
            </a:r>
          </a:p>
          <a:p>
            <a:endParaRPr lang="en-US" sz="1400" dirty="0">
              <a:latin typeface="Bahnschrift Light SemiCondensed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Bahnschrift Light SemiCondensed" panose="020B0502040204020203" pitchFamily="34" charset="0"/>
              </a:rPr>
              <a:t>The Common Compound walls should be retained in original.</a:t>
            </a:r>
          </a:p>
          <a:p>
            <a:endParaRPr lang="en-US" sz="1400" dirty="0">
              <a:latin typeface="Bahnschrift Light SemiCondensed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Bahnschrift Light SemiCondensed" panose="020B0502040204020203" pitchFamily="34" charset="0"/>
              </a:rPr>
              <a:t>The original </a:t>
            </a:r>
            <a:r>
              <a:rPr lang="en-US" sz="1400" dirty="0" err="1">
                <a:latin typeface="Bahnschrift Light SemiCondensed" panose="020B0502040204020203" pitchFamily="34" charset="0"/>
              </a:rPr>
              <a:t>colour</a:t>
            </a:r>
            <a:r>
              <a:rPr lang="en-US" sz="1400" dirty="0">
                <a:latin typeface="Bahnschrift Light SemiCondensed" panose="020B0502040204020203" pitchFamily="34" charset="0"/>
              </a:rPr>
              <a:t> Scheme of the building shall be preserved or as decided by the AGM / EGM. </a:t>
            </a:r>
          </a:p>
          <a:p>
            <a:endParaRPr lang="en-US" sz="1400" dirty="0">
              <a:latin typeface="Bahnschrift Light SemiCondensed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Bahnschrift Light SemiCondensed" panose="020B0502040204020203" pitchFamily="34" charset="0"/>
              </a:rPr>
              <a:t>The Gate design and </a:t>
            </a:r>
            <a:r>
              <a:rPr lang="en-US" sz="1400" dirty="0" err="1">
                <a:latin typeface="Bahnschrift Light SemiCondensed" panose="020B0502040204020203" pitchFamily="34" charset="0"/>
              </a:rPr>
              <a:t>colour</a:t>
            </a:r>
            <a:r>
              <a:rPr lang="en-US" sz="1400" dirty="0">
                <a:latin typeface="Bahnschrift Light SemiCondensed" panose="020B0502040204020203" pitchFamily="34" charset="0"/>
              </a:rPr>
              <a:t> must remain original. </a:t>
            </a:r>
          </a:p>
          <a:p>
            <a:endParaRPr lang="en-US" sz="1400" dirty="0">
              <a:latin typeface="Bahnschrift Light SemiCondensed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Bahnschrift Light SemiCondensed" panose="020B0502040204020203" pitchFamily="34" charset="0"/>
              </a:rPr>
              <a:t>The Driveway should follow the original Symmetry to avoid Stormwater drain getting chocked.</a:t>
            </a:r>
          </a:p>
          <a:p>
            <a:endParaRPr lang="en-US" sz="1400" dirty="0">
              <a:latin typeface="Bahnschrift Light SemiCondensed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Bahnschrift Light SemiCondensed" panose="020B0502040204020203" pitchFamily="34" charset="0"/>
              </a:rPr>
              <a:t>Patio must be there, Design can vary, just to give uniformity </a:t>
            </a:r>
          </a:p>
          <a:p>
            <a:endParaRPr lang="en-US" sz="1400" dirty="0">
              <a:latin typeface="Bahnschrift Light SemiCondensed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Bahnschrift Light SemiCondensed" panose="020B0502040204020203" pitchFamily="34" charset="0"/>
              </a:rPr>
              <a:t>Out house (Servant quarter) can be increased with one more room of the same size excluding additional toilet facility. This should not disturb the </a:t>
            </a:r>
            <a:r>
              <a:rPr lang="en-US" sz="1400" dirty="0" err="1">
                <a:latin typeface="Bahnschrift Light SemiCondensed" panose="020B0502040204020203" pitchFamily="34" charset="0"/>
              </a:rPr>
              <a:t>neighbours</a:t>
            </a:r>
            <a:r>
              <a:rPr lang="en-US" sz="1400" dirty="0">
                <a:latin typeface="Bahnschrift Light SemiCondensed" panose="020B0502040204020203" pitchFamily="34" charset="0"/>
              </a:rPr>
              <a:t> ventilation and block natural lighting. The height must be retained as original / cannot be increased. </a:t>
            </a:r>
            <a:endParaRPr lang="en-IN" sz="1400" dirty="0">
              <a:latin typeface="Bahnschrift Light Semi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12562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1">
            <a:extLst>
              <a:ext uri="{FF2B5EF4-FFF2-40B4-BE49-F238E27FC236}">
                <a16:creationId xmlns:a16="http://schemas.microsoft.com/office/drawing/2014/main" id="{34A0EEA1-285E-4988-A456-4B6C7D420A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363" y="706438"/>
            <a:ext cx="1029472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IN" altLang="en-US" sz="2400" b="1" dirty="0">
                <a:solidFill>
                  <a:srgbClr val="4C6B70"/>
                </a:solidFill>
                <a:latin typeface="Tempus Sans ITC" panose="04020404030007020202" pitchFamily="82" charset="0"/>
                <a:cs typeface="Segoe UI Semibold" panose="020B0702040204020203" pitchFamily="34" charset="0"/>
              </a:rPr>
              <a:t>ELEVATIONS HIGHLIGHTING WVOA RULES</a:t>
            </a:r>
          </a:p>
        </p:txBody>
      </p:sp>
    </p:spTree>
    <p:extLst>
      <p:ext uri="{BB962C8B-B14F-4D97-AF65-F5344CB8AC3E}">
        <p14:creationId xmlns:p14="http://schemas.microsoft.com/office/powerpoint/2010/main" val="213395923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CD840EF0-817E-4662-AEF9-099E365ED5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8" t="21502" b="25623"/>
          <a:stretch/>
        </p:blipFill>
        <p:spPr>
          <a:xfrm>
            <a:off x="0" y="2085528"/>
            <a:ext cx="12192000" cy="3040548"/>
          </a:xfrm>
          <a:prstGeom prst="rect">
            <a:avLst/>
          </a:prstGeom>
        </p:spPr>
      </p:pic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92088" y="6396037"/>
            <a:ext cx="376237" cy="288847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26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10900741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EAST-SIDE ELEVATION HIGHLIGHTING WVOA RULES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7FA3740-3DCA-497F-9BAA-9B62D1884569}"/>
              </a:ext>
            </a:extLst>
          </p:cNvPr>
          <p:cNvSpPr txBox="1"/>
          <p:nvPr/>
        </p:nvSpPr>
        <p:spPr>
          <a:xfrm>
            <a:off x="10353366" y="3115151"/>
            <a:ext cx="15532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Overhang canopy/patio </a:t>
            </a:r>
          </a:p>
        </p:txBody>
      </p:sp>
      <p:cxnSp>
        <p:nvCxnSpPr>
          <p:cNvPr id="7" name="Connector: Elbow 6">
            <a:extLst>
              <a:ext uri="{FF2B5EF4-FFF2-40B4-BE49-F238E27FC236}">
                <a16:creationId xmlns:a16="http://schemas.microsoft.com/office/drawing/2014/main" id="{E31FD804-BB06-4398-90FA-3ABB10F78367}"/>
              </a:ext>
            </a:extLst>
          </p:cNvPr>
          <p:cNvCxnSpPr>
            <a:cxnSpLocks/>
            <a:stCxn id="6" idx="1"/>
          </p:cNvCxnSpPr>
          <p:nvPr/>
        </p:nvCxnSpPr>
        <p:spPr>
          <a:xfrm rot="10800000" flipV="1">
            <a:off x="8904304" y="3269040"/>
            <a:ext cx="1449063" cy="334354"/>
          </a:xfrm>
          <a:prstGeom prst="bentConnector3">
            <a:avLst>
              <a:gd name="adj1" fmla="val 50000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DA4BAB03-0E1D-402E-BA4B-024D6C0253EB}"/>
              </a:ext>
            </a:extLst>
          </p:cNvPr>
          <p:cNvSpPr txBox="1"/>
          <p:nvPr/>
        </p:nvSpPr>
        <p:spPr>
          <a:xfrm>
            <a:off x="10027123" y="946292"/>
            <a:ext cx="22311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Mangalore tile red coloured sloping roof as in existing scheme</a:t>
            </a:r>
          </a:p>
        </p:txBody>
      </p:sp>
      <p:cxnSp>
        <p:nvCxnSpPr>
          <p:cNvPr id="9" name="Connector: Elbow 8">
            <a:extLst>
              <a:ext uri="{FF2B5EF4-FFF2-40B4-BE49-F238E27FC236}">
                <a16:creationId xmlns:a16="http://schemas.microsoft.com/office/drawing/2014/main" id="{4B58944F-B6DD-4025-9B59-82B361FE66EC}"/>
              </a:ext>
            </a:extLst>
          </p:cNvPr>
          <p:cNvCxnSpPr>
            <a:cxnSpLocks/>
            <a:stCxn id="8" idx="1"/>
          </p:cNvCxnSpPr>
          <p:nvPr/>
        </p:nvCxnSpPr>
        <p:spPr>
          <a:xfrm rot="10800000" flipV="1">
            <a:off x="7377345" y="1207902"/>
            <a:ext cx="2649779" cy="1404948"/>
          </a:xfrm>
          <a:prstGeom prst="bentConnector3">
            <a:avLst>
              <a:gd name="adj1" fmla="val 50000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or: Elbow 10">
            <a:extLst>
              <a:ext uri="{FF2B5EF4-FFF2-40B4-BE49-F238E27FC236}">
                <a16:creationId xmlns:a16="http://schemas.microsoft.com/office/drawing/2014/main" id="{3568C3EC-95F7-4FF7-A33E-C1C398FF9261}"/>
              </a:ext>
            </a:extLst>
          </p:cNvPr>
          <p:cNvCxnSpPr>
            <a:cxnSpLocks/>
          </p:cNvCxnSpPr>
          <p:nvPr/>
        </p:nvCxnSpPr>
        <p:spPr>
          <a:xfrm rot="10800000" flipV="1">
            <a:off x="8238478" y="2635934"/>
            <a:ext cx="2114890" cy="1172606"/>
          </a:xfrm>
          <a:prstGeom prst="bentConnector3">
            <a:avLst>
              <a:gd name="adj1" fmla="val 50000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or: Elbow 14">
            <a:extLst>
              <a:ext uri="{FF2B5EF4-FFF2-40B4-BE49-F238E27FC236}">
                <a16:creationId xmlns:a16="http://schemas.microsoft.com/office/drawing/2014/main" id="{57169550-1626-4D33-A0DB-57B057D6E413}"/>
              </a:ext>
            </a:extLst>
          </p:cNvPr>
          <p:cNvCxnSpPr>
            <a:cxnSpLocks/>
            <a:stCxn id="18" idx="1"/>
          </p:cNvCxnSpPr>
          <p:nvPr/>
        </p:nvCxnSpPr>
        <p:spPr>
          <a:xfrm rot="10800000" flipV="1">
            <a:off x="9606642" y="3717357"/>
            <a:ext cx="746725" cy="836505"/>
          </a:xfrm>
          <a:prstGeom prst="bentConnector2">
            <a:avLst/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7BB7C4BD-A02E-44BC-A885-D6EF89010219}"/>
              </a:ext>
            </a:extLst>
          </p:cNvPr>
          <p:cNvSpPr txBox="1"/>
          <p:nvPr/>
        </p:nvSpPr>
        <p:spPr>
          <a:xfrm>
            <a:off x="10353366" y="3563469"/>
            <a:ext cx="16528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Compound wall retained</a:t>
            </a:r>
          </a:p>
        </p:txBody>
      </p:sp>
      <p:cxnSp>
        <p:nvCxnSpPr>
          <p:cNvPr id="24" name="Connector: Elbow 23">
            <a:extLst>
              <a:ext uri="{FF2B5EF4-FFF2-40B4-BE49-F238E27FC236}">
                <a16:creationId xmlns:a16="http://schemas.microsoft.com/office/drawing/2014/main" id="{1860A9EC-7078-42C7-95ED-A99311E7F583}"/>
              </a:ext>
            </a:extLst>
          </p:cNvPr>
          <p:cNvCxnSpPr>
            <a:cxnSpLocks/>
          </p:cNvCxnSpPr>
          <p:nvPr/>
        </p:nvCxnSpPr>
        <p:spPr>
          <a:xfrm rot="10800000" flipV="1">
            <a:off x="7732450" y="2617697"/>
            <a:ext cx="2620916" cy="313216"/>
          </a:xfrm>
          <a:prstGeom prst="bentConnector3">
            <a:avLst>
              <a:gd name="adj1" fmla="val 50000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1AA46A24-BA59-4676-A3D7-42D2A82A1A9C}"/>
              </a:ext>
            </a:extLst>
          </p:cNvPr>
          <p:cNvSpPr txBox="1"/>
          <p:nvPr/>
        </p:nvSpPr>
        <p:spPr>
          <a:xfrm>
            <a:off x="10104545" y="1562942"/>
            <a:ext cx="201003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White coloured / white conc. finish external walls  retained as in the existing scheme</a:t>
            </a:r>
          </a:p>
        </p:txBody>
      </p:sp>
      <p:cxnSp>
        <p:nvCxnSpPr>
          <p:cNvPr id="35" name="Connector: Elbow 34">
            <a:extLst>
              <a:ext uri="{FF2B5EF4-FFF2-40B4-BE49-F238E27FC236}">
                <a16:creationId xmlns:a16="http://schemas.microsoft.com/office/drawing/2014/main" id="{85183BD3-6FD6-4323-8D6B-952667765EED}"/>
              </a:ext>
            </a:extLst>
          </p:cNvPr>
          <p:cNvCxnSpPr>
            <a:cxnSpLocks/>
            <a:stCxn id="33" idx="1"/>
          </p:cNvCxnSpPr>
          <p:nvPr/>
        </p:nvCxnSpPr>
        <p:spPr>
          <a:xfrm rot="10800000" flipV="1">
            <a:off x="8325743" y="1932273"/>
            <a:ext cx="1778802" cy="2158829"/>
          </a:xfrm>
          <a:prstGeom prst="bentConnector2">
            <a:avLst/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04AA673A-782B-4E67-8352-A521EB9B0923}"/>
              </a:ext>
            </a:extLst>
          </p:cNvPr>
          <p:cNvSpPr txBox="1"/>
          <p:nvPr/>
        </p:nvSpPr>
        <p:spPr>
          <a:xfrm>
            <a:off x="10353366" y="2384087"/>
            <a:ext cx="16920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Planter boxes painted in identical green colour</a:t>
            </a:r>
          </a:p>
        </p:txBody>
      </p:sp>
    </p:spTree>
    <p:extLst>
      <p:ext uri="{BB962C8B-B14F-4D97-AF65-F5344CB8AC3E}">
        <p14:creationId xmlns:p14="http://schemas.microsoft.com/office/powerpoint/2010/main" val="196332292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A9CC31E8-9184-49AF-A256-F7629D95AF6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86" t="19480" r="6068" b="11005"/>
          <a:stretch/>
        </p:blipFill>
        <p:spPr>
          <a:xfrm>
            <a:off x="0" y="816428"/>
            <a:ext cx="12192000" cy="5225143"/>
          </a:xfrm>
          <a:prstGeom prst="rect">
            <a:avLst/>
          </a:prstGeom>
        </p:spPr>
      </p:pic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92088" y="6396038"/>
            <a:ext cx="376237" cy="315480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27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11072262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NORTH-SIDE ELEVATION HIGHLIGHTING WVOA RULES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cxnSp>
        <p:nvCxnSpPr>
          <p:cNvPr id="7" name="Connector: Elbow 6">
            <a:extLst>
              <a:ext uri="{FF2B5EF4-FFF2-40B4-BE49-F238E27FC236}">
                <a16:creationId xmlns:a16="http://schemas.microsoft.com/office/drawing/2014/main" id="{5A108242-A70D-4DD0-AE1C-176EC9B137DC}"/>
              </a:ext>
            </a:extLst>
          </p:cNvPr>
          <p:cNvCxnSpPr>
            <a:cxnSpLocks/>
            <a:stCxn id="8" idx="1"/>
          </p:cNvCxnSpPr>
          <p:nvPr/>
        </p:nvCxnSpPr>
        <p:spPr>
          <a:xfrm rot="10800000" flipV="1">
            <a:off x="10022889" y="3618278"/>
            <a:ext cx="113864" cy="785045"/>
          </a:xfrm>
          <a:prstGeom prst="bentConnector2">
            <a:avLst/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55573200-F2CF-4095-AE91-DBA6A70F04CA}"/>
              </a:ext>
            </a:extLst>
          </p:cNvPr>
          <p:cNvSpPr txBox="1"/>
          <p:nvPr/>
        </p:nvSpPr>
        <p:spPr>
          <a:xfrm>
            <a:off x="10136753" y="3356669"/>
            <a:ext cx="23030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Servant quarter – low height (not obstructing neighbour’s view)</a:t>
            </a:r>
          </a:p>
        </p:txBody>
      </p:sp>
      <p:cxnSp>
        <p:nvCxnSpPr>
          <p:cNvPr id="16" name="Connector: Elbow 15">
            <a:extLst>
              <a:ext uri="{FF2B5EF4-FFF2-40B4-BE49-F238E27FC236}">
                <a16:creationId xmlns:a16="http://schemas.microsoft.com/office/drawing/2014/main" id="{16BD2AD3-1E18-46D4-AE77-89BAAFB198B7}"/>
              </a:ext>
            </a:extLst>
          </p:cNvPr>
          <p:cNvCxnSpPr>
            <a:cxnSpLocks/>
          </p:cNvCxnSpPr>
          <p:nvPr/>
        </p:nvCxnSpPr>
        <p:spPr>
          <a:xfrm rot="10800000" flipV="1">
            <a:off x="5294051" y="1963444"/>
            <a:ext cx="5200749" cy="1809566"/>
          </a:xfrm>
          <a:prstGeom prst="bentConnector3">
            <a:avLst>
              <a:gd name="adj1" fmla="val 18933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or: Elbow 17">
            <a:extLst>
              <a:ext uri="{FF2B5EF4-FFF2-40B4-BE49-F238E27FC236}">
                <a16:creationId xmlns:a16="http://schemas.microsoft.com/office/drawing/2014/main" id="{74BABAD8-0167-4253-B89B-F2955A7C22EF}"/>
              </a:ext>
            </a:extLst>
          </p:cNvPr>
          <p:cNvCxnSpPr>
            <a:cxnSpLocks/>
            <a:stCxn id="33" idx="1"/>
          </p:cNvCxnSpPr>
          <p:nvPr/>
        </p:nvCxnSpPr>
        <p:spPr>
          <a:xfrm rot="10800000" flipV="1">
            <a:off x="6897951" y="1948158"/>
            <a:ext cx="3559565" cy="607286"/>
          </a:xfrm>
          <a:prstGeom prst="bentConnector3">
            <a:avLst>
              <a:gd name="adj1" fmla="val 27803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or: Elbow 25">
            <a:extLst>
              <a:ext uri="{FF2B5EF4-FFF2-40B4-BE49-F238E27FC236}">
                <a16:creationId xmlns:a16="http://schemas.microsoft.com/office/drawing/2014/main" id="{670AA9E8-3ACD-4EA5-A638-5D63C6F6A963}"/>
              </a:ext>
            </a:extLst>
          </p:cNvPr>
          <p:cNvCxnSpPr>
            <a:cxnSpLocks/>
            <a:stCxn id="28" idx="1"/>
          </p:cNvCxnSpPr>
          <p:nvPr/>
        </p:nvCxnSpPr>
        <p:spPr>
          <a:xfrm rot="10800000">
            <a:off x="8371644" y="1278604"/>
            <a:ext cx="1987523" cy="1"/>
          </a:xfrm>
          <a:prstGeom prst="bentConnector3">
            <a:avLst>
              <a:gd name="adj1" fmla="val 50000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83AE31DC-2B89-4B6D-B845-09C11A2A1B62}"/>
              </a:ext>
            </a:extLst>
          </p:cNvPr>
          <p:cNvSpPr txBox="1"/>
          <p:nvPr/>
        </p:nvSpPr>
        <p:spPr>
          <a:xfrm>
            <a:off x="10359166" y="909272"/>
            <a:ext cx="179040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Mangalore tile red coloured sloping roof as in existing scheme</a:t>
            </a:r>
          </a:p>
        </p:txBody>
      </p:sp>
      <p:cxnSp>
        <p:nvCxnSpPr>
          <p:cNvPr id="29" name="Connector: Elbow 28">
            <a:extLst>
              <a:ext uri="{FF2B5EF4-FFF2-40B4-BE49-F238E27FC236}">
                <a16:creationId xmlns:a16="http://schemas.microsoft.com/office/drawing/2014/main" id="{E99538AE-60C1-4C3C-8BB6-245F2DE12591}"/>
              </a:ext>
            </a:extLst>
          </p:cNvPr>
          <p:cNvCxnSpPr>
            <a:cxnSpLocks/>
            <a:stCxn id="32" idx="1"/>
          </p:cNvCxnSpPr>
          <p:nvPr/>
        </p:nvCxnSpPr>
        <p:spPr>
          <a:xfrm rot="10800000" flipV="1">
            <a:off x="3897298" y="2401555"/>
            <a:ext cx="6461869" cy="1611151"/>
          </a:xfrm>
          <a:prstGeom prst="bentConnector3">
            <a:avLst>
              <a:gd name="adj1" fmla="val 12082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36463BE2-69D6-48EE-98F4-C8E740D80324}"/>
              </a:ext>
            </a:extLst>
          </p:cNvPr>
          <p:cNvSpPr txBox="1"/>
          <p:nvPr/>
        </p:nvSpPr>
        <p:spPr>
          <a:xfrm>
            <a:off x="10359166" y="2247667"/>
            <a:ext cx="15532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Overhang canopy/patio 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609E60A-79B2-4225-ABAD-65E9B26ACF3B}"/>
              </a:ext>
            </a:extLst>
          </p:cNvPr>
          <p:cNvSpPr txBox="1"/>
          <p:nvPr/>
        </p:nvSpPr>
        <p:spPr>
          <a:xfrm>
            <a:off x="10457515" y="1686548"/>
            <a:ext cx="16920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Planter boxes painted in identical green colour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F40A966-9297-46E8-8F78-92128EE5D00E}"/>
              </a:ext>
            </a:extLst>
          </p:cNvPr>
          <p:cNvSpPr txBox="1"/>
          <p:nvPr/>
        </p:nvSpPr>
        <p:spPr>
          <a:xfrm>
            <a:off x="10233425" y="2594002"/>
            <a:ext cx="214023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White coloured / white conc. finish external walls  retained as in the existing scheme</a:t>
            </a:r>
          </a:p>
        </p:txBody>
      </p:sp>
      <p:cxnSp>
        <p:nvCxnSpPr>
          <p:cNvPr id="50" name="Connector: Elbow 49">
            <a:extLst>
              <a:ext uri="{FF2B5EF4-FFF2-40B4-BE49-F238E27FC236}">
                <a16:creationId xmlns:a16="http://schemas.microsoft.com/office/drawing/2014/main" id="{14EC4B2F-B033-4291-908B-9380A7F2328E}"/>
              </a:ext>
            </a:extLst>
          </p:cNvPr>
          <p:cNvCxnSpPr>
            <a:cxnSpLocks/>
            <a:stCxn id="40" idx="1"/>
          </p:cNvCxnSpPr>
          <p:nvPr/>
        </p:nvCxnSpPr>
        <p:spPr>
          <a:xfrm rot="10800000" flipV="1">
            <a:off x="5060273" y="2963334"/>
            <a:ext cx="5173153" cy="1339222"/>
          </a:xfrm>
          <a:prstGeom prst="bentConnector3">
            <a:avLst>
              <a:gd name="adj1" fmla="val 8470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13242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355AC909-28AF-4A08-87F6-A2321115974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1" t="13120" r="1643" b="21891"/>
          <a:stretch/>
        </p:blipFill>
        <p:spPr>
          <a:xfrm>
            <a:off x="0" y="1516250"/>
            <a:ext cx="12192000" cy="3813356"/>
          </a:xfrm>
          <a:prstGeom prst="rect">
            <a:avLst/>
          </a:prstGeom>
        </p:spPr>
      </p:pic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92088" y="6396037"/>
            <a:ext cx="376237" cy="288847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28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10900741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EAST-SIDE ELEVATION HIGHLIGHTING WVOA RULES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7FA3740-3DCA-497F-9BAA-9B62D1884569}"/>
              </a:ext>
            </a:extLst>
          </p:cNvPr>
          <p:cNvSpPr txBox="1"/>
          <p:nvPr/>
        </p:nvSpPr>
        <p:spPr>
          <a:xfrm>
            <a:off x="10353366" y="3115151"/>
            <a:ext cx="15532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Overhang canopy/patio </a:t>
            </a:r>
          </a:p>
        </p:txBody>
      </p:sp>
      <p:cxnSp>
        <p:nvCxnSpPr>
          <p:cNvPr id="7" name="Connector: Elbow 6">
            <a:extLst>
              <a:ext uri="{FF2B5EF4-FFF2-40B4-BE49-F238E27FC236}">
                <a16:creationId xmlns:a16="http://schemas.microsoft.com/office/drawing/2014/main" id="{E31FD804-BB06-4398-90FA-3ABB10F78367}"/>
              </a:ext>
            </a:extLst>
          </p:cNvPr>
          <p:cNvCxnSpPr>
            <a:cxnSpLocks/>
            <a:stCxn id="6" idx="1"/>
          </p:cNvCxnSpPr>
          <p:nvPr/>
        </p:nvCxnSpPr>
        <p:spPr>
          <a:xfrm rot="10800000" flipV="1">
            <a:off x="9042908" y="3269039"/>
            <a:ext cx="1310458" cy="210869"/>
          </a:xfrm>
          <a:prstGeom prst="bentConnector3">
            <a:avLst>
              <a:gd name="adj1" fmla="val 50000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DA4BAB03-0E1D-402E-BA4B-024D6C0253EB}"/>
              </a:ext>
            </a:extLst>
          </p:cNvPr>
          <p:cNvSpPr txBox="1"/>
          <p:nvPr/>
        </p:nvSpPr>
        <p:spPr>
          <a:xfrm>
            <a:off x="10027123" y="946292"/>
            <a:ext cx="22311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Mangalore tile red coloured sloping roof as in existing scheme</a:t>
            </a:r>
          </a:p>
        </p:txBody>
      </p:sp>
      <p:cxnSp>
        <p:nvCxnSpPr>
          <p:cNvPr id="9" name="Connector: Elbow 8">
            <a:extLst>
              <a:ext uri="{FF2B5EF4-FFF2-40B4-BE49-F238E27FC236}">
                <a16:creationId xmlns:a16="http://schemas.microsoft.com/office/drawing/2014/main" id="{4B58944F-B6DD-4025-9B59-82B361FE66EC}"/>
              </a:ext>
            </a:extLst>
          </p:cNvPr>
          <p:cNvCxnSpPr>
            <a:cxnSpLocks/>
            <a:stCxn id="8" idx="1"/>
          </p:cNvCxnSpPr>
          <p:nvPr/>
        </p:nvCxnSpPr>
        <p:spPr>
          <a:xfrm rot="10800000" flipV="1">
            <a:off x="7393577" y="1207902"/>
            <a:ext cx="2633546" cy="1239938"/>
          </a:xfrm>
          <a:prstGeom prst="bentConnector3">
            <a:avLst>
              <a:gd name="adj1" fmla="val 19908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or: Elbow 10">
            <a:extLst>
              <a:ext uri="{FF2B5EF4-FFF2-40B4-BE49-F238E27FC236}">
                <a16:creationId xmlns:a16="http://schemas.microsoft.com/office/drawing/2014/main" id="{3568C3EC-95F7-4FF7-A33E-C1C398FF9261}"/>
              </a:ext>
            </a:extLst>
          </p:cNvPr>
          <p:cNvCxnSpPr>
            <a:cxnSpLocks/>
          </p:cNvCxnSpPr>
          <p:nvPr/>
        </p:nvCxnSpPr>
        <p:spPr>
          <a:xfrm rot="10800000" flipV="1">
            <a:off x="8551818" y="2635932"/>
            <a:ext cx="1801553" cy="687397"/>
          </a:xfrm>
          <a:prstGeom prst="bentConnector3">
            <a:avLst>
              <a:gd name="adj1" fmla="val 50000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or: Elbow 14">
            <a:extLst>
              <a:ext uri="{FF2B5EF4-FFF2-40B4-BE49-F238E27FC236}">
                <a16:creationId xmlns:a16="http://schemas.microsoft.com/office/drawing/2014/main" id="{57169550-1626-4D33-A0DB-57B057D6E413}"/>
              </a:ext>
            </a:extLst>
          </p:cNvPr>
          <p:cNvCxnSpPr>
            <a:cxnSpLocks/>
            <a:stCxn id="18" idx="1"/>
          </p:cNvCxnSpPr>
          <p:nvPr/>
        </p:nvCxnSpPr>
        <p:spPr>
          <a:xfrm rot="10800000" flipV="1">
            <a:off x="9628836" y="3717358"/>
            <a:ext cx="724531" cy="361732"/>
          </a:xfrm>
          <a:prstGeom prst="bentConnector3">
            <a:avLst>
              <a:gd name="adj1" fmla="val 98078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7BB7C4BD-A02E-44BC-A885-D6EF89010219}"/>
              </a:ext>
            </a:extLst>
          </p:cNvPr>
          <p:cNvSpPr txBox="1"/>
          <p:nvPr/>
        </p:nvSpPr>
        <p:spPr>
          <a:xfrm>
            <a:off x="10353366" y="3563469"/>
            <a:ext cx="16528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Compound wall retained</a:t>
            </a:r>
          </a:p>
        </p:txBody>
      </p:sp>
      <p:cxnSp>
        <p:nvCxnSpPr>
          <p:cNvPr id="24" name="Connector: Elbow 23">
            <a:extLst>
              <a:ext uri="{FF2B5EF4-FFF2-40B4-BE49-F238E27FC236}">
                <a16:creationId xmlns:a16="http://schemas.microsoft.com/office/drawing/2014/main" id="{1860A9EC-7078-42C7-95ED-A99311E7F583}"/>
              </a:ext>
            </a:extLst>
          </p:cNvPr>
          <p:cNvCxnSpPr>
            <a:cxnSpLocks/>
          </p:cNvCxnSpPr>
          <p:nvPr/>
        </p:nvCxnSpPr>
        <p:spPr>
          <a:xfrm rot="10800000" flipV="1">
            <a:off x="7768046" y="2617697"/>
            <a:ext cx="2585320" cy="77634"/>
          </a:xfrm>
          <a:prstGeom prst="bentConnector3">
            <a:avLst>
              <a:gd name="adj1" fmla="val 37874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1AA46A24-BA59-4676-A3D7-42D2A82A1A9C}"/>
              </a:ext>
            </a:extLst>
          </p:cNvPr>
          <p:cNvSpPr txBox="1"/>
          <p:nvPr/>
        </p:nvSpPr>
        <p:spPr>
          <a:xfrm>
            <a:off x="10104545" y="1562942"/>
            <a:ext cx="201003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White coloured / white conc. finish external walls  retained as in the existing scheme</a:t>
            </a:r>
          </a:p>
        </p:txBody>
      </p:sp>
      <p:cxnSp>
        <p:nvCxnSpPr>
          <p:cNvPr id="35" name="Connector: Elbow 34">
            <a:extLst>
              <a:ext uri="{FF2B5EF4-FFF2-40B4-BE49-F238E27FC236}">
                <a16:creationId xmlns:a16="http://schemas.microsoft.com/office/drawing/2014/main" id="{85183BD3-6FD6-4323-8D6B-952667765EED}"/>
              </a:ext>
            </a:extLst>
          </p:cNvPr>
          <p:cNvCxnSpPr>
            <a:cxnSpLocks/>
            <a:stCxn id="33" idx="1"/>
          </p:cNvCxnSpPr>
          <p:nvPr/>
        </p:nvCxnSpPr>
        <p:spPr>
          <a:xfrm rot="10800000" flipV="1">
            <a:off x="8329751" y="1932273"/>
            <a:ext cx="1774794" cy="1785083"/>
          </a:xfrm>
          <a:prstGeom prst="bentConnector2">
            <a:avLst/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04AA673A-782B-4E67-8352-A521EB9B0923}"/>
              </a:ext>
            </a:extLst>
          </p:cNvPr>
          <p:cNvSpPr txBox="1"/>
          <p:nvPr/>
        </p:nvSpPr>
        <p:spPr>
          <a:xfrm>
            <a:off x="10353366" y="2384087"/>
            <a:ext cx="16920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Planter boxes painted in identical green colour</a:t>
            </a:r>
          </a:p>
        </p:txBody>
      </p:sp>
      <p:cxnSp>
        <p:nvCxnSpPr>
          <p:cNvPr id="27" name="Connector: Elbow 26">
            <a:extLst>
              <a:ext uri="{FF2B5EF4-FFF2-40B4-BE49-F238E27FC236}">
                <a16:creationId xmlns:a16="http://schemas.microsoft.com/office/drawing/2014/main" id="{73F121FE-ADE8-471C-82BE-E34F997BB4F3}"/>
              </a:ext>
            </a:extLst>
          </p:cNvPr>
          <p:cNvCxnSpPr>
            <a:cxnSpLocks/>
            <a:stCxn id="8" idx="1"/>
          </p:cNvCxnSpPr>
          <p:nvPr/>
        </p:nvCxnSpPr>
        <p:spPr>
          <a:xfrm rot="10800000" flipV="1">
            <a:off x="3762103" y="1207902"/>
            <a:ext cx="6265020" cy="1341598"/>
          </a:xfrm>
          <a:prstGeom prst="bentConnector3">
            <a:avLst>
              <a:gd name="adj1" fmla="val 99624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874468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27BBB872-FD27-48D8-90C3-53326EB191D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89" t="15747" r="10728" b="13959"/>
          <a:stretch/>
        </p:blipFill>
        <p:spPr>
          <a:xfrm>
            <a:off x="0" y="774479"/>
            <a:ext cx="12192000" cy="5309041"/>
          </a:xfrm>
          <a:prstGeom prst="rect">
            <a:avLst/>
          </a:prstGeom>
        </p:spPr>
      </p:pic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92088" y="6396038"/>
            <a:ext cx="376237" cy="315480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29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11072262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NORTH-SIDE ELEVATION HIGHLIGHTING WVOA RULES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cxnSp>
        <p:nvCxnSpPr>
          <p:cNvPr id="7" name="Connector: Elbow 6">
            <a:extLst>
              <a:ext uri="{FF2B5EF4-FFF2-40B4-BE49-F238E27FC236}">
                <a16:creationId xmlns:a16="http://schemas.microsoft.com/office/drawing/2014/main" id="{5A108242-A70D-4DD0-AE1C-176EC9B137DC}"/>
              </a:ext>
            </a:extLst>
          </p:cNvPr>
          <p:cNvCxnSpPr>
            <a:cxnSpLocks/>
            <a:stCxn id="8" idx="1"/>
          </p:cNvCxnSpPr>
          <p:nvPr/>
        </p:nvCxnSpPr>
        <p:spPr>
          <a:xfrm rot="10800000" flipV="1">
            <a:off x="10022889" y="3618278"/>
            <a:ext cx="113864" cy="643003"/>
          </a:xfrm>
          <a:prstGeom prst="bentConnector2">
            <a:avLst/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55573200-F2CF-4095-AE91-DBA6A70F04CA}"/>
              </a:ext>
            </a:extLst>
          </p:cNvPr>
          <p:cNvSpPr txBox="1"/>
          <p:nvPr/>
        </p:nvSpPr>
        <p:spPr>
          <a:xfrm>
            <a:off x="10136753" y="3356669"/>
            <a:ext cx="23030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Servant quarter – low height (not obstructing neighbour’s view)</a:t>
            </a:r>
          </a:p>
        </p:txBody>
      </p:sp>
      <p:cxnSp>
        <p:nvCxnSpPr>
          <p:cNvPr id="16" name="Connector: Elbow 15">
            <a:extLst>
              <a:ext uri="{FF2B5EF4-FFF2-40B4-BE49-F238E27FC236}">
                <a16:creationId xmlns:a16="http://schemas.microsoft.com/office/drawing/2014/main" id="{16BD2AD3-1E18-46D4-AE77-89BAAFB198B7}"/>
              </a:ext>
            </a:extLst>
          </p:cNvPr>
          <p:cNvCxnSpPr>
            <a:cxnSpLocks/>
          </p:cNvCxnSpPr>
          <p:nvPr/>
        </p:nvCxnSpPr>
        <p:spPr>
          <a:xfrm rot="10800000" flipV="1">
            <a:off x="5370991" y="1963444"/>
            <a:ext cx="5123809" cy="1756300"/>
          </a:xfrm>
          <a:prstGeom prst="bentConnector3">
            <a:avLst>
              <a:gd name="adj1" fmla="val 18813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or: Elbow 17">
            <a:extLst>
              <a:ext uri="{FF2B5EF4-FFF2-40B4-BE49-F238E27FC236}">
                <a16:creationId xmlns:a16="http://schemas.microsoft.com/office/drawing/2014/main" id="{74BABAD8-0167-4253-B89B-F2955A7C22EF}"/>
              </a:ext>
            </a:extLst>
          </p:cNvPr>
          <p:cNvCxnSpPr>
            <a:cxnSpLocks/>
            <a:stCxn id="33" idx="1"/>
          </p:cNvCxnSpPr>
          <p:nvPr/>
        </p:nvCxnSpPr>
        <p:spPr>
          <a:xfrm rot="10800000" flipV="1">
            <a:off x="6897951" y="1948158"/>
            <a:ext cx="3559565" cy="607286"/>
          </a:xfrm>
          <a:prstGeom prst="bentConnector3">
            <a:avLst>
              <a:gd name="adj1" fmla="val 50000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or: Elbow 25">
            <a:extLst>
              <a:ext uri="{FF2B5EF4-FFF2-40B4-BE49-F238E27FC236}">
                <a16:creationId xmlns:a16="http://schemas.microsoft.com/office/drawing/2014/main" id="{670AA9E8-3ACD-4EA5-A638-5D63C6F6A963}"/>
              </a:ext>
            </a:extLst>
          </p:cNvPr>
          <p:cNvCxnSpPr>
            <a:cxnSpLocks/>
            <a:stCxn id="28" idx="1"/>
          </p:cNvCxnSpPr>
          <p:nvPr/>
        </p:nvCxnSpPr>
        <p:spPr>
          <a:xfrm rot="10800000">
            <a:off x="8487052" y="1278604"/>
            <a:ext cx="1872114" cy="1"/>
          </a:xfrm>
          <a:prstGeom prst="bentConnector3">
            <a:avLst>
              <a:gd name="adj1" fmla="val 50000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83AE31DC-2B89-4B6D-B845-09C11A2A1B62}"/>
              </a:ext>
            </a:extLst>
          </p:cNvPr>
          <p:cNvSpPr txBox="1"/>
          <p:nvPr/>
        </p:nvSpPr>
        <p:spPr>
          <a:xfrm>
            <a:off x="10359166" y="909272"/>
            <a:ext cx="179040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Mangalore tile red coloured sloping roof as in existing scheme</a:t>
            </a:r>
          </a:p>
        </p:txBody>
      </p:sp>
      <p:cxnSp>
        <p:nvCxnSpPr>
          <p:cNvPr id="29" name="Connector: Elbow 28">
            <a:extLst>
              <a:ext uri="{FF2B5EF4-FFF2-40B4-BE49-F238E27FC236}">
                <a16:creationId xmlns:a16="http://schemas.microsoft.com/office/drawing/2014/main" id="{E99538AE-60C1-4C3C-8BB6-245F2DE12591}"/>
              </a:ext>
            </a:extLst>
          </p:cNvPr>
          <p:cNvCxnSpPr>
            <a:cxnSpLocks/>
            <a:stCxn id="32" idx="1"/>
          </p:cNvCxnSpPr>
          <p:nvPr/>
        </p:nvCxnSpPr>
        <p:spPr>
          <a:xfrm rot="10800000" flipV="1">
            <a:off x="4071984" y="2401556"/>
            <a:ext cx="6287182" cy="1540126"/>
          </a:xfrm>
          <a:prstGeom prst="bentConnector3">
            <a:avLst>
              <a:gd name="adj1" fmla="val 11875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36463BE2-69D6-48EE-98F4-C8E740D80324}"/>
              </a:ext>
            </a:extLst>
          </p:cNvPr>
          <p:cNvSpPr txBox="1"/>
          <p:nvPr/>
        </p:nvSpPr>
        <p:spPr>
          <a:xfrm>
            <a:off x="10359166" y="2247667"/>
            <a:ext cx="15532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Overhang canopy/patio 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609E60A-79B2-4225-ABAD-65E9B26ACF3B}"/>
              </a:ext>
            </a:extLst>
          </p:cNvPr>
          <p:cNvSpPr txBox="1"/>
          <p:nvPr/>
        </p:nvSpPr>
        <p:spPr>
          <a:xfrm>
            <a:off x="10457515" y="1686548"/>
            <a:ext cx="16920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Planter boxes painted in identical green colour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F40A966-9297-46E8-8F78-92128EE5D00E}"/>
              </a:ext>
            </a:extLst>
          </p:cNvPr>
          <p:cNvSpPr txBox="1"/>
          <p:nvPr/>
        </p:nvSpPr>
        <p:spPr>
          <a:xfrm>
            <a:off x="10233425" y="2594002"/>
            <a:ext cx="214023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White coloured / white conc. finish external walls  retained as in the existing scheme</a:t>
            </a:r>
          </a:p>
        </p:txBody>
      </p:sp>
      <p:cxnSp>
        <p:nvCxnSpPr>
          <p:cNvPr id="50" name="Connector: Elbow 49">
            <a:extLst>
              <a:ext uri="{FF2B5EF4-FFF2-40B4-BE49-F238E27FC236}">
                <a16:creationId xmlns:a16="http://schemas.microsoft.com/office/drawing/2014/main" id="{14EC4B2F-B033-4291-908B-9380A7F2328E}"/>
              </a:ext>
            </a:extLst>
          </p:cNvPr>
          <p:cNvCxnSpPr>
            <a:cxnSpLocks/>
            <a:stCxn id="40" idx="1"/>
          </p:cNvCxnSpPr>
          <p:nvPr/>
        </p:nvCxnSpPr>
        <p:spPr>
          <a:xfrm rot="10800000" flipV="1">
            <a:off x="5563477" y="2963334"/>
            <a:ext cx="4669948" cy="1362584"/>
          </a:xfrm>
          <a:prstGeom prst="bentConnector3">
            <a:avLst>
              <a:gd name="adj1" fmla="val 11373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or: Elbow 23">
            <a:extLst>
              <a:ext uri="{FF2B5EF4-FFF2-40B4-BE49-F238E27FC236}">
                <a16:creationId xmlns:a16="http://schemas.microsoft.com/office/drawing/2014/main" id="{F8E05573-F18D-494A-BF92-DFC8F632C5F6}"/>
              </a:ext>
            </a:extLst>
          </p:cNvPr>
          <p:cNvCxnSpPr>
            <a:cxnSpLocks/>
          </p:cNvCxnSpPr>
          <p:nvPr/>
        </p:nvCxnSpPr>
        <p:spPr>
          <a:xfrm rot="10800000" flipV="1">
            <a:off x="5294051" y="1205732"/>
            <a:ext cx="5065117" cy="1782616"/>
          </a:xfrm>
          <a:prstGeom prst="bentConnector3">
            <a:avLst>
              <a:gd name="adj1" fmla="val 100478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63540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FF7894E-D2A6-43F4-8313-5C4DFB719B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3750" y="287368"/>
            <a:ext cx="13419499" cy="6283264"/>
          </a:xfrm>
          <a:prstGeom prst="rect">
            <a:avLst/>
          </a:prstGeom>
        </p:spPr>
      </p:pic>
      <p:sp>
        <p:nvSpPr>
          <p:cNvPr id="5122" name="TextBox 1">
            <a:extLst>
              <a:ext uri="{FF2B5EF4-FFF2-40B4-BE49-F238E27FC236}">
                <a16:creationId xmlns:a16="http://schemas.microsoft.com/office/drawing/2014/main" id="{9336FDBD-CADE-4E18-AB97-E41A6F06A0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826" y="387123"/>
            <a:ext cx="10007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IN" altLang="en-US" sz="2400" b="1" dirty="0">
                <a:solidFill>
                  <a:srgbClr val="4C6B70"/>
                </a:solidFill>
                <a:latin typeface="Tempus Sans ITC" panose="04020404030007020202" pitchFamily="82" charset="0"/>
                <a:cs typeface="Segoe UI Semibold" panose="020B0702040204020203" pitchFamily="34" charset="0"/>
              </a:rPr>
              <a:t>RESIDENCE OF MRS JYOTI &amp; MR. SHEKHAR REDDY, HYDERABAD</a:t>
            </a:r>
          </a:p>
        </p:txBody>
      </p:sp>
      <p:sp>
        <p:nvSpPr>
          <p:cNvPr id="5123" name="TextBox 5">
            <a:extLst>
              <a:ext uri="{FF2B5EF4-FFF2-40B4-BE49-F238E27FC236}">
                <a16:creationId xmlns:a16="http://schemas.microsoft.com/office/drawing/2014/main" id="{2DEF34D2-AC3B-4213-B970-EA1F6D7C86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826" y="5918191"/>
            <a:ext cx="168507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IN" altLang="en-US" sz="2000" b="1" dirty="0">
                <a:solidFill>
                  <a:srgbClr val="4C6B70"/>
                </a:solidFill>
                <a:latin typeface="Tempus Sans ITC" panose="04020404030007020202" pitchFamily="82" charset="0"/>
                <a:cs typeface="Segoe UI Semibold" panose="020B0702040204020203" pitchFamily="34" charset="0"/>
              </a:rPr>
              <a:t>January 2022</a:t>
            </a:r>
          </a:p>
        </p:txBody>
      </p:sp>
      <p:sp>
        <p:nvSpPr>
          <p:cNvPr id="4" name="TextBox 1">
            <a:extLst>
              <a:ext uri="{FF2B5EF4-FFF2-40B4-BE49-F238E27FC236}">
                <a16:creationId xmlns:a16="http://schemas.microsoft.com/office/drawing/2014/main" id="{9336FDBD-CADE-4E18-AB97-E41A6F06A0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088" y="5108814"/>
            <a:ext cx="100076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IN" altLang="en-US" sz="2000" b="1" dirty="0">
                <a:solidFill>
                  <a:srgbClr val="4C6B70"/>
                </a:solidFill>
                <a:latin typeface="Tempus Sans ITC" panose="04020404030007020202" pitchFamily="82" charset="0"/>
                <a:cs typeface="Segoe UI Semibold" panose="020B0702040204020203" pitchFamily="34" charset="0"/>
              </a:rPr>
              <a:t>SCHEMATIC DESIGN PROPOSAL - REVISED</a:t>
            </a:r>
          </a:p>
        </p:txBody>
      </p:sp>
    </p:spTree>
    <p:extLst>
      <p:ext uri="{BB962C8B-B14F-4D97-AF65-F5344CB8AC3E}">
        <p14:creationId xmlns:p14="http://schemas.microsoft.com/office/powerpoint/2010/main" val="252632428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Picture 57">
            <a:extLst>
              <a:ext uri="{FF2B5EF4-FFF2-40B4-BE49-F238E27FC236}">
                <a16:creationId xmlns:a16="http://schemas.microsoft.com/office/drawing/2014/main" id="{48A61798-170E-423E-8B69-D05A65DB49E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4" t="23381" r="7132" b="23539"/>
          <a:stretch/>
        </p:blipFill>
        <p:spPr>
          <a:xfrm>
            <a:off x="0" y="1771078"/>
            <a:ext cx="12192000" cy="3402888"/>
          </a:xfrm>
          <a:prstGeom prst="rect">
            <a:avLst/>
          </a:prstGeom>
        </p:spPr>
      </p:pic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92088" y="6396037"/>
            <a:ext cx="376237" cy="288847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30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10900741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EAST-SIDE ELEVATION HIGHLIGHTING WVOA RULES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7FA3740-3DCA-497F-9BAA-9B62D1884569}"/>
              </a:ext>
            </a:extLst>
          </p:cNvPr>
          <p:cNvSpPr txBox="1"/>
          <p:nvPr/>
        </p:nvSpPr>
        <p:spPr>
          <a:xfrm>
            <a:off x="10492142" y="3347524"/>
            <a:ext cx="15532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Overhang canopy/patio </a:t>
            </a:r>
          </a:p>
        </p:txBody>
      </p:sp>
      <p:cxnSp>
        <p:nvCxnSpPr>
          <p:cNvPr id="7" name="Connector: Elbow 6">
            <a:extLst>
              <a:ext uri="{FF2B5EF4-FFF2-40B4-BE49-F238E27FC236}">
                <a16:creationId xmlns:a16="http://schemas.microsoft.com/office/drawing/2014/main" id="{E31FD804-BB06-4398-90FA-3ABB10F78367}"/>
              </a:ext>
            </a:extLst>
          </p:cNvPr>
          <p:cNvCxnSpPr>
            <a:cxnSpLocks/>
            <a:stCxn id="6" idx="1"/>
          </p:cNvCxnSpPr>
          <p:nvPr/>
        </p:nvCxnSpPr>
        <p:spPr>
          <a:xfrm rot="10800000" flipV="1">
            <a:off x="9095700" y="3501413"/>
            <a:ext cx="1396443" cy="103352"/>
          </a:xfrm>
          <a:prstGeom prst="bentConnector3">
            <a:avLst>
              <a:gd name="adj1" fmla="val 50000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DA4BAB03-0E1D-402E-BA4B-024D6C0253EB}"/>
              </a:ext>
            </a:extLst>
          </p:cNvPr>
          <p:cNvSpPr txBox="1"/>
          <p:nvPr/>
        </p:nvSpPr>
        <p:spPr>
          <a:xfrm>
            <a:off x="10027123" y="1745494"/>
            <a:ext cx="22311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Mangalore tile red coloured sloping roof as in existing scheme</a:t>
            </a:r>
          </a:p>
        </p:txBody>
      </p:sp>
      <p:cxnSp>
        <p:nvCxnSpPr>
          <p:cNvPr id="9" name="Connector: Elbow 8">
            <a:extLst>
              <a:ext uri="{FF2B5EF4-FFF2-40B4-BE49-F238E27FC236}">
                <a16:creationId xmlns:a16="http://schemas.microsoft.com/office/drawing/2014/main" id="{4B58944F-B6DD-4025-9B59-82B361FE66EC}"/>
              </a:ext>
            </a:extLst>
          </p:cNvPr>
          <p:cNvCxnSpPr>
            <a:cxnSpLocks/>
            <a:stCxn id="8" idx="1"/>
          </p:cNvCxnSpPr>
          <p:nvPr/>
        </p:nvCxnSpPr>
        <p:spPr>
          <a:xfrm rot="10800000" flipV="1">
            <a:off x="7413813" y="2007104"/>
            <a:ext cx="2613311" cy="363240"/>
          </a:xfrm>
          <a:prstGeom prst="bentConnector3">
            <a:avLst>
              <a:gd name="adj1" fmla="val 9178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or: Elbow 10">
            <a:extLst>
              <a:ext uri="{FF2B5EF4-FFF2-40B4-BE49-F238E27FC236}">
                <a16:creationId xmlns:a16="http://schemas.microsoft.com/office/drawing/2014/main" id="{3568C3EC-95F7-4FF7-A33E-C1C398FF9261}"/>
              </a:ext>
            </a:extLst>
          </p:cNvPr>
          <p:cNvCxnSpPr>
            <a:cxnSpLocks/>
            <a:stCxn id="40" idx="1"/>
          </p:cNvCxnSpPr>
          <p:nvPr/>
        </p:nvCxnSpPr>
        <p:spPr>
          <a:xfrm rot="10800000" flipV="1">
            <a:off x="9095697" y="3157567"/>
            <a:ext cx="1336361" cy="258824"/>
          </a:xfrm>
          <a:prstGeom prst="bentConnector3">
            <a:avLst>
              <a:gd name="adj1" fmla="val 44177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or: Elbow 14">
            <a:extLst>
              <a:ext uri="{FF2B5EF4-FFF2-40B4-BE49-F238E27FC236}">
                <a16:creationId xmlns:a16="http://schemas.microsoft.com/office/drawing/2014/main" id="{57169550-1626-4D33-A0DB-57B057D6E413}"/>
              </a:ext>
            </a:extLst>
          </p:cNvPr>
          <p:cNvCxnSpPr>
            <a:cxnSpLocks/>
            <a:stCxn id="18" idx="1"/>
          </p:cNvCxnSpPr>
          <p:nvPr/>
        </p:nvCxnSpPr>
        <p:spPr>
          <a:xfrm rot="10800000" flipV="1">
            <a:off x="9747688" y="3735543"/>
            <a:ext cx="675658" cy="463399"/>
          </a:xfrm>
          <a:prstGeom prst="bentConnector3">
            <a:avLst>
              <a:gd name="adj1" fmla="val 93785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7BB7C4BD-A02E-44BC-A885-D6EF89010219}"/>
              </a:ext>
            </a:extLst>
          </p:cNvPr>
          <p:cNvSpPr txBox="1"/>
          <p:nvPr/>
        </p:nvSpPr>
        <p:spPr>
          <a:xfrm>
            <a:off x="10423346" y="3581655"/>
            <a:ext cx="16528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Compound wall retained</a:t>
            </a:r>
          </a:p>
        </p:txBody>
      </p:sp>
      <p:cxnSp>
        <p:nvCxnSpPr>
          <p:cNvPr id="24" name="Connector: Elbow 23">
            <a:extLst>
              <a:ext uri="{FF2B5EF4-FFF2-40B4-BE49-F238E27FC236}">
                <a16:creationId xmlns:a16="http://schemas.microsoft.com/office/drawing/2014/main" id="{1860A9EC-7078-42C7-95ED-A99311E7F583}"/>
              </a:ext>
            </a:extLst>
          </p:cNvPr>
          <p:cNvCxnSpPr>
            <a:cxnSpLocks/>
          </p:cNvCxnSpPr>
          <p:nvPr/>
        </p:nvCxnSpPr>
        <p:spPr>
          <a:xfrm rot="10800000">
            <a:off x="7768046" y="2695336"/>
            <a:ext cx="2655300" cy="365979"/>
          </a:xfrm>
          <a:prstGeom prst="bentConnector3">
            <a:avLst>
              <a:gd name="adj1" fmla="val 22316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1AA46A24-BA59-4676-A3D7-42D2A82A1A9C}"/>
              </a:ext>
            </a:extLst>
          </p:cNvPr>
          <p:cNvSpPr txBox="1"/>
          <p:nvPr/>
        </p:nvSpPr>
        <p:spPr>
          <a:xfrm>
            <a:off x="10121360" y="2231371"/>
            <a:ext cx="201003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White coloured / white conc. finish external walls  retained as in the existing scheme</a:t>
            </a:r>
          </a:p>
        </p:txBody>
      </p:sp>
      <p:cxnSp>
        <p:nvCxnSpPr>
          <p:cNvPr id="35" name="Connector: Elbow 34">
            <a:extLst>
              <a:ext uri="{FF2B5EF4-FFF2-40B4-BE49-F238E27FC236}">
                <a16:creationId xmlns:a16="http://schemas.microsoft.com/office/drawing/2014/main" id="{85183BD3-6FD6-4323-8D6B-952667765EED}"/>
              </a:ext>
            </a:extLst>
          </p:cNvPr>
          <p:cNvCxnSpPr>
            <a:cxnSpLocks/>
            <a:stCxn id="33" idx="1"/>
          </p:cNvCxnSpPr>
          <p:nvPr/>
        </p:nvCxnSpPr>
        <p:spPr>
          <a:xfrm rot="10800000" flipV="1">
            <a:off x="8523464" y="2600702"/>
            <a:ext cx="1597897" cy="1228007"/>
          </a:xfrm>
          <a:prstGeom prst="bentConnector3">
            <a:avLst>
              <a:gd name="adj1" fmla="val 50000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04AA673A-782B-4E67-8352-A521EB9B0923}"/>
              </a:ext>
            </a:extLst>
          </p:cNvPr>
          <p:cNvSpPr txBox="1"/>
          <p:nvPr/>
        </p:nvSpPr>
        <p:spPr>
          <a:xfrm>
            <a:off x="10432057" y="2895957"/>
            <a:ext cx="16920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Planter boxes painted in identical green colour</a:t>
            </a:r>
          </a:p>
        </p:txBody>
      </p:sp>
      <p:cxnSp>
        <p:nvCxnSpPr>
          <p:cNvPr id="34" name="Connector: Elbow 33">
            <a:extLst>
              <a:ext uri="{FF2B5EF4-FFF2-40B4-BE49-F238E27FC236}">
                <a16:creationId xmlns:a16="http://schemas.microsoft.com/office/drawing/2014/main" id="{0C9EBC8F-3885-477D-964D-47DA944F7DC1}"/>
              </a:ext>
            </a:extLst>
          </p:cNvPr>
          <p:cNvCxnSpPr>
            <a:cxnSpLocks/>
          </p:cNvCxnSpPr>
          <p:nvPr/>
        </p:nvCxnSpPr>
        <p:spPr>
          <a:xfrm rot="10800000" flipV="1">
            <a:off x="8413315" y="1954180"/>
            <a:ext cx="1571027" cy="1518342"/>
          </a:xfrm>
          <a:prstGeom prst="bentConnector3">
            <a:avLst>
              <a:gd name="adj1" fmla="val 100786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C6E8DEA5-45AE-4B49-A073-5D8CCEB2F953}"/>
              </a:ext>
            </a:extLst>
          </p:cNvPr>
          <p:cNvCxnSpPr>
            <a:cxnSpLocks/>
          </p:cNvCxnSpPr>
          <p:nvPr/>
        </p:nvCxnSpPr>
        <p:spPr>
          <a:xfrm>
            <a:off x="10056784" y="2231371"/>
            <a:ext cx="0" cy="2942595"/>
          </a:xfrm>
          <a:prstGeom prst="straightConnector1">
            <a:avLst/>
          </a:prstGeom>
          <a:ln>
            <a:solidFill>
              <a:srgbClr val="C00000"/>
            </a:solidFill>
            <a:headEnd type="arrow" w="med" len="med"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9A2727F1-0117-467A-9BA6-A5B8DC78197F}"/>
              </a:ext>
            </a:extLst>
          </p:cNvPr>
          <p:cNvSpPr txBox="1"/>
          <p:nvPr/>
        </p:nvSpPr>
        <p:spPr>
          <a:xfrm rot="16200000">
            <a:off x="9803766" y="3236937"/>
            <a:ext cx="38343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1200" dirty="0">
                <a:latin typeface="Bahnschrift Light Condensed" panose="020B0502040204020203" pitchFamily="34" charset="0"/>
              </a:rPr>
              <a:t>11 M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EEA1EEBF-595C-4F6E-9D78-03027B0BE4F1}"/>
              </a:ext>
            </a:extLst>
          </p:cNvPr>
          <p:cNvCxnSpPr>
            <a:cxnSpLocks/>
          </p:cNvCxnSpPr>
          <p:nvPr/>
        </p:nvCxnSpPr>
        <p:spPr>
          <a:xfrm>
            <a:off x="9876294" y="2240743"/>
            <a:ext cx="319545" cy="0"/>
          </a:xfrm>
          <a:prstGeom prst="line">
            <a:avLst/>
          </a:prstGeom>
          <a:ln w="12700" cap="flat" cmpd="sng" algn="ctr">
            <a:solidFill>
              <a:srgbClr val="C0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AC55208D-1093-4882-AD60-90BA7FD9245F}"/>
              </a:ext>
            </a:extLst>
          </p:cNvPr>
          <p:cNvCxnSpPr>
            <a:cxnSpLocks/>
          </p:cNvCxnSpPr>
          <p:nvPr/>
        </p:nvCxnSpPr>
        <p:spPr>
          <a:xfrm>
            <a:off x="9897011" y="5173085"/>
            <a:ext cx="319545" cy="0"/>
          </a:xfrm>
          <a:prstGeom prst="line">
            <a:avLst/>
          </a:prstGeom>
          <a:ln w="12700" cap="flat" cmpd="sng" algn="ctr">
            <a:solidFill>
              <a:srgbClr val="C0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057843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136BB02A-86CD-409C-91FF-6BEFC10B8DB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61" t="13448" r="7527" b="16174"/>
          <a:stretch/>
        </p:blipFill>
        <p:spPr>
          <a:xfrm>
            <a:off x="0" y="844146"/>
            <a:ext cx="12192000" cy="5169708"/>
          </a:xfrm>
          <a:prstGeom prst="rect">
            <a:avLst/>
          </a:prstGeom>
        </p:spPr>
      </p:pic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92088" y="6396038"/>
            <a:ext cx="376237" cy="315480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31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11072262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NORTH-SIDE ELEVATION HIGHLIGHTING WVOA RULES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cxnSp>
        <p:nvCxnSpPr>
          <p:cNvPr id="16" name="Connector: Elbow 15">
            <a:extLst>
              <a:ext uri="{FF2B5EF4-FFF2-40B4-BE49-F238E27FC236}">
                <a16:creationId xmlns:a16="http://schemas.microsoft.com/office/drawing/2014/main" id="{16BD2AD3-1E18-46D4-AE77-89BAAFB198B7}"/>
              </a:ext>
            </a:extLst>
          </p:cNvPr>
          <p:cNvCxnSpPr>
            <a:cxnSpLocks/>
          </p:cNvCxnSpPr>
          <p:nvPr/>
        </p:nvCxnSpPr>
        <p:spPr>
          <a:xfrm rot="10800000" flipV="1">
            <a:off x="5370991" y="1963443"/>
            <a:ext cx="5123811" cy="1906209"/>
          </a:xfrm>
          <a:prstGeom prst="bentConnector3">
            <a:avLst>
              <a:gd name="adj1" fmla="val 15347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or: Elbow 17">
            <a:extLst>
              <a:ext uri="{FF2B5EF4-FFF2-40B4-BE49-F238E27FC236}">
                <a16:creationId xmlns:a16="http://schemas.microsoft.com/office/drawing/2014/main" id="{74BABAD8-0167-4253-B89B-F2955A7C22EF}"/>
              </a:ext>
            </a:extLst>
          </p:cNvPr>
          <p:cNvCxnSpPr>
            <a:cxnSpLocks/>
            <a:stCxn id="33" idx="1"/>
          </p:cNvCxnSpPr>
          <p:nvPr/>
        </p:nvCxnSpPr>
        <p:spPr>
          <a:xfrm rot="10800000" flipV="1">
            <a:off x="6826929" y="2142909"/>
            <a:ext cx="3602481" cy="552675"/>
          </a:xfrm>
          <a:prstGeom prst="bentConnector3">
            <a:avLst>
              <a:gd name="adj1" fmla="val 21907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or: Elbow 25">
            <a:extLst>
              <a:ext uri="{FF2B5EF4-FFF2-40B4-BE49-F238E27FC236}">
                <a16:creationId xmlns:a16="http://schemas.microsoft.com/office/drawing/2014/main" id="{670AA9E8-3ACD-4EA5-A638-5D63C6F6A963}"/>
              </a:ext>
            </a:extLst>
          </p:cNvPr>
          <p:cNvCxnSpPr>
            <a:cxnSpLocks/>
          </p:cNvCxnSpPr>
          <p:nvPr/>
        </p:nvCxnSpPr>
        <p:spPr>
          <a:xfrm rot="10800000" flipV="1">
            <a:off x="8561294" y="1244600"/>
            <a:ext cx="1769766" cy="211088"/>
          </a:xfrm>
          <a:prstGeom prst="bentConnector3">
            <a:avLst>
              <a:gd name="adj1" fmla="val 36222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83AE31DC-2B89-4B6D-B845-09C11A2A1B62}"/>
              </a:ext>
            </a:extLst>
          </p:cNvPr>
          <p:cNvSpPr txBox="1"/>
          <p:nvPr/>
        </p:nvSpPr>
        <p:spPr>
          <a:xfrm>
            <a:off x="10331060" y="1082743"/>
            <a:ext cx="179040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Mangalore tile red coloured sloping roof as in existing scheme</a:t>
            </a:r>
          </a:p>
        </p:txBody>
      </p:sp>
      <p:cxnSp>
        <p:nvCxnSpPr>
          <p:cNvPr id="29" name="Connector: Elbow 28">
            <a:extLst>
              <a:ext uri="{FF2B5EF4-FFF2-40B4-BE49-F238E27FC236}">
                <a16:creationId xmlns:a16="http://schemas.microsoft.com/office/drawing/2014/main" id="{E99538AE-60C1-4C3C-8BB6-245F2DE12591}"/>
              </a:ext>
            </a:extLst>
          </p:cNvPr>
          <p:cNvCxnSpPr>
            <a:cxnSpLocks/>
          </p:cNvCxnSpPr>
          <p:nvPr/>
        </p:nvCxnSpPr>
        <p:spPr>
          <a:xfrm rot="10800000" flipV="1">
            <a:off x="4128118" y="2580169"/>
            <a:ext cx="6231049" cy="1528275"/>
          </a:xfrm>
          <a:prstGeom prst="bentConnector3">
            <a:avLst>
              <a:gd name="adj1" fmla="val 9822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36463BE2-69D6-48EE-98F4-C8E740D80324}"/>
              </a:ext>
            </a:extLst>
          </p:cNvPr>
          <p:cNvSpPr txBox="1"/>
          <p:nvPr/>
        </p:nvSpPr>
        <p:spPr>
          <a:xfrm>
            <a:off x="10359166" y="2426281"/>
            <a:ext cx="15532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Overhang canopy/patio 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609E60A-79B2-4225-ABAD-65E9B26ACF3B}"/>
              </a:ext>
            </a:extLst>
          </p:cNvPr>
          <p:cNvSpPr txBox="1"/>
          <p:nvPr/>
        </p:nvSpPr>
        <p:spPr>
          <a:xfrm>
            <a:off x="10429409" y="1881300"/>
            <a:ext cx="16920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Planter boxes painted in identical green colour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F40A966-9297-46E8-8F78-92128EE5D00E}"/>
              </a:ext>
            </a:extLst>
          </p:cNvPr>
          <p:cNvSpPr txBox="1"/>
          <p:nvPr/>
        </p:nvSpPr>
        <p:spPr>
          <a:xfrm>
            <a:off x="10429409" y="2795678"/>
            <a:ext cx="176259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White coloured / white conc. finish external walls  retained as in the existing scheme</a:t>
            </a:r>
          </a:p>
        </p:txBody>
      </p:sp>
      <p:cxnSp>
        <p:nvCxnSpPr>
          <p:cNvPr id="50" name="Connector: Elbow 49">
            <a:extLst>
              <a:ext uri="{FF2B5EF4-FFF2-40B4-BE49-F238E27FC236}">
                <a16:creationId xmlns:a16="http://schemas.microsoft.com/office/drawing/2014/main" id="{14EC4B2F-B033-4291-908B-9380A7F2328E}"/>
              </a:ext>
            </a:extLst>
          </p:cNvPr>
          <p:cNvCxnSpPr>
            <a:cxnSpLocks/>
            <a:stCxn id="40" idx="1"/>
          </p:cNvCxnSpPr>
          <p:nvPr/>
        </p:nvCxnSpPr>
        <p:spPr>
          <a:xfrm rot="10800000" flipV="1">
            <a:off x="5167585" y="3272731"/>
            <a:ext cx="5261825" cy="1254861"/>
          </a:xfrm>
          <a:prstGeom prst="bentConnector3">
            <a:avLst>
              <a:gd name="adj1" fmla="val 11731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or: Elbow 23">
            <a:extLst>
              <a:ext uri="{FF2B5EF4-FFF2-40B4-BE49-F238E27FC236}">
                <a16:creationId xmlns:a16="http://schemas.microsoft.com/office/drawing/2014/main" id="{F8E05573-F18D-494A-BF92-DFC8F632C5F6}"/>
              </a:ext>
            </a:extLst>
          </p:cNvPr>
          <p:cNvCxnSpPr>
            <a:cxnSpLocks/>
          </p:cNvCxnSpPr>
          <p:nvPr/>
        </p:nvCxnSpPr>
        <p:spPr>
          <a:xfrm rot="10800000" flipV="1">
            <a:off x="5237825" y="1205732"/>
            <a:ext cx="5121344" cy="2771464"/>
          </a:xfrm>
          <a:prstGeom prst="bentConnector3">
            <a:avLst>
              <a:gd name="adj1" fmla="val 100097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42308EEE-DF2E-4F6A-9B1E-51E7E079E68E}"/>
              </a:ext>
            </a:extLst>
          </p:cNvPr>
          <p:cNvCxnSpPr>
            <a:cxnSpLocks/>
          </p:cNvCxnSpPr>
          <p:nvPr/>
        </p:nvCxnSpPr>
        <p:spPr>
          <a:xfrm>
            <a:off x="10132241" y="1427969"/>
            <a:ext cx="0" cy="4449437"/>
          </a:xfrm>
          <a:prstGeom prst="straightConnector1">
            <a:avLst/>
          </a:prstGeom>
          <a:ln>
            <a:solidFill>
              <a:srgbClr val="C00000"/>
            </a:solidFill>
            <a:headEnd type="arrow" w="med" len="med"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119D426D-04E9-48F5-9E32-CCB9A9C76D7C}"/>
              </a:ext>
            </a:extLst>
          </p:cNvPr>
          <p:cNvSpPr txBox="1"/>
          <p:nvPr/>
        </p:nvSpPr>
        <p:spPr>
          <a:xfrm rot="16200000">
            <a:off x="9832491" y="3325950"/>
            <a:ext cx="38343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1200" dirty="0">
                <a:latin typeface="Bahnschrift Light Condensed" panose="020B0502040204020203" pitchFamily="34" charset="0"/>
              </a:rPr>
              <a:t>11 M</a:t>
            </a:r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E08F38E2-55A5-4CF6-AF82-7BDFFB754F08}"/>
              </a:ext>
            </a:extLst>
          </p:cNvPr>
          <p:cNvCxnSpPr>
            <a:cxnSpLocks/>
          </p:cNvCxnSpPr>
          <p:nvPr/>
        </p:nvCxnSpPr>
        <p:spPr>
          <a:xfrm>
            <a:off x="9977240" y="1427969"/>
            <a:ext cx="319545" cy="0"/>
          </a:xfrm>
          <a:prstGeom prst="line">
            <a:avLst/>
          </a:prstGeom>
          <a:ln w="12700" cap="flat" cmpd="sng" algn="ctr">
            <a:solidFill>
              <a:srgbClr val="C0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D908F433-F455-4D8B-9FB7-A7D0D3EFEE7C}"/>
              </a:ext>
            </a:extLst>
          </p:cNvPr>
          <p:cNvCxnSpPr>
            <a:cxnSpLocks/>
          </p:cNvCxnSpPr>
          <p:nvPr/>
        </p:nvCxnSpPr>
        <p:spPr>
          <a:xfrm>
            <a:off x="9957105" y="5877406"/>
            <a:ext cx="319545" cy="0"/>
          </a:xfrm>
          <a:prstGeom prst="line">
            <a:avLst/>
          </a:prstGeom>
          <a:ln w="12700" cap="flat" cmpd="sng" algn="ctr">
            <a:solidFill>
              <a:srgbClr val="C0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127168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115B2D9B-1EC5-43F3-9E0B-52D18F7A1C8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0" t="20555" r="5956" b="31547"/>
          <a:stretch/>
        </p:blipFill>
        <p:spPr>
          <a:xfrm>
            <a:off x="0" y="2002185"/>
            <a:ext cx="12192001" cy="3059023"/>
          </a:xfrm>
          <a:prstGeom prst="rect">
            <a:avLst/>
          </a:prstGeom>
        </p:spPr>
      </p:pic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92088" y="6396037"/>
            <a:ext cx="376237" cy="288847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32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10900741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EAST-SIDE ELEVATION HIGHLIGHTING WVOA RULES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7FA3740-3DCA-497F-9BAA-9B62D1884569}"/>
              </a:ext>
            </a:extLst>
          </p:cNvPr>
          <p:cNvSpPr txBox="1"/>
          <p:nvPr/>
        </p:nvSpPr>
        <p:spPr>
          <a:xfrm>
            <a:off x="10549777" y="3546175"/>
            <a:ext cx="15532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Overhang canopy/patio </a:t>
            </a:r>
          </a:p>
        </p:txBody>
      </p:sp>
      <p:cxnSp>
        <p:nvCxnSpPr>
          <p:cNvPr id="7" name="Connector: Elbow 6">
            <a:extLst>
              <a:ext uri="{FF2B5EF4-FFF2-40B4-BE49-F238E27FC236}">
                <a16:creationId xmlns:a16="http://schemas.microsoft.com/office/drawing/2014/main" id="{E31FD804-BB06-4398-90FA-3ABB10F78367}"/>
              </a:ext>
            </a:extLst>
          </p:cNvPr>
          <p:cNvCxnSpPr>
            <a:cxnSpLocks/>
            <a:stCxn id="6" idx="1"/>
          </p:cNvCxnSpPr>
          <p:nvPr/>
        </p:nvCxnSpPr>
        <p:spPr>
          <a:xfrm rot="10800000" flipV="1">
            <a:off x="8997439" y="3700063"/>
            <a:ext cx="1552339" cy="45259"/>
          </a:xfrm>
          <a:prstGeom prst="bentConnector3">
            <a:avLst>
              <a:gd name="adj1" fmla="val 50001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DA4BAB03-0E1D-402E-BA4B-024D6C0253EB}"/>
              </a:ext>
            </a:extLst>
          </p:cNvPr>
          <p:cNvSpPr txBox="1"/>
          <p:nvPr/>
        </p:nvSpPr>
        <p:spPr>
          <a:xfrm>
            <a:off x="10071946" y="1941716"/>
            <a:ext cx="22311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Mangalore tile red coloured sloping roof as in existing scheme</a:t>
            </a:r>
          </a:p>
        </p:txBody>
      </p:sp>
      <p:cxnSp>
        <p:nvCxnSpPr>
          <p:cNvPr id="9" name="Connector: Elbow 8">
            <a:extLst>
              <a:ext uri="{FF2B5EF4-FFF2-40B4-BE49-F238E27FC236}">
                <a16:creationId xmlns:a16="http://schemas.microsoft.com/office/drawing/2014/main" id="{4B58944F-B6DD-4025-9B59-82B361FE66EC}"/>
              </a:ext>
            </a:extLst>
          </p:cNvPr>
          <p:cNvCxnSpPr>
            <a:cxnSpLocks/>
            <a:stCxn id="8" idx="1"/>
          </p:cNvCxnSpPr>
          <p:nvPr/>
        </p:nvCxnSpPr>
        <p:spPr>
          <a:xfrm rot="10800000" flipV="1">
            <a:off x="7584142" y="2203325"/>
            <a:ext cx="2487805" cy="300315"/>
          </a:xfrm>
          <a:prstGeom prst="bentConnector3">
            <a:avLst>
              <a:gd name="adj1" fmla="val 633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or: Elbow 10">
            <a:extLst>
              <a:ext uri="{FF2B5EF4-FFF2-40B4-BE49-F238E27FC236}">
                <a16:creationId xmlns:a16="http://schemas.microsoft.com/office/drawing/2014/main" id="{3568C3EC-95F7-4FF7-A33E-C1C398FF9261}"/>
              </a:ext>
            </a:extLst>
          </p:cNvPr>
          <p:cNvCxnSpPr>
            <a:cxnSpLocks/>
            <a:stCxn id="40" idx="1"/>
          </p:cNvCxnSpPr>
          <p:nvPr/>
        </p:nvCxnSpPr>
        <p:spPr>
          <a:xfrm rot="10800000" flipV="1">
            <a:off x="9229695" y="3365093"/>
            <a:ext cx="1320083" cy="203562"/>
          </a:xfrm>
          <a:prstGeom prst="bentConnector3">
            <a:avLst>
              <a:gd name="adj1" fmla="val 50000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or: Elbow 14">
            <a:extLst>
              <a:ext uri="{FF2B5EF4-FFF2-40B4-BE49-F238E27FC236}">
                <a16:creationId xmlns:a16="http://schemas.microsoft.com/office/drawing/2014/main" id="{57169550-1626-4D33-A0DB-57B057D6E413}"/>
              </a:ext>
            </a:extLst>
          </p:cNvPr>
          <p:cNvCxnSpPr>
            <a:cxnSpLocks/>
            <a:stCxn id="18" idx="1"/>
          </p:cNvCxnSpPr>
          <p:nvPr/>
        </p:nvCxnSpPr>
        <p:spPr>
          <a:xfrm rot="10800000" flipV="1">
            <a:off x="9703550" y="3931356"/>
            <a:ext cx="857311" cy="375932"/>
          </a:xfrm>
          <a:prstGeom prst="bentConnector3">
            <a:avLst>
              <a:gd name="adj1" fmla="val 97056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7BB7C4BD-A02E-44BC-A885-D6EF89010219}"/>
              </a:ext>
            </a:extLst>
          </p:cNvPr>
          <p:cNvSpPr txBox="1"/>
          <p:nvPr/>
        </p:nvSpPr>
        <p:spPr>
          <a:xfrm>
            <a:off x="10560860" y="3777467"/>
            <a:ext cx="16528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Compound wall retained</a:t>
            </a:r>
          </a:p>
        </p:txBody>
      </p:sp>
      <p:cxnSp>
        <p:nvCxnSpPr>
          <p:cNvPr id="24" name="Connector: Elbow 23">
            <a:extLst>
              <a:ext uri="{FF2B5EF4-FFF2-40B4-BE49-F238E27FC236}">
                <a16:creationId xmlns:a16="http://schemas.microsoft.com/office/drawing/2014/main" id="{1860A9EC-7078-42C7-95ED-A99311E7F583}"/>
              </a:ext>
            </a:extLst>
          </p:cNvPr>
          <p:cNvCxnSpPr>
            <a:cxnSpLocks/>
          </p:cNvCxnSpPr>
          <p:nvPr/>
        </p:nvCxnSpPr>
        <p:spPr>
          <a:xfrm rot="10800000">
            <a:off x="7826189" y="2799706"/>
            <a:ext cx="2673755" cy="347260"/>
          </a:xfrm>
          <a:prstGeom prst="bentConnector3">
            <a:avLst>
              <a:gd name="adj1" fmla="val 23848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1AA46A24-BA59-4676-A3D7-42D2A82A1A9C}"/>
              </a:ext>
            </a:extLst>
          </p:cNvPr>
          <p:cNvSpPr txBox="1"/>
          <p:nvPr/>
        </p:nvSpPr>
        <p:spPr>
          <a:xfrm>
            <a:off x="10181968" y="2447874"/>
            <a:ext cx="201003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White coloured / white conc. finish external walls  retained as in the existing scheme</a:t>
            </a:r>
          </a:p>
        </p:txBody>
      </p:sp>
      <p:cxnSp>
        <p:nvCxnSpPr>
          <p:cNvPr id="35" name="Connector: Elbow 34">
            <a:extLst>
              <a:ext uri="{FF2B5EF4-FFF2-40B4-BE49-F238E27FC236}">
                <a16:creationId xmlns:a16="http://schemas.microsoft.com/office/drawing/2014/main" id="{85183BD3-6FD6-4323-8D6B-952667765EED}"/>
              </a:ext>
            </a:extLst>
          </p:cNvPr>
          <p:cNvCxnSpPr>
            <a:cxnSpLocks/>
            <a:stCxn id="33" idx="1"/>
          </p:cNvCxnSpPr>
          <p:nvPr/>
        </p:nvCxnSpPr>
        <p:spPr>
          <a:xfrm rot="10800000" flipV="1">
            <a:off x="8373482" y="2817205"/>
            <a:ext cx="1808486" cy="1065685"/>
          </a:xfrm>
          <a:prstGeom prst="bentConnector3">
            <a:avLst>
              <a:gd name="adj1" fmla="val 9848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04AA673A-782B-4E67-8352-A521EB9B0923}"/>
              </a:ext>
            </a:extLst>
          </p:cNvPr>
          <p:cNvSpPr txBox="1"/>
          <p:nvPr/>
        </p:nvSpPr>
        <p:spPr>
          <a:xfrm>
            <a:off x="10549777" y="3103483"/>
            <a:ext cx="16920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Planter boxes painted in identical green colour</a:t>
            </a:r>
          </a:p>
        </p:txBody>
      </p:sp>
      <p:cxnSp>
        <p:nvCxnSpPr>
          <p:cNvPr id="34" name="Connector: Elbow 33">
            <a:extLst>
              <a:ext uri="{FF2B5EF4-FFF2-40B4-BE49-F238E27FC236}">
                <a16:creationId xmlns:a16="http://schemas.microsoft.com/office/drawing/2014/main" id="{0C9EBC8F-3885-477D-964D-47DA944F7DC1}"/>
              </a:ext>
            </a:extLst>
          </p:cNvPr>
          <p:cNvCxnSpPr>
            <a:cxnSpLocks/>
          </p:cNvCxnSpPr>
          <p:nvPr/>
        </p:nvCxnSpPr>
        <p:spPr>
          <a:xfrm rot="5400000">
            <a:off x="8653564" y="2097583"/>
            <a:ext cx="1420200" cy="1412692"/>
          </a:xfrm>
          <a:prstGeom prst="bentConnector3">
            <a:avLst>
              <a:gd name="adj1" fmla="val 4552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nector: Elbow 37">
            <a:extLst>
              <a:ext uri="{FF2B5EF4-FFF2-40B4-BE49-F238E27FC236}">
                <a16:creationId xmlns:a16="http://schemas.microsoft.com/office/drawing/2014/main" id="{2CFF200B-7A95-448D-8712-8BD72462A632}"/>
              </a:ext>
            </a:extLst>
          </p:cNvPr>
          <p:cNvCxnSpPr>
            <a:cxnSpLocks/>
          </p:cNvCxnSpPr>
          <p:nvPr/>
        </p:nvCxnSpPr>
        <p:spPr>
          <a:xfrm rot="10800000" flipV="1">
            <a:off x="3657600" y="2355724"/>
            <a:ext cx="6566748" cy="287765"/>
          </a:xfrm>
          <a:prstGeom prst="bentConnector3">
            <a:avLst>
              <a:gd name="adj1" fmla="val 99828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419081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FE3423E5-513A-473F-87AE-3E4D85BEAAC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17" t="18985" r="11324" b="17100"/>
          <a:stretch/>
        </p:blipFill>
        <p:spPr>
          <a:xfrm>
            <a:off x="0" y="806302"/>
            <a:ext cx="12192000" cy="5245395"/>
          </a:xfrm>
          <a:prstGeom prst="rect">
            <a:avLst/>
          </a:prstGeom>
        </p:spPr>
      </p:pic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5B90E10E-404D-4C1D-A7AE-F1EDE9D03CD3}"/>
              </a:ext>
            </a:extLst>
          </p:cNvPr>
          <p:cNvCxnSpPr>
            <a:cxnSpLocks/>
          </p:cNvCxnSpPr>
          <p:nvPr/>
        </p:nvCxnSpPr>
        <p:spPr>
          <a:xfrm>
            <a:off x="9977240" y="1427969"/>
            <a:ext cx="319545" cy="0"/>
          </a:xfrm>
          <a:prstGeom prst="line">
            <a:avLst/>
          </a:prstGeom>
          <a:ln w="12700" cap="flat" cmpd="sng" algn="ctr">
            <a:solidFill>
              <a:srgbClr val="C0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92088" y="6396038"/>
            <a:ext cx="376237" cy="315480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33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11072262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NORTH-SIDE ELEVATION HIGHLIGHTING WVOA RULES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cxnSp>
        <p:nvCxnSpPr>
          <p:cNvPr id="16" name="Connector: Elbow 15">
            <a:extLst>
              <a:ext uri="{FF2B5EF4-FFF2-40B4-BE49-F238E27FC236}">
                <a16:creationId xmlns:a16="http://schemas.microsoft.com/office/drawing/2014/main" id="{16BD2AD3-1E18-46D4-AE77-89BAAFB198B7}"/>
              </a:ext>
            </a:extLst>
          </p:cNvPr>
          <p:cNvCxnSpPr>
            <a:cxnSpLocks/>
          </p:cNvCxnSpPr>
          <p:nvPr/>
        </p:nvCxnSpPr>
        <p:spPr>
          <a:xfrm rot="10800000" flipV="1">
            <a:off x="4971092" y="2180844"/>
            <a:ext cx="5435643" cy="1657377"/>
          </a:xfrm>
          <a:prstGeom prst="bentConnector3">
            <a:avLst>
              <a:gd name="adj1" fmla="val 13717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or: Elbow 17">
            <a:extLst>
              <a:ext uri="{FF2B5EF4-FFF2-40B4-BE49-F238E27FC236}">
                <a16:creationId xmlns:a16="http://schemas.microsoft.com/office/drawing/2014/main" id="{74BABAD8-0167-4253-B89B-F2955A7C22EF}"/>
              </a:ext>
            </a:extLst>
          </p:cNvPr>
          <p:cNvCxnSpPr>
            <a:cxnSpLocks/>
            <a:stCxn id="33" idx="1"/>
          </p:cNvCxnSpPr>
          <p:nvPr/>
        </p:nvCxnSpPr>
        <p:spPr>
          <a:xfrm rot="10800000" flipV="1">
            <a:off x="6804213" y="2142910"/>
            <a:ext cx="3625197" cy="591148"/>
          </a:xfrm>
          <a:prstGeom prst="bentConnector3">
            <a:avLst>
              <a:gd name="adj1" fmla="val 22798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or: Elbow 25">
            <a:extLst>
              <a:ext uri="{FF2B5EF4-FFF2-40B4-BE49-F238E27FC236}">
                <a16:creationId xmlns:a16="http://schemas.microsoft.com/office/drawing/2014/main" id="{670AA9E8-3ACD-4EA5-A638-5D63C6F6A963}"/>
              </a:ext>
            </a:extLst>
          </p:cNvPr>
          <p:cNvCxnSpPr>
            <a:cxnSpLocks/>
          </p:cNvCxnSpPr>
          <p:nvPr/>
        </p:nvCxnSpPr>
        <p:spPr>
          <a:xfrm rot="10800000" flipV="1">
            <a:off x="8462683" y="1219208"/>
            <a:ext cx="1887535" cy="151612"/>
          </a:xfrm>
          <a:prstGeom prst="bentConnector3">
            <a:avLst>
              <a:gd name="adj1" fmla="val 35752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83AE31DC-2B89-4B6D-B845-09C11A2A1B62}"/>
              </a:ext>
            </a:extLst>
          </p:cNvPr>
          <p:cNvSpPr txBox="1"/>
          <p:nvPr/>
        </p:nvSpPr>
        <p:spPr>
          <a:xfrm>
            <a:off x="10359166" y="1062938"/>
            <a:ext cx="179040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Mangalore tile red coloured sloping roof as in existing scheme</a:t>
            </a:r>
          </a:p>
        </p:txBody>
      </p:sp>
      <p:cxnSp>
        <p:nvCxnSpPr>
          <p:cNvPr id="29" name="Connector: Elbow 28">
            <a:extLst>
              <a:ext uri="{FF2B5EF4-FFF2-40B4-BE49-F238E27FC236}">
                <a16:creationId xmlns:a16="http://schemas.microsoft.com/office/drawing/2014/main" id="{E99538AE-60C1-4C3C-8BB6-245F2DE12591}"/>
              </a:ext>
            </a:extLst>
          </p:cNvPr>
          <p:cNvCxnSpPr>
            <a:cxnSpLocks/>
          </p:cNvCxnSpPr>
          <p:nvPr/>
        </p:nvCxnSpPr>
        <p:spPr>
          <a:xfrm rot="10800000" flipV="1">
            <a:off x="3935506" y="2616029"/>
            <a:ext cx="6423664" cy="1471878"/>
          </a:xfrm>
          <a:prstGeom prst="bentConnector3">
            <a:avLst>
              <a:gd name="adj1" fmla="val 9668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36463BE2-69D6-48EE-98F4-C8E740D80324}"/>
              </a:ext>
            </a:extLst>
          </p:cNvPr>
          <p:cNvSpPr txBox="1"/>
          <p:nvPr/>
        </p:nvSpPr>
        <p:spPr>
          <a:xfrm>
            <a:off x="10359166" y="2426281"/>
            <a:ext cx="15532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Overhang canopy/patio 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609E60A-79B2-4225-ABAD-65E9B26ACF3B}"/>
              </a:ext>
            </a:extLst>
          </p:cNvPr>
          <p:cNvSpPr txBox="1"/>
          <p:nvPr/>
        </p:nvSpPr>
        <p:spPr>
          <a:xfrm>
            <a:off x="10429409" y="1881300"/>
            <a:ext cx="16920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Planter boxes painted in identical green colour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F40A966-9297-46E8-8F78-92128EE5D00E}"/>
              </a:ext>
            </a:extLst>
          </p:cNvPr>
          <p:cNvSpPr txBox="1"/>
          <p:nvPr/>
        </p:nvSpPr>
        <p:spPr>
          <a:xfrm>
            <a:off x="10406734" y="2797892"/>
            <a:ext cx="178526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White coloured / white conc. finish external walls  retained as in the existing scheme</a:t>
            </a:r>
          </a:p>
        </p:txBody>
      </p:sp>
      <p:cxnSp>
        <p:nvCxnSpPr>
          <p:cNvPr id="50" name="Connector: Elbow 49">
            <a:extLst>
              <a:ext uri="{FF2B5EF4-FFF2-40B4-BE49-F238E27FC236}">
                <a16:creationId xmlns:a16="http://schemas.microsoft.com/office/drawing/2014/main" id="{14EC4B2F-B033-4291-908B-9380A7F2328E}"/>
              </a:ext>
            </a:extLst>
          </p:cNvPr>
          <p:cNvCxnSpPr>
            <a:cxnSpLocks/>
            <a:stCxn id="40" idx="1"/>
          </p:cNvCxnSpPr>
          <p:nvPr/>
        </p:nvCxnSpPr>
        <p:spPr>
          <a:xfrm rot="10800000" flipV="1">
            <a:off x="5237826" y="3274946"/>
            <a:ext cx="5168908" cy="1270160"/>
          </a:xfrm>
          <a:prstGeom prst="bentConnector3">
            <a:avLst>
              <a:gd name="adj1" fmla="val 10977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or: Elbow 23">
            <a:extLst>
              <a:ext uri="{FF2B5EF4-FFF2-40B4-BE49-F238E27FC236}">
                <a16:creationId xmlns:a16="http://schemas.microsoft.com/office/drawing/2014/main" id="{F8E05573-F18D-494A-BF92-DFC8F632C5F6}"/>
              </a:ext>
            </a:extLst>
          </p:cNvPr>
          <p:cNvCxnSpPr>
            <a:cxnSpLocks/>
          </p:cNvCxnSpPr>
          <p:nvPr/>
        </p:nvCxnSpPr>
        <p:spPr>
          <a:xfrm rot="10800000" flipV="1">
            <a:off x="5237826" y="1308981"/>
            <a:ext cx="5064489" cy="2614093"/>
          </a:xfrm>
          <a:prstGeom prst="bentConnector3">
            <a:avLst>
              <a:gd name="adj1" fmla="val 99386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or: Elbow 29">
            <a:extLst>
              <a:ext uri="{FF2B5EF4-FFF2-40B4-BE49-F238E27FC236}">
                <a16:creationId xmlns:a16="http://schemas.microsoft.com/office/drawing/2014/main" id="{46A4DE2F-5B54-4E0F-B40F-EBE0F563C165}"/>
              </a:ext>
            </a:extLst>
          </p:cNvPr>
          <p:cNvCxnSpPr>
            <a:cxnSpLocks/>
          </p:cNvCxnSpPr>
          <p:nvPr/>
        </p:nvCxnSpPr>
        <p:spPr>
          <a:xfrm rot="10800000" flipV="1">
            <a:off x="5041624" y="1162058"/>
            <a:ext cx="5255161" cy="1869469"/>
          </a:xfrm>
          <a:prstGeom prst="bentConnector3">
            <a:avLst>
              <a:gd name="adj1" fmla="val 14347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FC7B3D78-4195-4195-90DE-BC39D3E60C8E}"/>
              </a:ext>
            </a:extLst>
          </p:cNvPr>
          <p:cNvCxnSpPr>
            <a:cxnSpLocks/>
          </p:cNvCxnSpPr>
          <p:nvPr/>
        </p:nvCxnSpPr>
        <p:spPr>
          <a:xfrm>
            <a:off x="10132241" y="1427969"/>
            <a:ext cx="0" cy="4449437"/>
          </a:xfrm>
          <a:prstGeom prst="straightConnector1">
            <a:avLst/>
          </a:prstGeom>
          <a:ln>
            <a:solidFill>
              <a:srgbClr val="C00000"/>
            </a:solidFill>
            <a:headEnd type="arrow" w="med" len="med"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B702D73D-4B1C-42B6-AB10-C77BE0826492}"/>
              </a:ext>
            </a:extLst>
          </p:cNvPr>
          <p:cNvSpPr txBox="1"/>
          <p:nvPr/>
        </p:nvSpPr>
        <p:spPr>
          <a:xfrm rot="16200000">
            <a:off x="9832491" y="3343880"/>
            <a:ext cx="38343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1200" dirty="0">
                <a:latin typeface="Bahnschrift Light Condensed" panose="020B0502040204020203" pitchFamily="34" charset="0"/>
              </a:rPr>
              <a:t>11 M</a:t>
            </a: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85DA96A7-4439-43B8-AA3C-A97D4194D061}"/>
              </a:ext>
            </a:extLst>
          </p:cNvPr>
          <p:cNvCxnSpPr>
            <a:cxnSpLocks/>
          </p:cNvCxnSpPr>
          <p:nvPr/>
        </p:nvCxnSpPr>
        <p:spPr>
          <a:xfrm>
            <a:off x="9957105" y="5877406"/>
            <a:ext cx="319545" cy="0"/>
          </a:xfrm>
          <a:prstGeom prst="line">
            <a:avLst/>
          </a:prstGeom>
          <a:ln w="12700" cap="flat" cmpd="sng" algn="ctr">
            <a:solidFill>
              <a:srgbClr val="C0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057028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1">
            <a:extLst>
              <a:ext uri="{FF2B5EF4-FFF2-40B4-BE49-F238E27FC236}">
                <a16:creationId xmlns:a16="http://schemas.microsoft.com/office/drawing/2014/main" id="{34A0EEA1-285E-4988-A456-4B6C7D420A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363" y="706438"/>
            <a:ext cx="1029472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IN" altLang="en-US" sz="2400" b="1" dirty="0">
                <a:solidFill>
                  <a:srgbClr val="4C6B70"/>
                </a:solidFill>
                <a:latin typeface="Tempus Sans ITC" panose="04020404030007020202" pitchFamily="82" charset="0"/>
                <a:cs typeface="Segoe UI Semibold" panose="020B0702040204020203" pitchFamily="34" charset="0"/>
              </a:rPr>
              <a:t>3D VISUALIZATION</a:t>
            </a:r>
          </a:p>
        </p:txBody>
      </p:sp>
    </p:spTree>
    <p:extLst>
      <p:ext uri="{BB962C8B-B14F-4D97-AF65-F5344CB8AC3E}">
        <p14:creationId xmlns:p14="http://schemas.microsoft.com/office/powerpoint/2010/main" val="271225185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92088" y="6396038"/>
            <a:ext cx="376237" cy="315480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35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8683787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EAST VIEW AT 1.5M EYE LEVEL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165D542-FA30-462F-BE19-CA31486E80A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5" t="17414" r="2867" b="34060"/>
          <a:stretch/>
        </p:blipFill>
        <p:spPr>
          <a:xfrm>
            <a:off x="0" y="1979551"/>
            <a:ext cx="12192000" cy="2898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29621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92088" y="6396038"/>
            <a:ext cx="376237" cy="315480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36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8616461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N-E VIEW AT 1.5M EYE LEVEL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B1E3D5C-E58F-4418-8AC6-0E3A0F17DC5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94" t="15687" r="22353" b="31390"/>
          <a:stretch/>
        </p:blipFill>
        <p:spPr>
          <a:xfrm>
            <a:off x="0" y="675175"/>
            <a:ext cx="12192000" cy="5507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09641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92088" y="6396038"/>
            <a:ext cx="376237" cy="315480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37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6792244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N-E VIEW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029F57C-85BB-4B93-BD34-2AEE2665ED3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97" t="6264" r="21470" b="9248"/>
          <a:stretch/>
        </p:blipFill>
        <p:spPr>
          <a:xfrm>
            <a:off x="2010335" y="77726"/>
            <a:ext cx="8171329" cy="6200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6737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1">
            <a:extLst>
              <a:ext uri="{FF2B5EF4-FFF2-40B4-BE49-F238E27FC236}">
                <a16:creationId xmlns:a16="http://schemas.microsoft.com/office/drawing/2014/main" id="{34A0EEA1-285E-4988-A456-4B6C7D420A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363" y="706438"/>
            <a:ext cx="1029472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IN" altLang="en-US" sz="2400" b="1" dirty="0">
                <a:solidFill>
                  <a:srgbClr val="4C6B70"/>
                </a:solidFill>
                <a:latin typeface="Tempus Sans ITC" panose="04020404030007020202" pitchFamily="82" charset="0"/>
                <a:cs typeface="Segoe UI Semibold" panose="020B0702040204020203" pitchFamily="34" charset="0"/>
              </a:rPr>
              <a:t>3D VISUALIZATION</a:t>
            </a:r>
          </a:p>
        </p:txBody>
      </p:sp>
    </p:spTree>
    <p:extLst>
      <p:ext uri="{BB962C8B-B14F-4D97-AF65-F5344CB8AC3E}">
        <p14:creationId xmlns:p14="http://schemas.microsoft.com/office/powerpoint/2010/main" val="271134064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92088" y="6396038"/>
            <a:ext cx="376237" cy="315480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39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8683787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EAST VIEW AT 1.5M EYE LEVEL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7236814-0F67-438D-84A9-4CA22184ED8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97" t="13331" r="3897" b="32961"/>
          <a:stretch/>
        </p:blipFill>
        <p:spPr>
          <a:xfrm>
            <a:off x="0" y="1766454"/>
            <a:ext cx="12192000" cy="3325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2403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1">
            <a:extLst>
              <a:ext uri="{FF2B5EF4-FFF2-40B4-BE49-F238E27FC236}">
                <a16:creationId xmlns:a16="http://schemas.microsoft.com/office/drawing/2014/main" id="{34A0EEA1-285E-4988-A456-4B6C7D420A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363" y="706438"/>
            <a:ext cx="1029472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IN" altLang="en-US" sz="2400" b="1" dirty="0">
                <a:solidFill>
                  <a:srgbClr val="4C6B70"/>
                </a:solidFill>
                <a:latin typeface="Tempus Sans ITC" panose="04020404030007020202" pitchFamily="82" charset="0"/>
                <a:cs typeface="Segoe UI Semibold" panose="020B0702040204020203" pitchFamily="34" charset="0"/>
              </a:rPr>
              <a:t>CONTENTS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97A77CC-2296-4047-8009-1121DE512C75}"/>
              </a:ext>
            </a:extLst>
          </p:cNvPr>
          <p:cNvSpPr txBox="1"/>
          <p:nvPr/>
        </p:nvSpPr>
        <p:spPr>
          <a:xfrm>
            <a:off x="360363" y="1168103"/>
            <a:ext cx="6040437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4C6B70"/>
                </a:solidFill>
                <a:latin typeface="Tempus Sans ITC" panose="04020404030007020202" pitchFamily="82" charset="0"/>
              </a:rPr>
              <a:t> Layouts</a:t>
            </a:r>
          </a:p>
          <a:p>
            <a:endParaRPr lang="en-US" dirty="0">
              <a:solidFill>
                <a:srgbClr val="4C6B70"/>
              </a:solidFill>
              <a:latin typeface="Tempus Sans ITC" panose="04020404030007020202" pitchFamily="8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4C6B70"/>
                </a:solidFill>
                <a:latin typeface="Tempus Sans ITC" panose="04020404030007020202" pitchFamily="82" charset="0"/>
              </a:rPr>
              <a:t>Elevation - opt 1</a:t>
            </a:r>
          </a:p>
          <a:p>
            <a:endParaRPr lang="en-US" dirty="0">
              <a:solidFill>
                <a:srgbClr val="4C6B70"/>
              </a:solidFill>
              <a:latin typeface="Tempus Sans ITC" panose="04020404030007020202" pitchFamily="8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4C6B70"/>
                </a:solidFill>
                <a:latin typeface="Tempus Sans ITC" panose="04020404030007020202" pitchFamily="82" charset="0"/>
              </a:rPr>
              <a:t>WVOA rules for rebuilding /modifying the villas</a:t>
            </a:r>
          </a:p>
          <a:p>
            <a:endParaRPr lang="en-US" dirty="0">
              <a:solidFill>
                <a:srgbClr val="4C6B70"/>
              </a:solidFill>
              <a:latin typeface="Tempus Sans ITC" panose="04020404030007020202" pitchFamily="8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4C6B70"/>
                </a:solidFill>
                <a:latin typeface="Tempus Sans ITC" panose="04020404030007020202" pitchFamily="82" charset="0"/>
              </a:rPr>
              <a:t>Elevations highlighting WVOA rules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4C6B70"/>
              </a:solidFill>
              <a:latin typeface="Tempus Sans ITC" panose="04020404030007020202" pitchFamily="8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4C6B70"/>
                </a:solidFill>
                <a:latin typeface="Tempus Sans ITC" panose="04020404030007020202" pitchFamily="82" charset="0"/>
              </a:rPr>
              <a:t>3D Visualizations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4C6B70"/>
              </a:solidFill>
              <a:latin typeface="Tempus Sans ITC" panose="04020404030007020202" pitchFamily="82" charset="0"/>
            </a:endParaRPr>
          </a:p>
          <a:p>
            <a:endParaRPr lang="en-US" dirty="0">
              <a:solidFill>
                <a:srgbClr val="4C6B70"/>
              </a:solidFill>
              <a:latin typeface="Tempus Sans ITC" panose="04020404030007020202" pitchFamily="8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4C6B70"/>
              </a:solidFill>
              <a:latin typeface="Tempus Sans ITC" panose="04020404030007020202" pitchFamily="82" charset="0"/>
            </a:endParaRPr>
          </a:p>
          <a:p>
            <a:r>
              <a:rPr lang="en-US" dirty="0">
                <a:solidFill>
                  <a:srgbClr val="4C6B70"/>
                </a:solidFill>
              </a:rPr>
              <a:t> </a:t>
            </a:r>
            <a:endParaRPr lang="en-IN" dirty="0">
              <a:solidFill>
                <a:srgbClr val="4C6B7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491766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92088" y="6396038"/>
            <a:ext cx="376237" cy="315480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40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8616461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N-E VIEW AT 1.5M EYE LEVEL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BEE02A6-53E6-4F3C-9CC1-190898ED5E7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77" t="15663" r="22128" b="34067"/>
          <a:stretch/>
        </p:blipFill>
        <p:spPr>
          <a:xfrm>
            <a:off x="0" y="776611"/>
            <a:ext cx="12192000" cy="5304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952339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92088" y="6396038"/>
            <a:ext cx="376237" cy="315480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41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6792244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N-E VIEW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2B408B7-087A-45A3-96D1-238F6715E9E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73" t="11743" r="28351" b="5439"/>
          <a:stretch/>
        </p:blipFill>
        <p:spPr>
          <a:xfrm>
            <a:off x="2348994" y="77727"/>
            <a:ext cx="7494012" cy="6225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87009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1">
            <a:extLst>
              <a:ext uri="{FF2B5EF4-FFF2-40B4-BE49-F238E27FC236}">
                <a16:creationId xmlns:a16="http://schemas.microsoft.com/office/drawing/2014/main" id="{34A0EEA1-285E-4988-A456-4B6C7D420A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363" y="706438"/>
            <a:ext cx="1029472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IN" altLang="en-US" sz="2400" b="1" dirty="0">
                <a:solidFill>
                  <a:schemeClr val="bg1"/>
                </a:solidFill>
                <a:latin typeface="Tempus Sans ITC" panose="04020404030007020202" pitchFamily="82" charset="0"/>
                <a:cs typeface="Segoe UI Semibold" panose="020B0702040204020203" pitchFamily="34" charset="0"/>
              </a:rPr>
              <a:t>3D VISUALIZATION</a:t>
            </a:r>
          </a:p>
        </p:txBody>
      </p:sp>
    </p:spTree>
    <p:extLst>
      <p:ext uri="{BB962C8B-B14F-4D97-AF65-F5344CB8AC3E}">
        <p14:creationId xmlns:p14="http://schemas.microsoft.com/office/powerpoint/2010/main" val="338497133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92088" y="6396038"/>
            <a:ext cx="376237" cy="315480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43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8683787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EAST VIEW AT 1.5M EYE LEVEL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95491D7-29C0-4107-AB87-39964FD3A1F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58" b="28889"/>
          <a:stretch/>
        </p:blipFill>
        <p:spPr>
          <a:xfrm>
            <a:off x="0" y="1857652"/>
            <a:ext cx="12192000" cy="3142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90456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92088" y="6396038"/>
            <a:ext cx="376237" cy="315480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44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8616461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N-E VIEW AT 1.5M EYE LEVEL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08CC12C-BF7D-4516-8F75-9E8DC56A7CE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10" t="16214" r="22306" b="31377"/>
          <a:stretch/>
        </p:blipFill>
        <p:spPr>
          <a:xfrm>
            <a:off x="0" y="693510"/>
            <a:ext cx="12192000" cy="5470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82132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92088" y="6396038"/>
            <a:ext cx="376237" cy="315480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45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6792244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N-E VIEW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479DC17-2DAE-45F5-BC22-DAC6D127F42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30" t="9838" r="24199" b="5405"/>
          <a:stretch/>
        </p:blipFill>
        <p:spPr>
          <a:xfrm>
            <a:off x="2098025" y="77727"/>
            <a:ext cx="7995950" cy="6225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421817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1">
            <a:extLst>
              <a:ext uri="{FF2B5EF4-FFF2-40B4-BE49-F238E27FC236}">
                <a16:creationId xmlns:a16="http://schemas.microsoft.com/office/drawing/2014/main" id="{34A0EEA1-285E-4988-A456-4B6C7D420A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363" y="706438"/>
            <a:ext cx="1029472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IN" altLang="en-US" sz="2400" b="1" dirty="0">
                <a:solidFill>
                  <a:schemeClr val="bg1"/>
                </a:solidFill>
                <a:latin typeface="Tempus Sans ITC" panose="04020404030007020202" pitchFamily="82" charset="0"/>
                <a:cs typeface="Segoe UI Semibold" panose="020B0702040204020203" pitchFamily="34" charset="0"/>
              </a:rPr>
              <a:t>3D VISUALIZATION</a:t>
            </a:r>
          </a:p>
        </p:txBody>
      </p:sp>
    </p:spTree>
    <p:extLst>
      <p:ext uri="{BB962C8B-B14F-4D97-AF65-F5344CB8AC3E}">
        <p14:creationId xmlns:p14="http://schemas.microsoft.com/office/powerpoint/2010/main" val="92103233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92088" y="6396038"/>
            <a:ext cx="376237" cy="315480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47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8683787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EAST VIEW AT 1.5M EYE LEVEL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0561D07-1F87-4305-BEBB-DEC7FC9393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42" b="29825"/>
          <a:stretch/>
        </p:blipFill>
        <p:spPr>
          <a:xfrm>
            <a:off x="0" y="1752600"/>
            <a:ext cx="12192000" cy="335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1383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92088" y="6396038"/>
            <a:ext cx="376237" cy="315480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48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8616461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N-E VIEW AT 1.5M EYE LEVEL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FDF7923-6F41-47F7-9FA2-E7768D75470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28" t="15126" r="22524" b="33554"/>
          <a:stretch/>
        </p:blipFill>
        <p:spPr>
          <a:xfrm>
            <a:off x="-1674" y="728387"/>
            <a:ext cx="12193674" cy="5401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082401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92088" y="6396038"/>
            <a:ext cx="376237" cy="315480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49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6792244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N-E VIEW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6C448D1-5B81-4727-9351-DA011A8D060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00" t="3306" r="23835" b="7271"/>
          <a:stretch/>
        </p:blipFill>
        <p:spPr>
          <a:xfrm>
            <a:off x="2123387" y="77727"/>
            <a:ext cx="7945226" cy="6198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4186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1">
            <a:extLst>
              <a:ext uri="{FF2B5EF4-FFF2-40B4-BE49-F238E27FC236}">
                <a16:creationId xmlns:a16="http://schemas.microsoft.com/office/drawing/2014/main" id="{34A0EEA1-285E-4988-A456-4B6C7D420A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363" y="706438"/>
            <a:ext cx="1029472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IN" altLang="en-US" sz="2400" b="1" dirty="0">
                <a:solidFill>
                  <a:srgbClr val="4C6B70"/>
                </a:solidFill>
                <a:latin typeface="Tempus Sans ITC" panose="04020404030007020202" pitchFamily="82" charset="0"/>
                <a:cs typeface="Segoe UI Semibold" panose="020B0702040204020203" pitchFamily="34" charset="0"/>
              </a:rPr>
              <a:t>LAYOUTS</a:t>
            </a:r>
          </a:p>
        </p:txBody>
      </p:sp>
    </p:spTree>
    <p:extLst>
      <p:ext uri="{BB962C8B-B14F-4D97-AF65-F5344CB8AC3E}">
        <p14:creationId xmlns:p14="http://schemas.microsoft.com/office/powerpoint/2010/main" val="132997120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92088" y="6396038"/>
            <a:ext cx="376237" cy="315480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50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8616461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N-E VIEW AT 1.5M EYE LEVEL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4A0731B-A351-4F01-BD70-571D6E51A96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70" t="5320" r="8543" b="20389"/>
          <a:stretch/>
        </p:blipFill>
        <p:spPr>
          <a:xfrm>
            <a:off x="599937" y="145615"/>
            <a:ext cx="11056444" cy="5818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84857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92088" y="6396038"/>
            <a:ext cx="376237" cy="315480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51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7098418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N-E VIEW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8CC2C08-23D0-4059-80FA-CD58744C610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82" t="833" r="24199" b="-378"/>
          <a:stretch/>
        </p:blipFill>
        <p:spPr>
          <a:xfrm>
            <a:off x="2437556" y="77727"/>
            <a:ext cx="7316888" cy="6225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638454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92088" y="6396038"/>
            <a:ext cx="376237" cy="315480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52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7098418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N-E VIEW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9B0406A-3F56-4545-8697-0785EA36CFB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14" t="1480" r="20995" b="106"/>
          <a:stretch/>
        </p:blipFill>
        <p:spPr>
          <a:xfrm>
            <a:off x="1869977" y="77727"/>
            <a:ext cx="8452045" cy="6216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37815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1">
            <a:extLst>
              <a:ext uri="{FF2B5EF4-FFF2-40B4-BE49-F238E27FC236}">
                <a16:creationId xmlns:a16="http://schemas.microsoft.com/office/drawing/2014/main" id="{34A0EEA1-285E-4988-A456-4B6C7D420A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363" y="706438"/>
            <a:ext cx="1029472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IN" altLang="en-US" sz="2400" b="1" dirty="0">
                <a:solidFill>
                  <a:srgbClr val="4C6B70"/>
                </a:solidFill>
                <a:latin typeface="Tempus Sans ITC" panose="04020404030007020202" pitchFamily="82" charset="0"/>
                <a:cs typeface="Segoe UI Semibold" panose="020B0702040204020203" pitchFamily="34" charset="0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4136429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92088" y="6396037"/>
            <a:ext cx="376237" cy="288847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6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10754867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PROPOSED BUILDING FOOTPRINT AND SET-BACKS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8B942B7-CADB-4163-B937-77E6CB68973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23" t="8073" r="13484" b="13517"/>
          <a:stretch/>
        </p:blipFill>
        <p:spPr>
          <a:xfrm>
            <a:off x="1968133" y="77727"/>
            <a:ext cx="8255733" cy="622579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9001BBD-5AA4-4A82-AF0A-33A95338892B}"/>
              </a:ext>
            </a:extLst>
          </p:cNvPr>
          <p:cNvSpPr txBox="1"/>
          <p:nvPr/>
        </p:nvSpPr>
        <p:spPr>
          <a:xfrm>
            <a:off x="10075762" y="5818623"/>
            <a:ext cx="22311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Set-backs maintained as per municipal by-laws</a:t>
            </a:r>
          </a:p>
        </p:txBody>
      </p:sp>
    </p:spTree>
    <p:extLst>
      <p:ext uri="{BB962C8B-B14F-4D97-AF65-F5344CB8AC3E}">
        <p14:creationId xmlns:p14="http://schemas.microsoft.com/office/powerpoint/2010/main" val="30138206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76427" y="6380163"/>
            <a:ext cx="391898" cy="288925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7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8242962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GROUND FLOOR LAYOUT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|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0241" y="5814522"/>
            <a:ext cx="649722" cy="56564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61C807B-F37D-44DF-B712-77A0F63F8C0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42" t="7659" r="13673" b="13617"/>
          <a:stretch/>
        </p:blipFill>
        <p:spPr>
          <a:xfrm>
            <a:off x="2016868" y="0"/>
            <a:ext cx="8158264" cy="6323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4533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76427" y="6380163"/>
            <a:ext cx="391898" cy="288925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8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7830733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FIRST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FLOOR LAYOUT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|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0241" y="5814522"/>
            <a:ext cx="649722" cy="56564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88DF582-E139-4A8B-889D-AF58A4CFF3F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48" t="10780" r="14675" b="14042"/>
          <a:stretch/>
        </p:blipFill>
        <p:spPr>
          <a:xfrm>
            <a:off x="2102864" y="77727"/>
            <a:ext cx="7986272" cy="6206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5167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76427" y="6380163"/>
            <a:ext cx="391898" cy="288925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9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8206414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TERRACE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FLOOR LAYOUT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|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0241" y="5814522"/>
            <a:ext cx="649722" cy="56564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B84C4F0-DFE6-4F12-8D62-66572B166E4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57" t="10745" r="14376" b="14175"/>
          <a:stretch/>
        </p:blipFill>
        <p:spPr>
          <a:xfrm>
            <a:off x="2103480" y="77727"/>
            <a:ext cx="7985039" cy="6216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77318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2100829_Homes references" id="{53003CF0-FFEC-471F-97AD-80D26B3899D2}" vid="{164FA67F-CE1C-4979-8F31-ECAF2C7AD206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2100829_Homes references" id="{53003CF0-FFEC-471F-97AD-80D26B3899D2}" vid="{13831D38-1C48-4FCB-BDD5-F60D6A881B2C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2100829_Homes references" id="{53003CF0-FFEC-471F-97AD-80D26B3899D2}" vid="{609C521B-2D2D-49BC-AB78-0AC4BCD2C9CB}"/>
    </a:ext>
  </a:extLst>
</a:theme>
</file>

<file path=ppt/theme/theme4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2100829_Homes references" id="{53003CF0-FFEC-471F-97AD-80D26B3899D2}" vid="{5287DB68-7E28-4990-A027-33A49A97E17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20210917_plans,sections,views</Template>
  <TotalTime>12995</TotalTime>
  <Words>1255</Words>
  <Application>Microsoft Office PowerPoint</Application>
  <PresentationFormat>Widescreen</PresentationFormat>
  <Paragraphs>169</Paragraphs>
  <Slides>53</Slides>
  <Notes>0</Notes>
  <HiddenSlides>32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53</vt:i4>
      </vt:variant>
    </vt:vector>
  </HeadingPairs>
  <TitlesOfParts>
    <vt:vector size="63" baseType="lpstr">
      <vt:lpstr>Arial</vt:lpstr>
      <vt:lpstr>Bahnschrift Light Condensed</vt:lpstr>
      <vt:lpstr>Bahnschrift Light SemiCondensed</vt:lpstr>
      <vt:lpstr>Calibri</vt:lpstr>
      <vt:lpstr>Calibri Light</vt:lpstr>
      <vt:lpstr>Tempus Sans ITC</vt:lpstr>
      <vt:lpstr>Office Theme</vt:lpstr>
      <vt:lpstr>1_Office Theme</vt:lpstr>
      <vt:lpstr>2_Office Theme</vt:lpstr>
      <vt:lpstr>4_Office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148</cp:revision>
  <cp:lastPrinted>2021-12-30T22:41:09Z</cp:lastPrinted>
  <dcterms:created xsi:type="dcterms:W3CDTF">2021-09-17T07:17:30Z</dcterms:created>
  <dcterms:modified xsi:type="dcterms:W3CDTF">2022-01-25T09:57:46Z</dcterms:modified>
</cp:coreProperties>
</file>