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2" r:id="rId3"/>
    <p:sldMasterId id="2147483654" r:id="rId4"/>
  </p:sldMasterIdLst>
  <p:sldIdLst>
    <p:sldId id="640" r:id="rId5"/>
    <p:sldId id="643" r:id="rId6"/>
    <p:sldId id="680" r:id="rId7"/>
    <p:sldId id="646" r:id="rId8"/>
    <p:sldId id="661" r:id="rId9"/>
    <p:sldId id="665" r:id="rId10"/>
    <p:sldId id="666" r:id="rId11"/>
    <p:sldId id="681" r:id="rId12"/>
    <p:sldId id="655" r:id="rId13"/>
    <p:sldId id="675" r:id="rId14"/>
    <p:sldId id="658" r:id="rId15"/>
    <p:sldId id="662" r:id="rId16"/>
    <p:sldId id="667" r:id="rId17"/>
    <p:sldId id="668" r:id="rId18"/>
    <p:sldId id="676" r:id="rId19"/>
    <p:sldId id="656" r:id="rId20"/>
    <p:sldId id="677" r:id="rId21"/>
    <p:sldId id="659" r:id="rId22"/>
    <p:sldId id="663" r:id="rId23"/>
    <p:sldId id="669" r:id="rId24"/>
    <p:sldId id="670" r:id="rId25"/>
    <p:sldId id="678" r:id="rId26"/>
    <p:sldId id="657" r:id="rId27"/>
    <p:sldId id="679" r:id="rId28"/>
    <p:sldId id="660" r:id="rId29"/>
    <p:sldId id="664" r:id="rId30"/>
    <p:sldId id="671" r:id="rId31"/>
    <p:sldId id="672" r:id="rId32"/>
    <p:sldId id="673" r:id="rId33"/>
    <p:sldId id="682" r:id="rId34"/>
    <p:sldId id="674" r:id="rId35"/>
    <p:sldId id="683" r:id="rId36"/>
    <p:sldId id="622" r:id="rId37"/>
  </p:sldIdLst>
  <p:sldSz cx="12192000" cy="6858000"/>
  <p:notesSz cx="7315200" cy="9601200"/>
  <p:defaultTextStyle>
    <a:defPPr>
      <a:defRPr lang="en-I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" userDrawn="1">
          <p15:clr>
            <a:srgbClr val="A4A3A4"/>
          </p15:clr>
        </p15:guide>
        <p15:guide id="2" pos="121" userDrawn="1">
          <p15:clr>
            <a:srgbClr val="A4A3A4"/>
          </p15:clr>
        </p15:guide>
        <p15:guide id="3" orient="horz" pos="4201" userDrawn="1">
          <p15:clr>
            <a:srgbClr val="A4A3A4"/>
          </p15:clr>
        </p15:guide>
        <p15:guide id="5" pos="7537" userDrawn="1">
          <p15:clr>
            <a:srgbClr val="A4A3A4"/>
          </p15:clr>
        </p15:guide>
        <p15:guide id="6" orient="horz" pos="39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ACA7"/>
    <a:srgbClr val="C00000"/>
    <a:srgbClr val="FFB3B3"/>
    <a:srgbClr val="FFFF00"/>
    <a:srgbClr val="A82610"/>
    <a:srgbClr val="D7A791"/>
    <a:srgbClr val="FFFFFF"/>
    <a:srgbClr val="4C6B70"/>
    <a:srgbClr val="6289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51" autoAdjust="0"/>
    <p:restoredTop sz="94660"/>
  </p:normalViewPr>
  <p:slideViewPr>
    <p:cSldViewPr snapToGrid="0">
      <p:cViewPr varScale="1">
        <p:scale>
          <a:sx n="86" d="100"/>
          <a:sy n="86" d="100"/>
        </p:scale>
        <p:origin x="715" y="48"/>
      </p:cViewPr>
      <p:guideLst>
        <p:guide orient="horz" pos="119"/>
        <p:guide pos="121"/>
        <p:guide orient="horz" pos="4201"/>
        <p:guide pos="7537"/>
        <p:guide orient="horz" pos="39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30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543946C-7ADE-41BE-B2D6-626252A159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D447-1319-4545-92ED-7C68661033DB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636595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5CBC3E4-D360-457F-B86A-D162E2002B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9776FF-8ACE-4E89-BB33-961DDAEEA8BA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335920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2BB4597-7F43-4A90-8E28-D9125AE0A3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C7CA5A-E801-4A89-89DA-A5B87E82EFCD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90028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8A7398-E4EC-4D31-B219-C7A67C068B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" r="53151"/>
          <a:stretch>
            <a:fillRect/>
          </a:stretch>
        </p:blipFill>
        <p:spPr bwMode="auto">
          <a:xfrm>
            <a:off x="5993816" y="-2"/>
            <a:ext cx="6198183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>
            <a:extLst>
              <a:ext uri="{FF2B5EF4-FFF2-40B4-BE49-F238E27FC236}">
                <a16:creationId xmlns:a16="http://schemas.microsoft.com/office/drawing/2014/main" id="{9F8F3D20-0A01-4E6D-9ACE-DB8384785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" r="53151"/>
          <a:stretch>
            <a:fillRect/>
          </a:stretch>
        </p:blipFill>
        <p:spPr bwMode="auto">
          <a:xfrm>
            <a:off x="-22225" y="0"/>
            <a:ext cx="602466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0">
            <a:extLst>
              <a:ext uri="{FF2B5EF4-FFF2-40B4-BE49-F238E27FC236}">
                <a16:creationId xmlns:a16="http://schemas.microsoft.com/office/drawing/2014/main" id="{5314CF88-BAA6-4F04-A5C3-E45BF178ED4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75" y="5522913"/>
            <a:ext cx="142557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6289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CB600-180E-4F71-B3E8-D191DF830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6375" y="6161088"/>
            <a:ext cx="479425" cy="4095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bg1"/>
                </a:solidFill>
              </a:defRPr>
            </a:lvl1pPr>
          </a:lstStyle>
          <a:p>
            <a:fld id="{2BB2E654-54DA-47CF-AA28-0614510BB84C}" type="slidenum">
              <a:rPr lang="en-IN" altLang="en-US"/>
              <a:pPr/>
              <a:t>‹#›</a:t>
            </a:fld>
            <a:endParaRPr lang="en-IN" altLang="en-US"/>
          </a:p>
        </p:txBody>
      </p:sp>
      <p:pic>
        <p:nvPicPr>
          <p:cNvPr id="2051" name="Picture 9">
            <a:extLst>
              <a:ext uri="{FF2B5EF4-FFF2-40B4-BE49-F238E27FC236}">
                <a16:creationId xmlns:a16="http://schemas.microsoft.com/office/drawing/2014/main" id="{CA75EA6B-4C63-47AA-AD5B-39F6F6AE4CB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300" y="5875338"/>
            <a:ext cx="1155700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B2F46-0FC0-4EEB-AD7E-B120701DC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6375" y="6161088"/>
            <a:ext cx="479425" cy="4095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628990"/>
                </a:solidFill>
              </a:defRPr>
            </a:lvl1pPr>
          </a:lstStyle>
          <a:p>
            <a:fld id="{1D3BC950-664A-4AF0-9C08-A90F58555CFE}" type="slidenum">
              <a:rPr lang="en-IN" altLang="en-US"/>
              <a:pPr/>
              <a:t>‹#›</a:t>
            </a:fld>
            <a:endParaRPr lang="en-IN" altLang="en-US"/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34721079-391C-41F8-A592-4A448B0E2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1213" y="5711825"/>
            <a:ext cx="1262062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70702227-EDDC-4149-9083-52FE29502F7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1900" y="6121400"/>
            <a:ext cx="8255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CB8ABF-27DF-40A4-9BD1-B20F270FC66D}"/>
              </a:ext>
            </a:extLst>
          </p:cNvPr>
          <p:cNvCxnSpPr/>
          <p:nvPr/>
        </p:nvCxnSpPr>
        <p:spPr>
          <a:xfrm>
            <a:off x="0" y="6345238"/>
            <a:ext cx="11501438" cy="0"/>
          </a:xfrm>
          <a:prstGeom prst="line">
            <a:avLst/>
          </a:prstGeom>
          <a:ln w="22225">
            <a:solidFill>
              <a:srgbClr val="4C6B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DFF686B-E015-4E51-A64A-AC140031C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2875" y="6396038"/>
            <a:ext cx="407988" cy="368300"/>
          </a:xfrm>
          <a:prstGeom prst="rect">
            <a:avLst/>
          </a:prstGeom>
          <a:ln w="3175">
            <a:solidFill>
              <a:srgbClr val="62899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628990"/>
                </a:solidFill>
                <a:latin typeface="Bahnschrift Light SemiCondensed" panose="020B0502040204020203" pitchFamily="34" charset="0"/>
              </a:defRPr>
            </a:lvl1pPr>
          </a:lstStyle>
          <a:p>
            <a:fld id="{422962EB-05E9-42BB-9708-1FE7CD1C519D}" type="slidenum">
              <a:rPr lang="en-IN" altLang="en-US"/>
              <a:pPr/>
              <a:t>‹#›</a:t>
            </a:fld>
            <a:endParaRPr lang="en-I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g"/><Relationship Id="rId4" Type="http://schemas.openxmlformats.org/officeDocument/2006/relationships/image" Target="../media/image15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9FBB18E-4AA5-45E9-BAB3-5A5863A54F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1" b="7217"/>
          <a:stretch/>
        </p:blipFill>
        <p:spPr>
          <a:xfrm>
            <a:off x="0" y="745724"/>
            <a:ext cx="12192000" cy="4847208"/>
          </a:xfrm>
          <a:prstGeom prst="rect">
            <a:avLst/>
          </a:prstGeom>
        </p:spPr>
      </p:pic>
      <p:sp>
        <p:nvSpPr>
          <p:cNvPr id="5122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387123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RESIDENCE OF MRS JYOTI &amp; MR. SHEKHAR REDDY, HYDERABAD</a:t>
            </a:r>
          </a:p>
        </p:txBody>
      </p:sp>
      <p:sp>
        <p:nvSpPr>
          <p:cNvPr id="5123" name="TextBox 5">
            <a:extLst>
              <a:ext uri="{FF2B5EF4-FFF2-40B4-BE49-F238E27FC236}">
                <a16:creationId xmlns:a16="http://schemas.microsoft.com/office/drawing/2014/main" id="{2DEF34D2-AC3B-4213-B970-EA1F6D7C8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5918191"/>
            <a:ext cx="168507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b="1" dirty="0">
                <a:solidFill>
                  <a:srgbClr val="4C6B70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January 2022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88" y="5108814"/>
            <a:ext cx="1000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0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SCHEMATIC DESIGN PROPOSAL – ELEVATION OPTIONS</a:t>
            </a:r>
          </a:p>
        </p:txBody>
      </p:sp>
    </p:spTree>
    <p:extLst>
      <p:ext uri="{BB962C8B-B14F-4D97-AF65-F5344CB8AC3E}">
        <p14:creationId xmlns:p14="http://schemas.microsoft.com/office/powerpoint/2010/main" val="3972847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27635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ROOF TOP VIEW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568CA1-22FD-435B-A96E-F034026804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1" t="4874" r="22306" b="9156"/>
          <a:stretch/>
        </p:blipFill>
        <p:spPr>
          <a:xfrm>
            <a:off x="1944333" y="77727"/>
            <a:ext cx="8303334" cy="62392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84332D-83F3-44C0-8005-591E57E47073}"/>
              </a:ext>
            </a:extLst>
          </p:cNvPr>
          <p:cNvSpPr txBox="1"/>
          <p:nvPr/>
        </p:nvSpPr>
        <p:spPr>
          <a:xfrm>
            <a:off x="6519046" y="4003190"/>
            <a:ext cx="2231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Terrace at 1</a:t>
            </a:r>
            <a:r>
              <a:rPr lang="en-IN" sz="1400" baseline="30000" dirty="0">
                <a:latin typeface="Bahnschrift Light Condensed" panose="020B0502040204020203" pitchFamily="34" charset="0"/>
              </a:rPr>
              <a:t>st</a:t>
            </a:r>
            <a:r>
              <a:rPr lang="en-IN" sz="1400" dirty="0">
                <a:latin typeface="Bahnschrift Light Condensed" panose="020B0502040204020203" pitchFamily="34" charset="0"/>
              </a:rPr>
              <a:t> floor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2CF5B7-37C5-4A98-B4F8-468AC4B792BB}"/>
              </a:ext>
            </a:extLst>
          </p:cNvPr>
          <p:cNvSpPr txBox="1"/>
          <p:nvPr/>
        </p:nvSpPr>
        <p:spPr>
          <a:xfrm>
            <a:off x="6524540" y="3132032"/>
            <a:ext cx="2231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Terrace at 2</a:t>
            </a:r>
            <a:r>
              <a:rPr lang="en-IN" sz="1400" baseline="30000" dirty="0">
                <a:latin typeface="Bahnschrift Light Condensed" panose="020B0502040204020203" pitchFamily="34" charset="0"/>
              </a:rPr>
              <a:t>nd</a:t>
            </a:r>
            <a:r>
              <a:rPr lang="en-IN" sz="1400" dirty="0">
                <a:latin typeface="Bahnschrift Light Condensed" panose="020B0502040204020203" pitchFamily="34" charset="0"/>
              </a:rPr>
              <a:t>  floor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CDA8C5-9C8B-45C8-B8B3-957A1A372D62}"/>
              </a:ext>
            </a:extLst>
          </p:cNvPr>
          <p:cNvSpPr txBox="1"/>
          <p:nvPr/>
        </p:nvSpPr>
        <p:spPr>
          <a:xfrm>
            <a:off x="8693477" y="991524"/>
            <a:ext cx="1062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Servant’s quarter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E2043E-E699-47B3-84F4-442FE648BD5F}"/>
              </a:ext>
            </a:extLst>
          </p:cNvPr>
          <p:cNvSpPr txBox="1"/>
          <p:nvPr/>
        </p:nvSpPr>
        <p:spPr>
          <a:xfrm>
            <a:off x="8968496" y="4865442"/>
            <a:ext cx="7602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Car Park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93C74E-5E23-488E-812A-F04D0CE1D32B}"/>
              </a:ext>
            </a:extLst>
          </p:cNvPr>
          <p:cNvSpPr txBox="1"/>
          <p:nvPr/>
        </p:nvSpPr>
        <p:spPr>
          <a:xfrm>
            <a:off x="6297766" y="1693741"/>
            <a:ext cx="223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</a:t>
            </a: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1B399923-2C83-4053-A45C-C4B6BECEE48D}"/>
              </a:ext>
            </a:extLst>
          </p:cNvPr>
          <p:cNvSpPr/>
          <p:nvPr/>
        </p:nvSpPr>
        <p:spPr>
          <a:xfrm>
            <a:off x="2938511" y="5637320"/>
            <a:ext cx="266330" cy="159798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B336C05E-A3E2-4233-AE77-FC865DAB96B0}"/>
              </a:ext>
            </a:extLst>
          </p:cNvPr>
          <p:cNvSpPr/>
          <p:nvPr/>
        </p:nvSpPr>
        <p:spPr>
          <a:xfrm>
            <a:off x="8853996" y="5637320"/>
            <a:ext cx="266330" cy="159798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C55038-83CC-4132-A739-2037513E6C5F}"/>
              </a:ext>
            </a:extLst>
          </p:cNvPr>
          <p:cNvSpPr txBox="1"/>
          <p:nvPr/>
        </p:nvSpPr>
        <p:spPr>
          <a:xfrm>
            <a:off x="8607055" y="5749258"/>
            <a:ext cx="760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Entry/Exit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091672-70EA-43D4-8B16-34EB01391FB8}"/>
              </a:ext>
            </a:extLst>
          </p:cNvPr>
          <p:cNvSpPr txBox="1"/>
          <p:nvPr/>
        </p:nvSpPr>
        <p:spPr>
          <a:xfrm>
            <a:off x="2691570" y="5753726"/>
            <a:ext cx="760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Entry/Exit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58127E-FB02-4C11-B2A5-47A288CA0D1E}"/>
              </a:ext>
            </a:extLst>
          </p:cNvPr>
          <p:cNvSpPr txBox="1"/>
          <p:nvPr/>
        </p:nvSpPr>
        <p:spPr>
          <a:xfrm>
            <a:off x="3304246" y="4902949"/>
            <a:ext cx="1569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Landscape Garden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71CECB3-AC3C-432F-8E05-B53CC0D3E401}"/>
              </a:ext>
            </a:extLst>
          </p:cNvPr>
          <p:cNvSpPr txBox="1"/>
          <p:nvPr/>
        </p:nvSpPr>
        <p:spPr>
          <a:xfrm>
            <a:off x="3304246" y="542583"/>
            <a:ext cx="1569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Landscape Garden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D16AE6-B85E-4F8E-832C-77BA50C5B32E}"/>
              </a:ext>
            </a:extLst>
          </p:cNvPr>
          <p:cNvSpPr txBox="1"/>
          <p:nvPr/>
        </p:nvSpPr>
        <p:spPr>
          <a:xfrm>
            <a:off x="8607055" y="1937422"/>
            <a:ext cx="946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Landscape Garden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9CDF42-925E-436D-A1B5-20F25BE29DAE}"/>
              </a:ext>
            </a:extLst>
          </p:cNvPr>
          <p:cNvSpPr/>
          <p:nvPr/>
        </p:nvSpPr>
        <p:spPr>
          <a:xfrm>
            <a:off x="4965764" y="2683720"/>
            <a:ext cx="1426158" cy="680917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A44E33-70DA-48FA-A5A2-885D8E35A62B}"/>
              </a:ext>
            </a:extLst>
          </p:cNvPr>
          <p:cNvSpPr txBox="1"/>
          <p:nvPr/>
        </p:nvSpPr>
        <p:spPr>
          <a:xfrm>
            <a:off x="4873840" y="2870289"/>
            <a:ext cx="1937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 Skylight/ solar farm</a:t>
            </a:r>
          </a:p>
        </p:txBody>
      </p:sp>
    </p:spTree>
    <p:extLst>
      <p:ext uri="{BB962C8B-B14F-4D97-AF65-F5344CB8AC3E}">
        <p14:creationId xmlns:p14="http://schemas.microsoft.com/office/powerpoint/2010/main" val="1979468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299C25-CA81-4D74-A302-AF6372EA02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76" b="22568"/>
          <a:stretch/>
        </p:blipFill>
        <p:spPr>
          <a:xfrm>
            <a:off x="0" y="1350012"/>
            <a:ext cx="12192000" cy="3639844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02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B0228E-E54C-4C3E-B338-9532479ED17C}"/>
              </a:ext>
            </a:extLst>
          </p:cNvPr>
          <p:cNvSpPr txBox="1"/>
          <p:nvPr/>
        </p:nvSpPr>
        <p:spPr>
          <a:xfrm>
            <a:off x="10638718" y="3258902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72C7D4-CCEC-41F3-8B6E-52B7DED7FBF5}"/>
              </a:ext>
            </a:extLst>
          </p:cNvPr>
          <p:cNvSpPr txBox="1"/>
          <p:nvPr/>
        </p:nvSpPr>
        <p:spPr>
          <a:xfrm>
            <a:off x="9772636" y="1472205"/>
            <a:ext cx="254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modified from the existing scheme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E9E852-914D-4008-A79B-BE0E4FE723CE}"/>
              </a:ext>
            </a:extLst>
          </p:cNvPr>
          <p:cNvSpPr txBox="1"/>
          <p:nvPr/>
        </p:nvSpPr>
        <p:spPr>
          <a:xfrm>
            <a:off x="10665550" y="3535374"/>
            <a:ext cx="1652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Compound wall retained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0062AA-56AD-40B4-A044-D5CB1908B8EC}"/>
              </a:ext>
            </a:extLst>
          </p:cNvPr>
          <p:cNvSpPr txBox="1"/>
          <p:nvPr/>
        </p:nvSpPr>
        <p:spPr>
          <a:xfrm>
            <a:off x="10234087" y="2026891"/>
            <a:ext cx="2010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2BD68B-7583-41A0-AB25-B54C118594F4}"/>
              </a:ext>
            </a:extLst>
          </p:cNvPr>
          <p:cNvSpPr txBox="1"/>
          <p:nvPr/>
        </p:nvSpPr>
        <p:spPr>
          <a:xfrm>
            <a:off x="10539193" y="2759507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DEAAFC8C-F3CE-4FE3-807A-F9A61330E32F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>
            <a:off x="8806654" y="3345661"/>
            <a:ext cx="1832065" cy="67130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AE9ED62C-8229-4FAD-9DC0-2996F56D3F23}"/>
              </a:ext>
            </a:extLst>
          </p:cNvPr>
          <p:cNvCxnSpPr>
            <a:cxnSpLocks/>
          </p:cNvCxnSpPr>
          <p:nvPr/>
        </p:nvCxnSpPr>
        <p:spPr>
          <a:xfrm rot="10800000" flipV="1">
            <a:off x="7375596" y="1729303"/>
            <a:ext cx="2397041" cy="593900"/>
          </a:xfrm>
          <a:prstGeom prst="bentConnector3">
            <a:avLst>
              <a:gd name="adj1" fmla="val 25556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A2703E37-B550-401D-B315-9D6CCCD89D25}"/>
              </a:ext>
            </a:extLst>
          </p:cNvPr>
          <p:cNvCxnSpPr>
            <a:cxnSpLocks/>
            <a:stCxn id="10" idx="1"/>
          </p:cNvCxnSpPr>
          <p:nvPr/>
        </p:nvCxnSpPr>
        <p:spPr>
          <a:xfrm rot="10800000" flipV="1">
            <a:off x="9534618" y="3689263"/>
            <a:ext cx="1130933" cy="251452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9E9FE62E-6C0F-448B-8412-234293377315}"/>
              </a:ext>
            </a:extLst>
          </p:cNvPr>
          <p:cNvCxnSpPr>
            <a:cxnSpLocks/>
          </p:cNvCxnSpPr>
          <p:nvPr/>
        </p:nvCxnSpPr>
        <p:spPr>
          <a:xfrm rot="10800000" flipV="1">
            <a:off x="7821227" y="3084050"/>
            <a:ext cx="2705098" cy="134284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30A60B7C-C3E6-4F6A-AFE0-72B25AA14154}"/>
              </a:ext>
            </a:extLst>
          </p:cNvPr>
          <p:cNvCxnSpPr>
            <a:cxnSpLocks/>
          </p:cNvCxnSpPr>
          <p:nvPr/>
        </p:nvCxnSpPr>
        <p:spPr>
          <a:xfrm rot="10800000" flipV="1">
            <a:off x="8258798" y="2323205"/>
            <a:ext cx="1969626" cy="1364862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DE18CA79-DCAC-41E4-B06E-92926182AD1B}"/>
              </a:ext>
            </a:extLst>
          </p:cNvPr>
          <p:cNvCxnSpPr>
            <a:cxnSpLocks/>
            <a:stCxn id="12" idx="1"/>
          </p:cNvCxnSpPr>
          <p:nvPr/>
        </p:nvCxnSpPr>
        <p:spPr>
          <a:xfrm rot="10800000">
            <a:off x="7375593" y="2599321"/>
            <a:ext cx="3163600" cy="421796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895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976260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AT 1.5M EYE-LVL.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A891D8-6712-4065-9EE6-6DB732D426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8" b="25801"/>
          <a:stretch/>
        </p:blipFill>
        <p:spPr>
          <a:xfrm>
            <a:off x="0" y="1617955"/>
            <a:ext cx="12192000" cy="362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83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BFAB47-1A1E-4D35-B72B-4D4FDCBFC5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7" t="1802" r="27476" b="915"/>
          <a:stretch/>
        </p:blipFill>
        <p:spPr>
          <a:xfrm>
            <a:off x="2238399" y="77727"/>
            <a:ext cx="7715202" cy="6234296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679224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CF683B-E7DB-43E9-8F2B-3BF37BBC1E47}"/>
              </a:ext>
            </a:extLst>
          </p:cNvPr>
          <p:cNvSpPr txBox="1"/>
          <p:nvPr/>
        </p:nvSpPr>
        <p:spPr>
          <a:xfrm>
            <a:off x="10278903" y="2308573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34C44C-CA28-45A8-AF4B-A4E07D005209}"/>
              </a:ext>
            </a:extLst>
          </p:cNvPr>
          <p:cNvSpPr txBox="1"/>
          <p:nvPr/>
        </p:nvSpPr>
        <p:spPr>
          <a:xfrm>
            <a:off x="10161973" y="154913"/>
            <a:ext cx="2010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modified from existing scheme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9CCE9C-BFC2-41B7-8ADB-8D165DFFAD1F}"/>
              </a:ext>
            </a:extLst>
          </p:cNvPr>
          <p:cNvSpPr txBox="1"/>
          <p:nvPr/>
        </p:nvSpPr>
        <p:spPr>
          <a:xfrm>
            <a:off x="10278903" y="2652143"/>
            <a:ext cx="1652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Compound wall retained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F0F11C-DAD3-4141-8C95-CD08C0776672}"/>
              </a:ext>
            </a:extLst>
          </p:cNvPr>
          <p:cNvSpPr txBox="1"/>
          <p:nvPr/>
        </p:nvSpPr>
        <p:spPr>
          <a:xfrm>
            <a:off x="10161973" y="979377"/>
            <a:ext cx="2010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9357AB-944F-461E-9933-0F4F617E1391}"/>
              </a:ext>
            </a:extLst>
          </p:cNvPr>
          <p:cNvSpPr txBox="1"/>
          <p:nvPr/>
        </p:nvSpPr>
        <p:spPr>
          <a:xfrm>
            <a:off x="10239652" y="1749560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7C087175-D23F-4008-9FA2-1F74ADF9B978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>
            <a:off x="8566953" y="319603"/>
            <a:ext cx="1595020" cy="204643"/>
          </a:xfrm>
          <a:prstGeom prst="bentConnector3">
            <a:avLst>
              <a:gd name="adj1" fmla="val 4401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F193C14D-20B5-4B3E-BB7D-78FEC3A07797}"/>
              </a:ext>
            </a:extLst>
          </p:cNvPr>
          <p:cNvCxnSpPr>
            <a:cxnSpLocks/>
          </p:cNvCxnSpPr>
          <p:nvPr/>
        </p:nvCxnSpPr>
        <p:spPr>
          <a:xfrm rot="10800000" flipV="1">
            <a:off x="6320904" y="1225117"/>
            <a:ext cx="3841069" cy="1835019"/>
          </a:xfrm>
          <a:prstGeom prst="bentConnector3">
            <a:avLst>
              <a:gd name="adj1" fmla="val 18053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99D4634E-9B81-4886-8022-16C70338E9FA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>
            <a:off x="7261934" y="1348708"/>
            <a:ext cx="2977718" cy="662462"/>
          </a:xfrm>
          <a:prstGeom prst="bentConnector3">
            <a:avLst>
              <a:gd name="adj1" fmla="val 29429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F9F72A8B-5768-4E8A-B7AF-C843E8220717}"/>
              </a:ext>
            </a:extLst>
          </p:cNvPr>
          <p:cNvCxnSpPr>
            <a:cxnSpLocks/>
            <a:stCxn id="9" idx="1"/>
          </p:cNvCxnSpPr>
          <p:nvPr/>
        </p:nvCxnSpPr>
        <p:spPr>
          <a:xfrm rot="10800000" flipV="1">
            <a:off x="6755907" y="2806032"/>
            <a:ext cx="3522996" cy="1819234"/>
          </a:xfrm>
          <a:prstGeom prst="bentConnector3">
            <a:avLst>
              <a:gd name="adj1" fmla="val 19257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1AB0546F-7047-4444-BB1C-730103F15E9F}"/>
              </a:ext>
            </a:extLst>
          </p:cNvPr>
          <p:cNvCxnSpPr>
            <a:cxnSpLocks/>
          </p:cNvCxnSpPr>
          <p:nvPr/>
        </p:nvCxnSpPr>
        <p:spPr>
          <a:xfrm rot="10800000" flipV="1">
            <a:off x="6924584" y="2134762"/>
            <a:ext cx="3315071" cy="469558"/>
          </a:xfrm>
          <a:prstGeom prst="bentConnector3">
            <a:avLst>
              <a:gd name="adj1" fmla="val 2830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4CAF4644-C78F-4D8A-819C-696820A89961}"/>
              </a:ext>
            </a:extLst>
          </p:cNvPr>
          <p:cNvCxnSpPr>
            <a:cxnSpLocks/>
            <a:stCxn id="7" idx="1"/>
          </p:cNvCxnSpPr>
          <p:nvPr/>
        </p:nvCxnSpPr>
        <p:spPr>
          <a:xfrm rot="10800000" flipV="1">
            <a:off x="6320905" y="2462462"/>
            <a:ext cx="3957999" cy="399628"/>
          </a:xfrm>
          <a:prstGeom prst="bentConnector3">
            <a:avLst>
              <a:gd name="adj1" fmla="val 23309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799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51386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AT 1.5M EYE-LVL.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66B4C0-FB9D-4B93-8C4A-2EFDBAE88A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5" t="11014" r="22451" b="33559"/>
          <a:stretch/>
        </p:blipFill>
        <p:spPr>
          <a:xfrm>
            <a:off x="0" y="173116"/>
            <a:ext cx="12197069" cy="570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68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51386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AT 1.5M EYE-LVL.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C7AE7F-5CDD-4633-8C7D-1B1785B536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56" t="4389" r="14005" b="18852"/>
          <a:stretch/>
        </p:blipFill>
        <p:spPr>
          <a:xfrm>
            <a:off x="628213" y="77727"/>
            <a:ext cx="10935574" cy="609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2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OPTION - 3</a:t>
            </a:r>
          </a:p>
        </p:txBody>
      </p:sp>
    </p:spTree>
    <p:extLst>
      <p:ext uri="{BB962C8B-B14F-4D97-AF65-F5344CB8AC3E}">
        <p14:creationId xmlns:p14="http://schemas.microsoft.com/office/powerpoint/2010/main" val="2916556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ED5626-548D-4AAC-B5E1-DFE7147462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12" t="488" r="19983" b="5755"/>
          <a:stretch/>
        </p:blipFill>
        <p:spPr>
          <a:xfrm>
            <a:off x="2289560" y="66575"/>
            <a:ext cx="7612879" cy="6237690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27635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ROOF TOP VIEW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84332D-83F3-44C0-8005-591E57E47073}"/>
              </a:ext>
            </a:extLst>
          </p:cNvPr>
          <p:cNvSpPr txBox="1"/>
          <p:nvPr/>
        </p:nvSpPr>
        <p:spPr>
          <a:xfrm>
            <a:off x="6519046" y="4003190"/>
            <a:ext cx="2231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Terrace at 1</a:t>
            </a:r>
            <a:r>
              <a:rPr lang="en-IN" sz="1400" baseline="30000" dirty="0">
                <a:latin typeface="Bahnschrift Light Condensed" panose="020B0502040204020203" pitchFamily="34" charset="0"/>
              </a:rPr>
              <a:t>st</a:t>
            </a:r>
            <a:r>
              <a:rPr lang="en-IN" sz="1400" dirty="0">
                <a:latin typeface="Bahnschrift Light Condensed" panose="020B0502040204020203" pitchFamily="34" charset="0"/>
              </a:rPr>
              <a:t> floor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2CF5B7-37C5-4A98-B4F8-468AC4B792BB}"/>
              </a:ext>
            </a:extLst>
          </p:cNvPr>
          <p:cNvSpPr txBox="1"/>
          <p:nvPr/>
        </p:nvSpPr>
        <p:spPr>
          <a:xfrm>
            <a:off x="6524540" y="3132032"/>
            <a:ext cx="2231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Terrace at 2</a:t>
            </a:r>
            <a:r>
              <a:rPr lang="en-IN" sz="1400" baseline="30000" dirty="0">
                <a:latin typeface="Bahnschrift Light Condensed" panose="020B0502040204020203" pitchFamily="34" charset="0"/>
              </a:rPr>
              <a:t>nd</a:t>
            </a:r>
            <a:r>
              <a:rPr lang="en-IN" sz="1400" dirty="0">
                <a:latin typeface="Bahnschrift Light Condensed" panose="020B0502040204020203" pitchFamily="34" charset="0"/>
              </a:rPr>
              <a:t>  floor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CDA8C5-9C8B-45C8-B8B3-957A1A372D62}"/>
              </a:ext>
            </a:extLst>
          </p:cNvPr>
          <p:cNvSpPr txBox="1"/>
          <p:nvPr/>
        </p:nvSpPr>
        <p:spPr>
          <a:xfrm>
            <a:off x="8693477" y="991524"/>
            <a:ext cx="1062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Servant’s quarter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E2043E-E699-47B3-84F4-442FE648BD5F}"/>
              </a:ext>
            </a:extLst>
          </p:cNvPr>
          <p:cNvSpPr txBox="1"/>
          <p:nvPr/>
        </p:nvSpPr>
        <p:spPr>
          <a:xfrm>
            <a:off x="8853996" y="4851115"/>
            <a:ext cx="7602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Car Park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93C74E-5E23-488E-812A-F04D0CE1D32B}"/>
              </a:ext>
            </a:extLst>
          </p:cNvPr>
          <p:cNvSpPr txBox="1"/>
          <p:nvPr/>
        </p:nvSpPr>
        <p:spPr>
          <a:xfrm>
            <a:off x="4939130" y="907137"/>
            <a:ext cx="2814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</a:t>
            </a: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1B399923-2C83-4053-A45C-C4B6BECEE48D}"/>
              </a:ext>
            </a:extLst>
          </p:cNvPr>
          <p:cNvSpPr/>
          <p:nvPr/>
        </p:nvSpPr>
        <p:spPr>
          <a:xfrm>
            <a:off x="2938511" y="5637320"/>
            <a:ext cx="266330" cy="159798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B336C05E-A3E2-4233-AE77-FC865DAB96B0}"/>
              </a:ext>
            </a:extLst>
          </p:cNvPr>
          <p:cNvSpPr/>
          <p:nvPr/>
        </p:nvSpPr>
        <p:spPr>
          <a:xfrm>
            <a:off x="8853996" y="5637320"/>
            <a:ext cx="266330" cy="159798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C55038-83CC-4132-A739-2037513E6C5F}"/>
              </a:ext>
            </a:extLst>
          </p:cNvPr>
          <p:cNvSpPr txBox="1"/>
          <p:nvPr/>
        </p:nvSpPr>
        <p:spPr>
          <a:xfrm>
            <a:off x="8607055" y="5749258"/>
            <a:ext cx="760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Entry/Exit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091672-70EA-43D4-8B16-34EB01391FB8}"/>
              </a:ext>
            </a:extLst>
          </p:cNvPr>
          <p:cNvSpPr txBox="1"/>
          <p:nvPr/>
        </p:nvSpPr>
        <p:spPr>
          <a:xfrm>
            <a:off x="2691570" y="5753726"/>
            <a:ext cx="760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Entry/Exit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58127E-FB02-4C11-B2A5-47A288CA0D1E}"/>
              </a:ext>
            </a:extLst>
          </p:cNvPr>
          <p:cNvSpPr txBox="1"/>
          <p:nvPr/>
        </p:nvSpPr>
        <p:spPr>
          <a:xfrm>
            <a:off x="3304246" y="4902949"/>
            <a:ext cx="1569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Landscape Garden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71CECB3-AC3C-432F-8E05-B53CC0D3E401}"/>
              </a:ext>
            </a:extLst>
          </p:cNvPr>
          <p:cNvSpPr txBox="1"/>
          <p:nvPr/>
        </p:nvSpPr>
        <p:spPr>
          <a:xfrm>
            <a:off x="3304246" y="542583"/>
            <a:ext cx="1569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Landscape Garden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D16AE6-B85E-4F8E-832C-77BA50C5B32E}"/>
              </a:ext>
            </a:extLst>
          </p:cNvPr>
          <p:cNvSpPr txBox="1"/>
          <p:nvPr/>
        </p:nvSpPr>
        <p:spPr>
          <a:xfrm>
            <a:off x="8607055" y="1889667"/>
            <a:ext cx="946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Landscape Garden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9CDF42-925E-436D-A1B5-20F25BE29DAE}"/>
              </a:ext>
            </a:extLst>
          </p:cNvPr>
          <p:cNvSpPr/>
          <p:nvPr/>
        </p:nvSpPr>
        <p:spPr>
          <a:xfrm>
            <a:off x="4939130" y="2748084"/>
            <a:ext cx="1426158" cy="523220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A44E33-70DA-48FA-A5A2-885D8E35A62B}"/>
              </a:ext>
            </a:extLst>
          </p:cNvPr>
          <p:cNvSpPr txBox="1"/>
          <p:nvPr/>
        </p:nvSpPr>
        <p:spPr>
          <a:xfrm>
            <a:off x="5323820" y="2877643"/>
            <a:ext cx="1937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Skylight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897F7D-A121-4541-81BF-F8577EC59A46}"/>
              </a:ext>
            </a:extLst>
          </p:cNvPr>
          <p:cNvSpPr txBox="1"/>
          <p:nvPr/>
        </p:nvSpPr>
        <p:spPr>
          <a:xfrm>
            <a:off x="5476127" y="1321184"/>
            <a:ext cx="1937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Solar farm</a:t>
            </a:r>
          </a:p>
        </p:txBody>
      </p:sp>
    </p:spTree>
    <p:extLst>
      <p:ext uri="{BB962C8B-B14F-4D97-AF65-F5344CB8AC3E}">
        <p14:creationId xmlns:p14="http://schemas.microsoft.com/office/powerpoint/2010/main" val="1733873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605135-7805-4158-8358-93DF8CD23F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" t="14580" r="752" b="14580"/>
          <a:stretch/>
        </p:blipFill>
        <p:spPr>
          <a:xfrm>
            <a:off x="0" y="1251751"/>
            <a:ext cx="12199559" cy="4128563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02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BDAF2E-E9D6-410D-ABA6-CACAA15F2D2C}"/>
              </a:ext>
            </a:extLst>
          </p:cNvPr>
          <p:cNvSpPr txBox="1"/>
          <p:nvPr/>
        </p:nvSpPr>
        <p:spPr>
          <a:xfrm>
            <a:off x="10638718" y="3412787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961F0A-FD21-4A67-B45C-9879E71CDE5F}"/>
              </a:ext>
            </a:extLst>
          </p:cNvPr>
          <p:cNvSpPr txBox="1"/>
          <p:nvPr/>
        </p:nvSpPr>
        <p:spPr>
          <a:xfrm>
            <a:off x="10007304" y="1477686"/>
            <a:ext cx="223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17664A-135F-4921-92D6-A3AE31B46C6E}"/>
              </a:ext>
            </a:extLst>
          </p:cNvPr>
          <p:cNvSpPr txBox="1"/>
          <p:nvPr/>
        </p:nvSpPr>
        <p:spPr>
          <a:xfrm>
            <a:off x="10588955" y="3717568"/>
            <a:ext cx="1652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Compound wall retained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9598D5-39C9-4195-AF4E-E58EE1CF1A68}"/>
              </a:ext>
            </a:extLst>
          </p:cNvPr>
          <p:cNvSpPr txBox="1"/>
          <p:nvPr/>
        </p:nvSpPr>
        <p:spPr>
          <a:xfrm>
            <a:off x="10228420" y="2054103"/>
            <a:ext cx="2010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DFCDEF-5199-4C8F-B2B0-D07A0864EC8B}"/>
              </a:ext>
            </a:extLst>
          </p:cNvPr>
          <p:cNvSpPr txBox="1"/>
          <p:nvPr/>
        </p:nvSpPr>
        <p:spPr>
          <a:xfrm>
            <a:off x="10539193" y="2841167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06CB79FF-40CF-448E-AE05-42F20CF4F6A9}"/>
              </a:ext>
            </a:extLst>
          </p:cNvPr>
          <p:cNvCxnSpPr>
            <a:cxnSpLocks/>
          </p:cNvCxnSpPr>
          <p:nvPr/>
        </p:nvCxnSpPr>
        <p:spPr>
          <a:xfrm rot="10800000" flipV="1">
            <a:off x="8878614" y="3566680"/>
            <a:ext cx="1760105" cy="102488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FCDECD11-4AB9-4350-8C5D-241B580E874C}"/>
              </a:ext>
            </a:extLst>
          </p:cNvPr>
          <p:cNvCxnSpPr>
            <a:cxnSpLocks/>
          </p:cNvCxnSpPr>
          <p:nvPr/>
        </p:nvCxnSpPr>
        <p:spPr>
          <a:xfrm rot="10800000" flipV="1">
            <a:off x="7306322" y="1695634"/>
            <a:ext cx="2700984" cy="687009"/>
          </a:xfrm>
          <a:prstGeom prst="bentConnector3">
            <a:avLst>
              <a:gd name="adj1" fmla="val 32251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D612909C-53E6-478F-895F-742C142129AB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9517565" y="3871456"/>
            <a:ext cx="1071391" cy="458669"/>
          </a:xfrm>
          <a:prstGeom prst="bentConnector3">
            <a:avLst>
              <a:gd name="adj1" fmla="val 28456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CF838703-989C-4B33-A51A-A171B7F934AA}"/>
              </a:ext>
            </a:extLst>
          </p:cNvPr>
          <p:cNvCxnSpPr>
            <a:cxnSpLocks/>
          </p:cNvCxnSpPr>
          <p:nvPr/>
        </p:nvCxnSpPr>
        <p:spPr>
          <a:xfrm rot="10800000" flipV="1">
            <a:off x="8495931" y="3243376"/>
            <a:ext cx="2043267" cy="223680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C0B9D495-306F-4E6C-8B5E-153F33AFE572}"/>
              </a:ext>
            </a:extLst>
          </p:cNvPr>
          <p:cNvCxnSpPr>
            <a:cxnSpLocks/>
          </p:cNvCxnSpPr>
          <p:nvPr/>
        </p:nvCxnSpPr>
        <p:spPr>
          <a:xfrm rot="10800000" flipV="1">
            <a:off x="8187456" y="2323205"/>
            <a:ext cx="2040968" cy="1702140"/>
          </a:xfrm>
          <a:prstGeom prst="bentConnector3">
            <a:avLst>
              <a:gd name="adj1" fmla="val 40431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A09BA4F9-A7DA-4445-A76A-9F19B072AE17}"/>
              </a:ext>
            </a:extLst>
          </p:cNvPr>
          <p:cNvCxnSpPr>
            <a:cxnSpLocks/>
          </p:cNvCxnSpPr>
          <p:nvPr/>
        </p:nvCxnSpPr>
        <p:spPr>
          <a:xfrm rot="10800000">
            <a:off x="7403978" y="2755813"/>
            <a:ext cx="3135217" cy="370660"/>
          </a:xfrm>
          <a:prstGeom prst="bentConnector3">
            <a:avLst>
              <a:gd name="adj1" fmla="val 32444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1638D426-5C71-4FD1-9058-C7A31AB0A0A8}"/>
              </a:ext>
            </a:extLst>
          </p:cNvPr>
          <p:cNvCxnSpPr>
            <a:cxnSpLocks/>
          </p:cNvCxnSpPr>
          <p:nvPr/>
        </p:nvCxnSpPr>
        <p:spPr>
          <a:xfrm rot="10800000" flipV="1">
            <a:off x="3524436" y="1633490"/>
            <a:ext cx="6482871" cy="1011179"/>
          </a:xfrm>
          <a:prstGeom prst="bentConnector3">
            <a:avLst>
              <a:gd name="adj1" fmla="val 9888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5203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19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976260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AT 1.5M EYE-LVL.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7417F8-7333-414A-A18A-1A1E3A588C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0" b="32636"/>
          <a:stretch/>
        </p:blipFill>
        <p:spPr>
          <a:xfrm>
            <a:off x="0" y="1906479"/>
            <a:ext cx="12192000" cy="304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44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OPTION - 1</a:t>
            </a:r>
          </a:p>
        </p:txBody>
      </p:sp>
    </p:spTree>
    <p:extLst>
      <p:ext uri="{BB962C8B-B14F-4D97-AF65-F5344CB8AC3E}">
        <p14:creationId xmlns:p14="http://schemas.microsoft.com/office/powerpoint/2010/main" val="1329971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590896-50A6-45EF-9B0B-9386E9D729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7" t="1624" r="24782" b="6852"/>
          <a:stretch/>
        </p:blipFill>
        <p:spPr>
          <a:xfrm>
            <a:off x="2041318" y="77727"/>
            <a:ext cx="8109363" cy="6198786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679224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0AB787-9181-4D9F-84DC-CA71A76525CB}"/>
              </a:ext>
            </a:extLst>
          </p:cNvPr>
          <p:cNvSpPr txBox="1"/>
          <p:nvPr/>
        </p:nvSpPr>
        <p:spPr>
          <a:xfrm>
            <a:off x="10524836" y="2864933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3EF143-FBAD-45D7-84E4-BF5B4B477FCC}"/>
              </a:ext>
            </a:extLst>
          </p:cNvPr>
          <p:cNvSpPr txBox="1"/>
          <p:nvPr/>
        </p:nvSpPr>
        <p:spPr>
          <a:xfrm>
            <a:off x="10362265" y="394610"/>
            <a:ext cx="18297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 as in the existing scheme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BF756E-2B06-4CAE-8578-CB14C7F6A9B4}"/>
              </a:ext>
            </a:extLst>
          </p:cNvPr>
          <p:cNvSpPr txBox="1"/>
          <p:nvPr/>
        </p:nvSpPr>
        <p:spPr>
          <a:xfrm>
            <a:off x="10487016" y="3354501"/>
            <a:ext cx="1652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Compound wall retained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1FAB78-57CE-4820-B6C9-D596D6D756B1}"/>
              </a:ext>
            </a:extLst>
          </p:cNvPr>
          <p:cNvSpPr txBox="1"/>
          <p:nvPr/>
        </p:nvSpPr>
        <p:spPr>
          <a:xfrm>
            <a:off x="10388548" y="1227593"/>
            <a:ext cx="1803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CD7419-47ED-4FE0-958A-4E55BC93FEAB}"/>
              </a:ext>
            </a:extLst>
          </p:cNvPr>
          <p:cNvSpPr txBox="1"/>
          <p:nvPr/>
        </p:nvSpPr>
        <p:spPr>
          <a:xfrm>
            <a:off x="10447765" y="2236974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B7948FCF-8C98-49C7-9AE2-CDAE7F054C56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>
            <a:off x="8306903" y="701336"/>
            <a:ext cx="2055362" cy="62606"/>
          </a:xfrm>
          <a:prstGeom prst="bentConnector3">
            <a:avLst>
              <a:gd name="adj1" fmla="val 24516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32F7311D-95A5-4F5A-83ED-BC6ED3AFA377}"/>
              </a:ext>
            </a:extLst>
          </p:cNvPr>
          <p:cNvCxnSpPr>
            <a:cxnSpLocks/>
            <a:stCxn id="10" idx="1"/>
          </p:cNvCxnSpPr>
          <p:nvPr/>
        </p:nvCxnSpPr>
        <p:spPr>
          <a:xfrm rot="10800000" flipV="1">
            <a:off x="6225258" y="1704646"/>
            <a:ext cx="4163291" cy="1724353"/>
          </a:xfrm>
          <a:prstGeom prst="bentConnector3">
            <a:avLst>
              <a:gd name="adj1" fmla="val 12684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754BACD5-4F1A-4134-909A-4C7713B4A3F1}"/>
              </a:ext>
            </a:extLst>
          </p:cNvPr>
          <p:cNvCxnSpPr>
            <a:cxnSpLocks/>
          </p:cNvCxnSpPr>
          <p:nvPr/>
        </p:nvCxnSpPr>
        <p:spPr>
          <a:xfrm rot="10800000" flipV="1">
            <a:off x="6720396" y="2617035"/>
            <a:ext cx="3668154" cy="203647"/>
          </a:xfrm>
          <a:prstGeom prst="bentConnector3">
            <a:avLst>
              <a:gd name="adj1" fmla="val 17569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BF919D42-6B31-4B2F-A085-71A08F60E46A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>
            <a:off x="7208669" y="1484842"/>
            <a:ext cx="3239097" cy="1013743"/>
          </a:xfrm>
          <a:prstGeom prst="bentConnector3">
            <a:avLst>
              <a:gd name="adj1" fmla="val 2231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E6011222-9B8B-4ADB-B946-7AE02F11287E}"/>
              </a:ext>
            </a:extLst>
          </p:cNvPr>
          <p:cNvCxnSpPr>
            <a:cxnSpLocks/>
            <a:stCxn id="7" idx="1"/>
          </p:cNvCxnSpPr>
          <p:nvPr/>
        </p:nvCxnSpPr>
        <p:spPr>
          <a:xfrm rot="10800000" flipV="1">
            <a:off x="6587232" y="3018821"/>
            <a:ext cx="3937605" cy="9419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3D8DEBDF-A861-42D3-B27A-7D408251DD85}"/>
              </a:ext>
            </a:extLst>
          </p:cNvPr>
          <p:cNvCxnSpPr>
            <a:cxnSpLocks/>
            <a:stCxn id="9" idx="1"/>
          </p:cNvCxnSpPr>
          <p:nvPr/>
        </p:nvCxnSpPr>
        <p:spPr>
          <a:xfrm rot="10800000" flipV="1">
            <a:off x="6942338" y="3508390"/>
            <a:ext cx="3544678" cy="1427594"/>
          </a:xfrm>
          <a:prstGeom prst="bentConnector3">
            <a:avLst>
              <a:gd name="adj1" fmla="val 19445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4AFF94F8-535E-4207-A834-553C6D02DA5D}"/>
              </a:ext>
            </a:extLst>
          </p:cNvPr>
          <p:cNvCxnSpPr>
            <a:cxnSpLocks/>
          </p:cNvCxnSpPr>
          <p:nvPr/>
        </p:nvCxnSpPr>
        <p:spPr>
          <a:xfrm rot="10800000" flipV="1">
            <a:off x="3964447" y="619472"/>
            <a:ext cx="6333650" cy="818704"/>
          </a:xfrm>
          <a:prstGeom prst="bentConnector3">
            <a:avLst>
              <a:gd name="adj1" fmla="val 99899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83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51386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AT 1.5M EYE-LVL.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B19CA4-E6CF-4D59-94BB-8B12D7B984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4" t="12090" r="31990" b="27641"/>
          <a:stretch/>
        </p:blipFill>
        <p:spPr>
          <a:xfrm>
            <a:off x="0" y="77727"/>
            <a:ext cx="12192000" cy="609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660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51386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AT 1.5M EYE-LVL.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AD3200-BA65-48A8-83BA-D0AFFF012A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2" t="13701" r="25507" b="27802"/>
          <a:stretch/>
        </p:blipFill>
        <p:spPr>
          <a:xfrm>
            <a:off x="-7200" y="751790"/>
            <a:ext cx="12199200" cy="535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9993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OPTION - 4</a:t>
            </a:r>
          </a:p>
        </p:txBody>
      </p:sp>
    </p:spTree>
    <p:extLst>
      <p:ext uri="{BB962C8B-B14F-4D97-AF65-F5344CB8AC3E}">
        <p14:creationId xmlns:p14="http://schemas.microsoft.com/office/powerpoint/2010/main" val="1839433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78306F-36E4-4FDD-9853-4925855203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1" t="2215" r="23653" b="23409"/>
          <a:stretch/>
        </p:blipFill>
        <p:spPr>
          <a:xfrm>
            <a:off x="1429305" y="77727"/>
            <a:ext cx="9140247" cy="6237690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27635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ROOF TOP VIEW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84332D-83F3-44C0-8005-591E57E47073}"/>
              </a:ext>
            </a:extLst>
          </p:cNvPr>
          <p:cNvSpPr txBox="1"/>
          <p:nvPr/>
        </p:nvSpPr>
        <p:spPr>
          <a:xfrm>
            <a:off x="6524777" y="3952034"/>
            <a:ext cx="2231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Terrace at 1</a:t>
            </a:r>
            <a:r>
              <a:rPr lang="en-IN" sz="1400" baseline="30000" dirty="0">
                <a:latin typeface="Bahnschrift Light Condensed" panose="020B0502040204020203" pitchFamily="34" charset="0"/>
              </a:rPr>
              <a:t>st</a:t>
            </a:r>
            <a:r>
              <a:rPr lang="en-IN" sz="1400" dirty="0">
                <a:latin typeface="Bahnschrift Light Condensed" panose="020B0502040204020203" pitchFamily="34" charset="0"/>
              </a:rPr>
              <a:t> floor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2CF5B7-37C5-4A98-B4F8-468AC4B792BB}"/>
              </a:ext>
            </a:extLst>
          </p:cNvPr>
          <p:cNvSpPr txBox="1"/>
          <p:nvPr/>
        </p:nvSpPr>
        <p:spPr>
          <a:xfrm>
            <a:off x="6524777" y="3295464"/>
            <a:ext cx="2231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Terrace at 2</a:t>
            </a:r>
            <a:r>
              <a:rPr lang="en-IN" sz="1400" baseline="30000" dirty="0">
                <a:latin typeface="Bahnschrift Light Condensed" panose="020B0502040204020203" pitchFamily="34" charset="0"/>
              </a:rPr>
              <a:t>nd</a:t>
            </a:r>
            <a:r>
              <a:rPr lang="en-IN" sz="1400" dirty="0">
                <a:latin typeface="Bahnschrift Light Condensed" panose="020B0502040204020203" pitchFamily="34" charset="0"/>
              </a:rPr>
              <a:t>  floor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CDA8C5-9C8B-45C8-B8B3-957A1A372D62}"/>
              </a:ext>
            </a:extLst>
          </p:cNvPr>
          <p:cNvSpPr txBox="1"/>
          <p:nvPr/>
        </p:nvSpPr>
        <p:spPr>
          <a:xfrm>
            <a:off x="8576151" y="1237286"/>
            <a:ext cx="1062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Servant’s quarter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E2043E-E699-47B3-84F4-442FE648BD5F}"/>
              </a:ext>
            </a:extLst>
          </p:cNvPr>
          <p:cNvSpPr txBox="1"/>
          <p:nvPr/>
        </p:nvSpPr>
        <p:spPr>
          <a:xfrm>
            <a:off x="8693477" y="4851115"/>
            <a:ext cx="7602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Car Park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93C74E-5E23-488E-812A-F04D0CE1D32B}"/>
              </a:ext>
            </a:extLst>
          </p:cNvPr>
          <p:cNvSpPr txBox="1"/>
          <p:nvPr/>
        </p:nvSpPr>
        <p:spPr>
          <a:xfrm>
            <a:off x="4688776" y="929509"/>
            <a:ext cx="2814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</a:t>
            </a: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1B399923-2C83-4053-A45C-C4B6BECEE48D}"/>
              </a:ext>
            </a:extLst>
          </p:cNvPr>
          <p:cNvSpPr/>
          <p:nvPr/>
        </p:nvSpPr>
        <p:spPr>
          <a:xfrm>
            <a:off x="3124942" y="5642725"/>
            <a:ext cx="266330" cy="159798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B336C05E-A3E2-4233-AE77-FC865DAB96B0}"/>
              </a:ext>
            </a:extLst>
          </p:cNvPr>
          <p:cNvSpPr/>
          <p:nvPr/>
        </p:nvSpPr>
        <p:spPr>
          <a:xfrm>
            <a:off x="8755925" y="5651603"/>
            <a:ext cx="266330" cy="159798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C55038-83CC-4132-A739-2037513E6C5F}"/>
              </a:ext>
            </a:extLst>
          </p:cNvPr>
          <p:cNvSpPr txBox="1"/>
          <p:nvPr/>
        </p:nvSpPr>
        <p:spPr>
          <a:xfrm>
            <a:off x="8518283" y="5749258"/>
            <a:ext cx="760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Entry/Exit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091672-70EA-43D4-8B16-34EB01391FB8}"/>
              </a:ext>
            </a:extLst>
          </p:cNvPr>
          <p:cNvSpPr txBox="1"/>
          <p:nvPr/>
        </p:nvSpPr>
        <p:spPr>
          <a:xfrm>
            <a:off x="2913507" y="5811401"/>
            <a:ext cx="760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Entry/Exit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58127E-FB02-4C11-B2A5-47A288CA0D1E}"/>
              </a:ext>
            </a:extLst>
          </p:cNvPr>
          <p:cNvSpPr txBox="1"/>
          <p:nvPr/>
        </p:nvSpPr>
        <p:spPr>
          <a:xfrm>
            <a:off x="3509497" y="4851115"/>
            <a:ext cx="1569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Landscape Garden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D16AE6-B85E-4F8E-832C-77BA50C5B32E}"/>
              </a:ext>
            </a:extLst>
          </p:cNvPr>
          <p:cNvSpPr txBox="1"/>
          <p:nvPr/>
        </p:nvSpPr>
        <p:spPr>
          <a:xfrm>
            <a:off x="8600242" y="2138939"/>
            <a:ext cx="946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Landscape Garden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9CDF42-925E-436D-A1B5-20F25BE29DAE}"/>
              </a:ext>
            </a:extLst>
          </p:cNvPr>
          <p:cNvSpPr/>
          <p:nvPr/>
        </p:nvSpPr>
        <p:spPr>
          <a:xfrm>
            <a:off x="5019029" y="3295464"/>
            <a:ext cx="1381771" cy="220093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A44E33-70DA-48FA-A5A2-885D8E35A62B}"/>
              </a:ext>
            </a:extLst>
          </p:cNvPr>
          <p:cNvSpPr txBox="1"/>
          <p:nvPr/>
        </p:nvSpPr>
        <p:spPr>
          <a:xfrm>
            <a:off x="5432193" y="3207780"/>
            <a:ext cx="1937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Skylight</a:t>
            </a:r>
          </a:p>
        </p:txBody>
      </p:sp>
    </p:spTree>
    <p:extLst>
      <p:ext uri="{BB962C8B-B14F-4D97-AF65-F5344CB8AC3E}">
        <p14:creationId xmlns:p14="http://schemas.microsoft.com/office/powerpoint/2010/main" val="2281093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123738-7CF3-4A8D-978F-01FF5899D7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" t="15137" r="380" b="16844"/>
          <a:stretch/>
        </p:blipFill>
        <p:spPr>
          <a:xfrm>
            <a:off x="0" y="1196643"/>
            <a:ext cx="12184799" cy="3761516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02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183C8A-C724-427A-82D7-D9478FFA13D2}"/>
              </a:ext>
            </a:extLst>
          </p:cNvPr>
          <p:cNvSpPr txBox="1"/>
          <p:nvPr/>
        </p:nvSpPr>
        <p:spPr>
          <a:xfrm>
            <a:off x="10592266" y="3128701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D1D0AD-F130-48B0-9DD1-6BB7547C8DFB}"/>
              </a:ext>
            </a:extLst>
          </p:cNvPr>
          <p:cNvSpPr txBox="1"/>
          <p:nvPr/>
        </p:nvSpPr>
        <p:spPr>
          <a:xfrm>
            <a:off x="10071410" y="1246796"/>
            <a:ext cx="223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6AF912-DC23-4EE4-BB4A-83DDA4AC428E}"/>
              </a:ext>
            </a:extLst>
          </p:cNvPr>
          <p:cNvSpPr txBox="1"/>
          <p:nvPr/>
        </p:nvSpPr>
        <p:spPr>
          <a:xfrm>
            <a:off x="10583037" y="3398378"/>
            <a:ext cx="1652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Compound wall retained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59853E-4E50-4ECC-8519-BED2383F6B54}"/>
              </a:ext>
            </a:extLst>
          </p:cNvPr>
          <p:cNvSpPr txBox="1"/>
          <p:nvPr/>
        </p:nvSpPr>
        <p:spPr>
          <a:xfrm>
            <a:off x="10181968" y="1770017"/>
            <a:ext cx="2010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91E197-9E64-4E28-930C-751B1B2754F8}"/>
              </a:ext>
            </a:extLst>
          </p:cNvPr>
          <p:cNvSpPr txBox="1"/>
          <p:nvPr/>
        </p:nvSpPr>
        <p:spPr>
          <a:xfrm>
            <a:off x="10492741" y="2557081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03D9885E-C63C-4F53-99FE-85BB1B4693F7}"/>
              </a:ext>
            </a:extLst>
          </p:cNvPr>
          <p:cNvCxnSpPr>
            <a:cxnSpLocks/>
          </p:cNvCxnSpPr>
          <p:nvPr/>
        </p:nvCxnSpPr>
        <p:spPr>
          <a:xfrm rot="10800000" flipV="1">
            <a:off x="8391995" y="2868667"/>
            <a:ext cx="2077878" cy="117070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E1F0695B-17F8-48A9-B820-F84BEC48C1E2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 flipV="1">
            <a:off x="6720396" y="1508406"/>
            <a:ext cx="3351014" cy="463898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F1350EAA-D356-47DB-8AF2-A2385EE1C674}"/>
              </a:ext>
            </a:extLst>
          </p:cNvPr>
          <p:cNvCxnSpPr>
            <a:cxnSpLocks/>
            <a:stCxn id="12" idx="1"/>
          </p:cNvCxnSpPr>
          <p:nvPr/>
        </p:nvCxnSpPr>
        <p:spPr>
          <a:xfrm rot="10800000" flipV="1">
            <a:off x="9650027" y="3552267"/>
            <a:ext cx="933010" cy="269460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CA22131F-322B-4FC9-9FCF-095E5DF70552}"/>
              </a:ext>
            </a:extLst>
          </p:cNvPr>
          <p:cNvCxnSpPr>
            <a:cxnSpLocks/>
            <a:stCxn id="10" idx="1"/>
          </p:cNvCxnSpPr>
          <p:nvPr/>
        </p:nvCxnSpPr>
        <p:spPr>
          <a:xfrm rot="10800000">
            <a:off x="8939460" y="3136770"/>
            <a:ext cx="1652806" cy="145820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35857837-A586-4B40-9E5F-DBF94EAEC0E1}"/>
              </a:ext>
            </a:extLst>
          </p:cNvPr>
          <p:cNvCxnSpPr>
            <a:cxnSpLocks/>
            <a:stCxn id="13" idx="1"/>
          </p:cNvCxnSpPr>
          <p:nvPr/>
        </p:nvCxnSpPr>
        <p:spPr>
          <a:xfrm rot="10800000" flipV="1">
            <a:off x="8322338" y="2139349"/>
            <a:ext cx="1859631" cy="1364300"/>
          </a:xfrm>
          <a:prstGeom prst="bentConnector3">
            <a:avLst>
              <a:gd name="adj1" fmla="val 28995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ACAF2761-9646-4391-883A-E734809C8FB1}"/>
              </a:ext>
            </a:extLst>
          </p:cNvPr>
          <p:cNvCxnSpPr>
            <a:cxnSpLocks/>
            <a:stCxn id="14" idx="1"/>
          </p:cNvCxnSpPr>
          <p:nvPr/>
        </p:nvCxnSpPr>
        <p:spPr>
          <a:xfrm rot="10800000">
            <a:off x="7466121" y="2350755"/>
            <a:ext cx="3026621" cy="467936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DD52043A-7B54-4DE7-B380-B120820D137C}"/>
              </a:ext>
            </a:extLst>
          </p:cNvPr>
          <p:cNvCxnSpPr>
            <a:cxnSpLocks/>
          </p:cNvCxnSpPr>
          <p:nvPr/>
        </p:nvCxnSpPr>
        <p:spPr>
          <a:xfrm rot="10800000" flipV="1">
            <a:off x="3977197" y="1466613"/>
            <a:ext cx="6082379" cy="693453"/>
          </a:xfrm>
          <a:prstGeom prst="bentConnector3">
            <a:avLst>
              <a:gd name="adj1" fmla="val 99771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2491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976260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AT 1.5M EYE-LVL.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3F73D5-B31D-4A08-B75D-0C50E550CE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" t="14829" r="1262" b="32314"/>
          <a:stretch/>
        </p:blipFill>
        <p:spPr>
          <a:xfrm>
            <a:off x="0" y="1917671"/>
            <a:ext cx="12192000" cy="302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2542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5E8054-9D0D-46DF-881E-56C5566955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1" t="7578" r="28787" b="4633"/>
          <a:stretch/>
        </p:blipFill>
        <p:spPr>
          <a:xfrm>
            <a:off x="2647387" y="77727"/>
            <a:ext cx="7338873" cy="6246959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679224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D53658-0642-44C8-857B-535060B34F81}"/>
              </a:ext>
            </a:extLst>
          </p:cNvPr>
          <p:cNvSpPr txBox="1"/>
          <p:nvPr/>
        </p:nvSpPr>
        <p:spPr>
          <a:xfrm>
            <a:off x="9986260" y="2449273"/>
            <a:ext cx="1999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A9DD28-A1CE-443A-95B1-432407D8F5A9}"/>
              </a:ext>
            </a:extLst>
          </p:cNvPr>
          <p:cNvSpPr txBox="1"/>
          <p:nvPr/>
        </p:nvSpPr>
        <p:spPr>
          <a:xfrm>
            <a:off x="9986260" y="349207"/>
            <a:ext cx="2355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 as in the existing scheme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434084-9114-42F8-88D8-810DAE67F8FC}"/>
              </a:ext>
            </a:extLst>
          </p:cNvPr>
          <p:cNvSpPr txBox="1"/>
          <p:nvPr/>
        </p:nvSpPr>
        <p:spPr>
          <a:xfrm>
            <a:off x="9986260" y="2996070"/>
            <a:ext cx="2127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Compound wall retained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9ECF5-903F-45E0-A9CA-02E6D05FF451}"/>
              </a:ext>
            </a:extLst>
          </p:cNvPr>
          <p:cNvSpPr txBox="1"/>
          <p:nvPr/>
        </p:nvSpPr>
        <p:spPr>
          <a:xfrm>
            <a:off x="9986260" y="961520"/>
            <a:ext cx="2321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228B81-2BE2-4146-9AF2-479543E58157}"/>
              </a:ext>
            </a:extLst>
          </p:cNvPr>
          <p:cNvSpPr txBox="1"/>
          <p:nvPr/>
        </p:nvSpPr>
        <p:spPr>
          <a:xfrm>
            <a:off x="10013808" y="1772461"/>
            <a:ext cx="217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EE341DF6-D817-4050-8A1E-FF63B41E1292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7892250" y="610816"/>
            <a:ext cx="2094011" cy="525097"/>
          </a:xfrm>
          <a:prstGeom prst="bentConnector3">
            <a:avLst>
              <a:gd name="adj1" fmla="val 20323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B1E2BE3E-FC9F-46FB-9C2D-F196A673B1CC}"/>
              </a:ext>
            </a:extLst>
          </p:cNvPr>
          <p:cNvCxnSpPr>
            <a:cxnSpLocks/>
            <a:stCxn id="10" idx="1"/>
          </p:cNvCxnSpPr>
          <p:nvPr/>
        </p:nvCxnSpPr>
        <p:spPr>
          <a:xfrm rot="10800000" flipV="1">
            <a:off x="6694204" y="1330851"/>
            <a:ext cx="3292057" cy="2376331"/>
          </a:xfrm>
          <a:prstGeom prst="bentConnector3">
            <a:avLst>
              <a:gd name="adj1" fmla="val 13864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28D53C59-941B-4420-9309-CE6D3099B43A}"/>
              </a:ext>
            </a:extLst>
          </p:cNvPr>
          <p:cNvCxnSpPr>
            <a:cxnSpLocks/>
            <a:stCxn id="9" idx="1"/>
          </p:cNvCxnSpPr>
          <p:nvPr/>
        </p:nvCxnSpPr>
        <p:spPr>
          <a:xfrm rot="10800000" flipV="1">
            <a:off x="7093258" y="3149959"/>
            <a:ext cx="2893002" cy="1892558"/>
          </a:xfrm>
          <a:prstGeom prst="bentConnector3">
            <a:avLst>
              <a:gd name="adj1" fmla="val 16245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CDC2718F-3B05-4684-A995-FEB5FF1EA859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>
            <a:off x="7360570" y="1982629"/>
            <a:ext cx="2653239" cy="51442"/>
          </a:xfrm>
          <a:prstGeom prst="bentConnector3">
            <a:avLst>
              <a:gd name="adj1" fmla="val 29255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5B6B1497-9AFB-4214-8BB1-0C504DE0DCAB}"/>
              </a:ext>
            </a:extLst>
          </p:cNvPr>
          <p:cNvCxnSpPr>
            <a:cxnSpLocks/>
            <a:stCxn id="7" idx="1"/>
          </p:cNvCxnSpPr>
          <p:nvPr/>
        </p:nvCxnSpPr>
        <p:spPr>
          <a:xfrm rot="10800000" flipV="1">
            <a:off x="6862440" y="2603162"/>
            <a:ext cx="3123821" cy="894170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BD390468-34D3-4897-B489-C9C8A65C8797}"/>
              </a:ext>
            </a:extLst>
          </p:cNvPr>
          <p:cNvCxnSpPr>
            <a:cxnSpLocks/>
          </p:cNvCxnSpPr>
          <p:nvPr/>
        </p:nvCxnSpPr>
        <p:spPr>
          <a:xfrm rot="10800000" flipV="1">
            <a:off x="7297446" y="2166828"/>
            <a:ext cx="2759201" cy="976198"/>
          </a:xfrm>
          <a:prstGeom prst="bentConnector3">
            <a:avLst>
              <a:gd name="adj1" fmla="val 2747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81C8606B-A406-4109-860A-7981DA1E42B6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4474346" y="610817"/>
            <a:ext cx="5511914" cy="1210990"/>
          </a:xfrm>
          <a:prstGeom prst="bentConnector3">
            <a:avLst>
              <a:gd name="adj1" fmla="val 100091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99288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51386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AT 1.5M EYE-LVL.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25A735-F671-4C28-99EB-D555E35320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8" t="8061" r="970" b="20711"/>
          <a:stretch/>
        </p:blipFill>
        <p:spPr>
          <a:xfrm>
            <a:off x="0" y="720224"/>
            <a:ext cx="12195615" cy="541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2013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29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73883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COMPARATIVE - 4 OPTIONS – EAST ELEVATIONS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38DCB2-F2D0-4A96-B53C-DDDC3249F6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" t="18772" r="6432" b="9964"/>
          <a:stretch/>
        </p:blipFill>
        <p:spPr>
          <a:xfrm>
            <a:off x="6426376" y="910476"/>
            <a:ext cx="5671941" cy="20123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C443E9-5D1D-442E-A7D3-7C559576C1DE}"/>
              </a:ext>
            </a:extLst>
          </p:cNvPr>
          <p:cNvSpPr txBox="1"/>
          <p:nvPr/>
        </p:nvSpPr>
        <p:spPr>
          <a:xfrm>
            <a:off x="2832167" y="2922806"/>
            <a:ext cx="809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OPTION -1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32877A-D0C3-4B36-BF5F-331C259C8E56}"/>
              </a:ext>
            </a:extLst>
          </p:cNvPr>
          <p:cNvSpPr txBox="1"/>
          <p:nvPr/>
        </p:nvSpPr>
        <p:spPr>
          <a:xfrm>
            <a:off x="8857519" y="2922806"/>
            <a:ext cx="809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OPTION - 2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B244CB-ECAA-411A-87B2-1CCC46C186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0" t="23825" r="10946" b="4307"/>
          <a:stretch/>
        </p:blipFill>
        <p:spPr>
          <a:xfrm>
            <a:off x="93683" y="3246457"/>
            <a:ext cx="6286619" cy="23835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ABB63A3-AB09-4B83-8DA8-331949746B17}"/>
              </a:ext>
            </a:extLst>
          </p:cNvPr>
          <p:cNvSpPr txBox="1"/>
          <p:nvPr/>
        </p:nvSpPr>
        <p:spPr>
          <a:xfrm>
            <a:off x="2834668" y="5623872"/>
            <a:ext cx="809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OPTION - 3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FE77680-A686-4B8F-BDEF-461B1D6F0D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" t="13439" b="914"/>
          <a:stretch/>
        </p:blipFill>
        <p:spPr>
          <a:xfrm>
            <a:off x="6426376" y="3246457"/>
            <a:ext cx="5671941" cy="23774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6982D0F-59A3-4DF5-AED8-684DDA77106F}"/>
              </a:ext>
            </a:extLst>
          </p:cNvPr>
          <p:cNvSpPr txBox="1"/>
          <p:nvPr/>
        </p:nvSpPr>
        <p:spPr>
          <a:xfrm>
            <a:off x="8857519" y="5639746"/>
            <a:ext cx="809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OPTION - 4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2A9C230-B7AF-4CD5-A9C3-351E3E5734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5701" r="1" b="21114"/>
          <a:stretch/>
        </p:blipFill>
        <p:spPr>
          <a:xfrm>
            <a:off x="93683" y="910476"/>
            <a:ext cx="6286619" cy="201232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1860475-8865-4A2B-AE84-CA8E79C87510}"/>
              </a:ext>
            </a:extLst>
          </p:cNvPr>
          <p:cNvSpPr txBox="1"/>
          <p:nvPr/>
        </p:nvSpPr>
        <p:spPr>
          <a:xfrm>
            <a:off x="93683" y="586824"/>
            <a:ext cx="2028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With Lines of existing trees  </a:t>
            </a:r>
          </a:p>
        </p:txBody>
      </p:sp>
    </p:spTree>
    <p:extLst>
      <p:ext uri="{BB962C8B-B14F-4D97-AF65-F5344CB8AC3E}">
        <p14:creationId xmlns:p14="http://schemas.microsoft.com/office/powerpoint/2010/main" val="2738340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F478FF0-44C5-481E-B2EF-F542E9903D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1" t="7014" r="26287" b="7883"/>
          <a:stretch/>
        </p:blipFill>
        <p:spPr>
          <a:xfrm>
            <a:off x="2527464" y="67585"/>
            <a:ext cx="7540604" cy="6220961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727635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ROOF TOP VIEW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84332D-83F3-44C0-8005-591E57E47073}"/>
              </a:ext>
            </a:extLst>
          </p:cNvPr>
          <p:cNvSpPr txBox="1"/>
          <p:nvPr/>
        </p:nvSpPr>
        <p:spPr>
          <a:xfrm>
            <a:off x="5613528" y="3967910"/>
            <a:ext cx="2231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Terrace at 1</a:t>
            </a:r>
            <a:r>
              <a:rPr lang="en-IN" sz="1400" baseline="30000" dirty="0">
                <a:latin typeface="Bahnschrift Light Condensed" panose="020B0502040204020203" pitchFamily="34" charset="0"/>
              </a:rPr>
              <a:t>st</a:t>
            </a:r>
            <a:r>
              <a:rPr lang="en-IN" sz="1400" dirty="0">
                <a:latin typeface="Bahnschrift Light Condensed" panose="020B0502040204020203" pitchFamily="34" charset="0"/>
              </a:rPr>
              <a:t> floor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CDA8C5-9C8B-45C8-B8B3-957A1A372D62}"/>
              </a:ext>
            </a:extLst>
          </p:cNvPr>
          <p:cNvSpPr txBox="1"/>
          <p:nvPr/>
        </p:nvSpPr>
        <p:spPr>
          <a:xfrm>
            <a:off x="8844398" y="982646"/>
            <a:ext cx="1062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Servant’s quarter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93C74E-5E23-488E-812A-F04D0CE1D32B}"/>
              </a:ext>
            </a:extLst>
          </p:cNvPr>
          <p:cNvSpPr txBox="1"/>
          <p:nvPr/>
        </p:nvSpPr>
        <p:spPr>
          <a:xfrm>
            <a:off x="4669968" y="1647274"/>
            <a:ext cx="3174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</a:t>
            </a: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1B399923-2C83-4053-A45C-C4B6BECEE48D}"/>
              </a:ext>
            </a:extLst>
          </p:cNvPr>
          <p:cNvSpPr/>
          <p:nvPr/>
        </p:nvSpPr>
        <p:spPr>
          <a:xfrm>
            <a:off x="3071675" y="5582209"/>
            <a:ext cx="266330" cy="159798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B336C05E-A3E2-4233-AE77-FC865DAB96B0}"/>
              </a:ext>
            </a:extLst>
          </p:cNvPr>
          <p:cNvSpPr/>
          <p:nvPr/>
        </p:nvSpPr>
        <p:spPr>
          <a:xfrm>
            <a:off x="8947228" y="5637320"/>
            <a:ext cx="266330" cy="159798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C55038-83CC-4132-A739-2037513E6C5F}"/>
              </a:ext>
            </a:extLst>
          </p:cNvPr>
          <p:cNvSpPr txBox="1"/>
          <p:nvPr/>
        </p:nvSpPr>
        <p:spPr>
          <a:xfrm>
            <a:off x="8700288" y="5753725"/>
            <a:ext cx="760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Entry/Exit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091672-70EA-43D4-8B16-34EB01391FB8}"/>
              </a:ext>
            </a:extLst>
          </p:cNvPr>
          <p:cNvSpPr txBox="1"/>
          <p:nvPr/>
        </p:nvSpPr>
        <p:spPr>
          <a:xfrm>
            <a:off x="2824735" y="5753725"/>
            <a:ext cx="760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Entry/Exit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58127E-FB02-4C11-B2A5-47A288CA0D1E}"/>
              </a:ext>
            </a:extLst>
          </p:cNvPr>
          <p:cNvSpPr txBox="1"/>
          <p:nvPr/>
        </p:nvSpPr>
        <p:spPr>
          <a:xfrm>
            <a:off x="3499554" y="4749061"/>
            <a:ext cx="1569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Landscape Garden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71CECB3-AC3C-432F-8E05-B53CC0D3E401}"/>
              </a:ext>
            </a:extLst>
          </p:cNvPr>
          <p:cNvSpPr txBox="1"/>
          <p:nvPr/>
        </p:nvSpPr>
        <p:spPr>
          <a:xfrm>
            <a:off x="3338005" y="425727"/>
            <a:ext cx="1569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Landscape Garden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D16AE6-B85E-4F8E-832C-77BA50C5B32E}"/>
              </a:ext>
            </a:extLst>
          </p:cNvPr>
          <p:cNvSpPr txBox="1"/>
          <p:nvPr/>
        </p:nvSpPr>
        <p:spPr>
          <a:xfrm>
            <a:off x="8633687" y="2020261"/>
            <a:ext cx="946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Landscape Garden</a:t>
            </a:r>
          </a:p>
        </p:txBody>
      </p:sp>
    </p:spTree>
    <p:extLst>
      <p:ext uri="{BB962C8B-B14F-4D97-AF65-F5344CB8AC3E}">
        <p14:creationId xmlns:p14="http://schemas.microsoft.com/office/powerpoint/2010/main" val="20110400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30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73883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COMPARATIVE - 4 OPTIONS – EAST ELEVATIONS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C443E9-5D1D-442E-A7D3-7C559576C1DE}"/>
              </a:ext>
            </a:extLst>
          </p:cNvPr>
          <p:cNvSpPr txBox="1"/>
          <p:nvPr/>
        </p:nvSpPr>
        <p:spPr>
          <a:xfrm>
            <a:off x="2832167" y="2922806"/>
            <a:ext cx="809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OPTION -1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32877A-D0C3-4B36-BF5F-331C259C8E56}"/>
              </a:ext>
            </a:extLst>
          </p:cNvPr>
          <p:cNvSpPr txBox="1"/>
          <p:nvPr/>
        </p:nvSpPr>
        <p:spPr>
          <a:xfrm>
            <a:off x="8857519" y="2922806"/>
            <a:ext cx="809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OPTION - 2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BB63A3-AB09-4B83-8DA8-331949746B17}"/>
              </a:ext>
            </a:extLst>
          </p:cNvPr>
          <p:cNvSpPr txBox="1"/>
          <p:nvPr/>
        </p:nvSpPr>
        <p:spPr>
          <a:xfrm>
            <a:off x="2834668" y="5623872"/>
            <a:ext cx="809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OPTION - 3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982D0F-59A3-4DF5-AED8-684DDA77106F}"/>
              </a:ext>
            </a:extLst>
          </p:cNvPr>
          <p:cNvSpPr txBox="1"/>
          <p:nvPr/>
        </p:nvSpPr>
        <p:spPr>
          <a:xfrm>
            <a:off x="8857519" y="5639746"/>
            <a:ext cx="809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OPTION - 4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80FA315-93D6-4903-BA06-0250C61F3F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" t="14580" r="752" b="14580"/>
          <a:stretch/>
        </p:blipFill>
        <p:spPr>
          <a:xfrm>
            <a:off x="6426376" y="910478"/>
            <a:ext cx="5671941" cy="201232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18031EE-0000-4DAD-BD52-E990319AFD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" t="16119" r="2719" b="20228"/>
          <a:stretch/>
        </p:blipFill>
        <p:spPr>
          <a:xfrm>
            <a:off x="93683" y="910478"/>
            <a:ext cx="6286619" cy="19964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DBF986B-E1CA-4B26-BA91-9072D7DB3C9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" t="15137" r="380" b="16844"/>
          <a:stretch/>
        </p:blipFill>
        <p:spPr>
          <a:xfrm>
            <a:off x="93683" y="3246457"/>
            <a:ext cx="6286619" cy="236154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F01EB6A-198D-4FC9-A4DC-C18FDCBC20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" t="15137" r="380" b="16844"/>
          <a:stretch/>
        </p:blipFill>
        <p:spPr>
          <a:xfrm>
            <a:off x="6426376" y="3246456"/>
            <a:ext cx="5671941" cy="236154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70CD293-E041-44F7-9C15-BDB3E9BF5D65}"/>
              </a:ext>
            </a:extLst>
          </p:cNvPr>
          <p:cNvSpPr txBox="1"/>
          <p:nvPr/>
        </p:nvSpPr>
        <p:spPr>
          <a:xfrm>
            <a:off x="93683" y="586824"/>
            <a:ext cx="2028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Without Lines of existing trees  </a:t>
            </a:r>
          </a:p>
        </p:txBody>
      </p:sp>
    </p:spTree>
    <p:extLst>
      <p:ext uri="{BB962C8B-B14F-4D97-AF65-F5344CB8AC3E}">
        <p14:creationId xmlns:p14="http://schemas.microsoft.com/office/powerpoint/2010/main" val="2086777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372A623-B97D-4601-81C6-6632BCFF73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2" t="1381" r="25072" b="12712"/>
          <a:stretch/>
        </p:blipFill>
        <p:spPr>
          <a:xfrm>
            <a:off x="1038738" y="77726"/>
            <a:ext cx="4166018" cy="31332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887ED9A-0F66-4674-ABCA-8E835EA7A4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49" t="13732" r="28277" b="8659"/>
          <a:stretch/>
        </p:blipFill>
        <p:spPr>
          <a:xfrm>
            <a:off x="6957527" y="3111578"/>
            <a:ext cx="4195732" cy="319849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EF24FC7-1470-4A95-A682-0C5AA05C05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7" t="2934" r="26602" b="6570"/>
          <a:stretch/>
        </p:blipFill>
        <p:spPr>
          <a:xfrm>
            <a:off x="6957529" y="77727"/>
            <a:ext cx="4195734" cy="32098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2DD09F4-4C2E-4500-BFCE-08D3E07593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2" t="1481" r="24636" b="14489"/>
          <a:stretch/>
        </p:blipFill>
        <p:spPr>
          <a:xfrm>
            <a:off x="1038739" y="3228944"/>
            <a:ext cx="4171366" cy="3081123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31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968245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COMPARATIVE - 4 OPTIONS – N-E VIEW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C443E9-5D1D-442E-A7D3-7C559576C1DE}"/>
              </a:ext>
            </a:extLst>
          </p:cNvPr>
          <p:cNvSpPr txBox="1"/>
          <p:nvPr/>
        </p:nvSpPr>
        <p:spPr>
          <a:xfrm>
            <a:off x="1038739" y="77727"/>
            <a:ext cx="809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OPTION -1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32877A-D0C3-4B36-BF5F-331C259C8E56}"/>
              </a:ext>
            </a:extLst>
          </p:cNvPr>
          <p:cNvSpPr txBox="1"/>
          <p:nvPr/>
        </p:nvSpPr>
        <p:spPr>
          <a:xfrm>
            <a:off x="6957529" y="77727"/>
            <a:ext cx="809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OPTION - 2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BB63A3-AB09-4B83-8DA8-331949746B17}"/>
              </a:ext>
            </a:extLst>
          </p:cNvPr>
          <p:cNvSpPr txBox="1"/>
          <p:nvPr/>
        </p:nvSpPr>
        <p:spPr>
          <a:xfrm>
            <a:off x="1038739" y="3291790"/>
            <a:ext cx="809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OPTION - 3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982D0F-59A3-4DF5-AED8-684DDA77106F}"/>
              </a:ext>
            </a:extLst>
          </p:cNvPr>
          <p:cNvSpPr txBox="1"/>
          <p:nvPr/>
        </p:nvSpPr>
        <p:spPr>
          <a:xfrm>
            <a:off x="6957527" y="3228945"/>
            <a:ext cx="809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OPTION - 4 </a:t>
            </a:r>
          </a:p>
        </p:txBody>
      </p:sp>
    </p:spTree>
    <p:extLst>
      <p:ext uri="{BB962C8B-B14F-4D97-AF65-F5344CB8AC3E}">
        <p14:creationId xmlns:p14="http://schemas.microsoft.com/office/powerpoint/2010/main" val="35671903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D4A6BA7-F111-48A1-BAFC-EB17CB9DF6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7" t="1624" r="24782" b="6852"/>
          <a:stretch/>
        </p:blipFill>
        <p:spPr>
          <a:xfrm>
            <a:off x="932204" y="3228944"/>
            <a:ext cx="4183818" cy="304684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4CB23FC-4FCE-4779-ADFA-D29098E9CE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1" t="7578" r="28787" b="4633"/>
          <a:stretch/>
        </p:blipFill>
        <p:spPr>
          <a:xfrm>
            <a:off x="6862909" y="3154830"/>
            <a:ext cx="4183818" cy="312096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BEEFB6E-B0EF-466E-AB50-95E67D91B3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7" t="1802" r="27476" b="915"/>
          <a:stretch/>
        </p:blipFill>
        <p:spPr>
          <a:xfrm>
            <a:off x="6862915" y="77727"/>
            <a:ext cx="4183812" cy="30771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5A4C281-34C6-406A-9F55-B233A0EBC75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7" t="15152" r="25582" b="8626"/>
          <a:stretch/>
        </p:blipFill>
        <p:spPr>
          <a:xfrm>
            <a:off x="932205" y="77727"/>
            <a:ext cx="4183818" cy="3151217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32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968245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COMPARATIVE - 4 OPTIONS – N-E VIEW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C443E9-5D1D-442E-A7D3-7C559576C1DE}"/>
              </a:ext>
            </a:extLst>
          </p:cNvPr>
          <p:cNvSpPr txBox="1"/>
          <p:nvPr/>
        </p:nvSpPr>
        <p:spPr>
          <a:xfrm>
            <a:off x="1038739" y="77727"/>
            <a:ext cx="809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OPTION -1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32877A-D0C3-4B36-BF5F-331C259C8E56}"/>
              </a:ext>
            </a:extLst>
          </p:cNvPr>
          <p:cNvSpPr txBox="1"/>
          <p:nvPr/>
        </p:nvSpPr>
        <p:spPr>
          <a:xfrm>
            <a:off x="6957529" y="77727"/>
            <a:ext cx="809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OPTION - 2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BB63A3-AB09-4B83-8DA8-331949746B17}"/>
              </a:ext>
            </a:extLst>
          </p:cNvPr>
          <p:cNvSpPr txBox="1"/>
          <p:nvPr/>
        </p:nvSpPr>
        <p:spPr>
          <a:xfrm>
            <a:off x="1038739" y="3291790"/>
            <a:ext cx="809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OPTION - 3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982D0F-59A3-4DF5-AED8-684DDA77106F}"/>
              </a:ext>
            </a:extLst>
          </p:cNvPr>
          <p:cNvSpPr txBox="1"/>
          <p:nvPr/>
        </p:nvSpPr>
        <p:spPr>
          <a:xfrm>
            <a:off x="6957527" y="3228945"/>
            <a:ext cx="809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OPTION - 4 </a:t>
            </a:r>
          </a:p>
        </p:txBody>
      </p:sp>
    </p:spTree>
    <p:extLst>
      <p:ext uri="{BB962C8B-B14F-4D97-AF65-F5344CB8AC3E}">
        <p14:creationId xmlns:p14="http://schemas.microsoft.com/office/powerpoint/2010/main" val="35453587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413642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935E45-F928-4828-8C36-241622C574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" t="16119" r="2719" b="20228"/>
          <a:stretch/>
        </p:blipFill>
        <p:spPr>
          <a:xfrm>
            <a:off x="0" y="1737168"/>
            <a:ext cx="12171077" cy="3703834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4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31028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D52549-6CC5-4C93-9E36-73451A6A8C6F}"/>
              </a:ext>
            </a:extLst>
          </p:cNvPr>
          <p:cNvSpPr txBox="1"/>
          <p:nvPr/>
        </p:nvSpPr>
        <p:spPr>
          <a:xfrm>
            <a:off x="10545098" y="3555292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0DD194-7FF1-4187-A249-C1D212157FD4}"/>
              </a:ext>
            </a:extLst>
          </p:cNvPr>
          <p:cNvSpPr txBox="1"/>
          <p:nvPr/>
        </p:nvSpPr>
        <p:spPr>
          <a:xfrm>
            <a:off x="9960852" y="1799985"/>
            <a:ext cx="2231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352BB4-4F12-490D-BD9B-8950F4CD5B12}"/>
              </a:ext>
            </a:extLst>
          </p:cNvPr>
          <p:cNvSpPr txBox="1"/>
          <p:nvPr/>
        </p:nvSpPr>
        <p:spPr>
          <a:xfrm>
            <a:off x="10589966" y="3778052"/>
            <a:ext cx="1652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Compound wall retained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70A5BA-2B9C-4142-8277-D4A858511FFC}"/>
              </a:ext>
            </a:extLst>
          </p:cNvPr>
          <p:cNvSpPr txBox="1"/>
          <p:nvPr/>
        </p:nvSpPr>
        <p:spPr>
          <a:xfrm>
            <a:off x="10161045" y="2314927"/>
            <a:ext cx="2010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4F0C98-F53A-4830-AC33-158F75C8D986}"/>
              </a:ext>
            </a:extLst>
          </p:cNvPr>
          <p:cNvSpPr txBox="1"/>
          <p:nvPr/>
        </p:nvSpPr>
        <p:spPr>
          <a:xfrm>
            <a:off x="10480316" y="3065865"/>
            <a:ext cx="1692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B9949135-E0C5-4607-BF86-85CF59785C03}"/>
              </a:ext>
            </a:extLst>
          </p:cNvPr>
          <p:cNvCxnSpPr>
            <a:cxnSpLocks/>
            <a:stCxn id="7" idx="1"/>
          </p:cNvCxnSpPr>
          <p:nvPr/>
        </p:nvCxnSpPr>
        <p:spPr>
          <a:xfrm rot="10800000">
            <a:off x="9215462" y="3584415"/>
            <a:ext cx="1329636" cy="124767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33BEEDF2-F87E-4FAC-AF30-EF9A3786F331}"/>
              </a:ext>
            </a:extLst>
          </p:cNvPr>
          <p:cNvCxnSpPr>
            <a:cxnSpLocks/>
          </p:cNvCxnSpPr>
          <p:nvPr/>
        </p:nvCxnSpPr>
        <p:spPr>
          <a:xfrm rot="10800000" flipV="1">
            <a:off x="6702641" y="1959287"/>
            <a:ext cx="3329128" cy="592375"/>
          </a:xfrm>
          <a:prstGeom prst="bentConnector3">
            <a:avLst>
              <a:gd name="adj1" fmla="val 60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33525317-9402-48B9-8BEE-944081BF23A9}"/>
              </a:ext>
            </a:extLst>
          </p:cNvPr>
          <p:cNvCxnSpPr>
            <a:cxnSpLocks/>
            <a:stCxn id="9" idx="1"/>
          </p:cNvCxnSpPr>
          <p:nvPr/>
        </p:nvCxnSpPr>
        <p:spPr>
          <a:xfrm rot="10800000" flipV="1">
            <a:off x="9521194" y="3931940"/>
            <a:ext cx="1068773" cy="260023"/>
          </a:xfrm>
          <a:prstGeom prst="bentConnector3">
            <a:avLst>
              <a:gd name="adj1" fmla="val 59968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C4EB4080-53D1-4051-9031-D330321B5C6E}"/>
              </a:ext>
            </a:extLst>
          </p:cNvPr>
          <p:cNvCxnSpPr>
            <a:cxnSpLocks/>
          </p:cNvCxnSpPr>
          <p:nvPr/>
        </p:nvCxnSpPr>
        <p:spPr>
          <a:xfrm rot="10800000">
            <a:off x="7918883" y="3391946"/>
            <a:ext cx="2561435" cy="67321"/>
          </a:xfrm>
          <a:prstGeom prst="bentConnector3">
            <a:avLst>
              <a:gd name="adj1" fmla="val 27472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8864A8EA-D8D7-4726-BF14-0ECBD3042A67}"/>
              </a:ext>
            </a:extLst>
          </p:cNvPr>
          <p:cNvCxnSpPr>
            <a:cxnSpLocks/>
            <a:stCxn id="10" idx="1"/>
          </p:cNvCxnSpPr>
          <p:nvPr/>
        </p:nvCxnSpPr>
        <p:spPr>
          <a:xfrm rot="10800000" flipV="1">
            <a:off x="7418159" y="2684258"/>
            <a:ext cx="2742887" cy="1212787"/>
          </a:xfrm>
          <a:prstGeom prst="bentConnector3">
            <a:avLst>
              <a:gd name="adj1" fmla="val 10837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486A275B-B22A-4BD9-A21D-88E66673E465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>
            <a:off x="7257874" y="2773781"/>
            <a:ext cx="3222442" cy="553694"/>
          </a:xfrm>
          <a:prstGeom prst="bentConnector3">
            <a:avLst>
              <a:gd name="adj1" fmla="val 24379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3843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5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976260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EAST-SIDE ELEVATION AT 1.5M EYE-LVL.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F6A2F8-E3C0-415A-8E73-08F03BE10B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30" b="30057"/>
          <a:stretch/>
        </p:blipFill>
        <p:spPr>
          <a:xfrm>
            <a:off x="0" y="1831018"/>
            <a:ext cx="12192000" cy="319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99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74604FD-FAED-47E4-95DF-DD13C88195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7" t="15152" r="25582" b="8626"/>
          <a:stretch/>
        </p:blipFill>
        <p:spPr>
          <a:xfrm>
            <a:off x="1713011" y="58824"/>
            <a:ext cx="8765977" cy="6207047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6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679224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2364E0-AA1D-4173-9D01-CFDF6E0E9FCA}"/>
              </a:ext>
            </a:extLst>
          </p:cNvPr>
          <p:cNvSpPr txBox="1"/>
          <p:nvPr/>
        </p:nvSpPr>
        <p:spPr>
          <a:xfrm>
            <a:off x="10490337" y="2628025"/>
            <a:ext cx="15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Overhang canopy/patio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BEB939-68B2-4D93-9FC1-C45D90368DA5}"/>
              </a:ext>
            </a:extLst>
          </p:cNvPr>
          <p:cNvSpPr txBox="1"/>
          <p:nvPr/>
        </p:nvSpPr>
        <p:spPr>
          <a:xfrm>
            <a:off x="10478988" y="126673"/>
            <a:ext cx="17016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Mangalore tile red coloured sloping roof as in existing scheme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126350-C162-4851-B267-034C40171506}"/>
              </a:ext>
            </a:extLst>
          </p:cNvPr>
          <p:cNvSpPr txBox="1"/>
          <p:nvPr/>
        </p:nvSpPr>
        <p:spPr>
          <a:xfrm>
            <a:off x="10471295" y="3009696"/>
            <a:ext cx="1720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Compound wall + Entrance gate retained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3F8518-48CC-4166-B037-42EC4D0CD7C2}"/>
              </a:ext>
            </a:extLst>
          </p:cNvPr>
          <p:cNvSpPr txBox="1"/>
          <p:nvPr/>
        </p:nvSpPr>
        <p:spPr>
          <a:xfrm>
            <a:off x="10478988" y="920404"/>
            <a:ext cx="17016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White coloured / white conc. finish external walls  retained as in the existing scheme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9028EB-4997-4678-A4A9-39BFD3CE42E8}"/>
              </a:ext>
            </a:extLst>
          </p:cNvPr>
          <p:cNvSpPr txBox="1"/>
          <p:nvPr/>
        </p:nvSpPr>
        <p:spPr>
          <a:xfrm>
            <a:off x="10525517" y="1896329"/>
            <a:ext cx="15181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latin typeface="Bahnschrift Light Condensed" panose="020B0502040204020203" pitchFamily="34" charset="0"/>
              </a:rPr>
              <a:t>Planter boxes painted in identical green colour</a:t>
            </a: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7566E025-9879-4F12-A071-BB5F47D96C87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7261936" y="496005"/>
            <a:ext cx="3217053" cy="676682"/>
          </a:xfrm>
          <a:prstGeom prst="bentConnector3">
            <a:avLst>
              <a:gd name="adj1" fmla="val 17713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A737114F-51DB-4DA4-91FA-52516547025A}"/>
              </a:ext>
            </a:extLst>
          </p:cNvPr>
          <p:cNvCxnSpPr>
            <a:cxnSpLocks/>
            <a:stCxn id="10" idx="1"/>
          </p:cNvCxnSpPr>
          <p:nvPr/>
        </p:nvCxnSpPr>
        <p:spPr>
          <a:xfrm rot="10800000" flipV="1">
            <a:off x="8040698" y="1397458"/>
            <a:ext cx="2438290" cy="620998"/>
          </a:xfrm>
          <a:prstGeom prst="bentConnector3">
            <a:avLst>
              <a:gd name="adj1" fmla="val 22329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2D8BF9F2-070C-4E2A-A3E4-0EAA32DC3ABD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>
            <a:off x="7261935" y="1637457"/>
            <a:ext cx="3263583" cy="628204"/>
          </a:xfrm>
          <a:prstGeom prst="bentConnector3">
            <a:avLst>
              <a:gd name="adj1" fmla="val 14909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75FAEC92-08EA-4344-B67D-7168152C65BB}"/>
              </a:ext>
            </a:extLst>
          </p:cNvPr>
          <p:cNvCxnSpPr>
            <a:cxnSpLocks/>
            <a:stCxn id="9" idx="1"/>
          </p:cNvCxnSpPr>
          <p:nvPr/>
        </p:nvCxnSpPr>
        <p:spPr>
          <a:xfrm rot="10800000" flipV="1">
            <a:off x="7528265" y="3271306"/>
            <a:ext cx="2943031" cy="1291816"/>
          </a:xfrm>
          <a:prstGeom prst="bentConnector3">
            <a:avLst>
              <a:gd name="adj1" fmla="val 9277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50BDC422-2CA1-4C64-8CB0-FE87B56E1768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 flipV="1">
            <a:off x="6798815" y="2265660"/>
            <a:ext cx="3726702" cy="620997"/>
          </a:xfrm>
          <a:prstGeom prst="bentConnector3">
            <a:avLst>
              <a:gd name="adj1" fmla="val 12600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106082FF-0826-43AD-A811-F49396A731A7}"/>
              </a:ext>
            </a:extLst>
          </p:cNvPr>
          <p:cNvCxnSpPr>
            <a:cxnSpLocks/>
            <a:stCxn id="7" idx="1"/>
          </p:cNvCxnSpPr>
          <p:nvPr/>
        </p:nvCxnSpPr>
        <p:spPr>
          <a:xfrm rot="10800000" flipV="1">
            <a:off x="6798815" y="2781913"/>
            <a:ext cx="3691523" cy="290259"/>
          </a:xfrm>
          <a:prstGeom prst="bentConnector3">
            <a:avLst>
              <a:gd name="adj1" fmla="val 7434"/>
            </a:avLst>
          </a:prstGeom>
          <a:ln w="12700">
            <a:solidFill>
              <a:srgbClr val="C00000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066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7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51386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AT 1.5M EYE-LVL.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E5C147-726A-4636-AF06-98A5B1642F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1" t="9511" r="37743" b="31831"/>
          <a:stretch/>
        </p:blipFill>
        <p:spPr>
          <a:xfrm>
            <a:off x="-1" y="113192"/>
            <a:ext cx="12192001" cy="561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616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92088" y="6396037"/>
            <a:ext cx="376237" cy="288847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6EAD00-FDE3-4FA6-8C98-5C26F0810653}" type="slidenum">
              <a:rPr lang="en-IN" altLang="en-US">
                <a:solidFill>
                  <a:srgbClr val="628990"/>
                </a:solidFill>
                <a:latin typeface="Bahnschrift Light SemiCondensed" panose="020B0502040204020203" pitchFamily="34" charset="0"/>
              </a:rPr>
              <a:pPr/>
              <a:t>8</a:t>
            </a:fld>
            <a:endParaRPr lang="en-IN" altLang="en-US">
              <a:solidFill>
                <a:srgbClr val="62899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851386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4C6B70"/>
                </a:solidFill>
                <a:latin typeface="+mj-lt"/>
              </a:rPr>
              <a:t>|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 RESIDENCE OF MRS JYOTI &amp; MR. SHEKHAR REDDY 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  </a:t>
            </a:r>
            <a:r>
              <a:rPr lang="en-US" sz="2000" dirty="0">
                <a:solidFill>
                  <a:srgbClr val="4C6B70"/>
                </a:solidFill>
                <a:latin typeface="Bahnschrift Light SemiCondensed" panose="020B0502040204020203" pitchFamily="34" charset="0"/>
              </a:rPr>
              <a:t>N-E VIEW AT 1.5M EYE-LVL. </a:t>
            </a:r>
            <a:r>
              <a:rPr lang="en-US" sz="2000" dirty="0">
                <a:solidFill>
                  <a:srgbClr val="4C6B70"/>
                </a:solidFill>
                <a:latin typeface="+mj-lt"/>
              </a:rPr>
              <a:t>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02E70B-E37F-41FF-962A-D37DA81B91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5" t="9190" r="1" b="20228"/>
          <a:stretch/>
        </p:blipFill>
        <p:spPr>
          <a:xfrm>
            <a:off x="-7288" y="173116"/>
            <a:ext cx="12206575" cy="535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499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34A0EEA1-285E-4988-A456-4B6C7D420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706438"/>
            <a:ext cx="10294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IN" altLang="en-US" sz="2400" b="1" dirty="0">
                <a:solidFill>
                  <a:schemeClr val="bg1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OPTION - 2</a:t>
            </a:r>
          </a:p>
        </p:txBody>
      </p:sp>
    </p:spTree>
    <p:extLst>
      <p:ext uri="{BB962C8B-B14F-4D97-AF65-F5344CB8AC3E}">
        <p14:creationId xmlns:p14="http://schemas.microsoft.com/office/powerpoint/2010/main" val="4170713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164FA67F-CE1C-4979-8F31-ECAF2C7AD206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13831D38-1C48-4FCB-BDD5-F60D6A881B2C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609C521B-2D2D-49BC-AB78-0AC4BCD2C9CB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5287DB68-7E28-4990-A027-33A49A97E1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20210917_plans,sections,views</Template>
  <TotalTime>12841</TotalTime>
  <Words>1003</Words>
  <Application>Microsoft Office PowerPoint</Application>
  <PresentationFormat>Widescreen</PresentationFormat>
  <Paragraphs>161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Arial</vt:lpstr>
      <vt:lpstr>Bahnschrift Light Condensed</vt:lpstr>
      <vt:lpstr>Bahnschrift Light SemiCondensed</vt:lpstr>
      <vt:lpstr>Calibri</vt:lpstr>
      <vt:lpstr>Calibri Light</vt:lpstr>
      <vt:lpstr>Tempus Sans ITC</vt:lpstr>
      <vt:lpstr>Office Theme</vt:lpstr>
      <vt:lpstr>1_Office Theme</vt:lpstr>
      <vt:lpstr>2_Office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142</cp:revision>
  <cp:lastPrinted>2021-12-30T22:41:09Z</cp:lastPrinted>
  <dcterms:created xsi:type="dcterms:W3CDTF">2021-09-17T07:17:30Z</dcterms:created>
  <dcterms:modified xsi:type="dcterms:W3CDTF">2022-01-14T12:26:48Z</dcterms:modified>
</cp:coreProperties>
</file>