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70" r:id="rId1"/>
    <p:sldMasterId id="2147484407" r:id="rId2"/>
    <p:sldMasterId id="2147484437" r:id="rId3"/>
    <p:sldMasterId id="2147484415" r:id="rId4"/>
    <p:sldMasterId id="2147484419" r:id="rId5"/>
  </p:sldMasterIdLst>
  <p:notesMasterIdLst>
    <p:notesMasterId r:id="rId42"/>
  </p:notesMasterIdLst>
  <p:handoutMasterIdLst>
    <p:handoutMasterId r:id="rId43"/>
  </p:handoutMasterIdLst>
  <p:sldIdLst>
    <p:sldId id="901" r:id="rId6"/>
    <p:sldId id="1207" r:id="rId7"/>
    <p:sldId id="1168" r:id="rId8"/>
    <p:sldId id="1204" r:id="rId9"/>
    <p:sldId id="1169" r:id="rId10"/>
    <p:sldId id="1217" r:id="rId11"/>
    <p:sldId id="1203" r:id="rId12"/>
    <p:sldId id="1179" r:id="rId13"/>
    <p:sldId id="1210" r:id="rId14"/>
    <p:sldId id="1180" r:id="rId15"/>
    <p:sldId id="1182" r:id="rId16"/>
    <p:sldId id="1216" r:id="rId17"/>
    <p:sldId id="1181" r:id="rId18"/>
    <p:sldId id="1185" r:id="rId19"/>
    <p:sldId id="1187" r:id="rId20"/>
    <p:sldId id="1189" r:id="rId21"/>
    <p:sldId id="1209" r:id="rId22"/>
    <p:sldId id="1188" r:id="rId23"/>
    <p:sldId id="1190" r:id="rId24"/>
    <p:sldId id="1193" r:id="rId25"/>
    <p:sldId id="1199" r:id="rId26"/>
    <p:sldId id="1200" r:id="rId27"/>
    <p:sldId id="1208" r:id="rId28"/>
    <p:sldId id="1206" r:id="rId29"/>
    <p:sldId id="1205" r:id="rId30"/>
    <p:sldId id="1201" r:id="rId31"/>
    <p:sldId id="1202" r:id="rId32"/>
    <p:sldId id="1194" r:id="rId33"/>
    <p:sldId id="1211" r:id="rId34"/>
    <p:sldId id="1219" r:id="rId35"/>
    <p:sldId id="1213" r:id="rId36"/>
    <p:sldId id="1218" r:id="rId37"/>
    <p:sldId id="1220" r:id="rId38"/>
    <p:sldId id="1221" r:id="rId39"/>
    <p:sldId id="1222" r:id="rId40"/>
    <p:sldId id="1215" r:id="rId41"/>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5613" indent="-65088"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2813" indent="-13335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0013" indent="-200025"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7213" indent="-268288"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32" userDrawn="1">
          <p15:clr>
            <a:srgbClr val="A4A3A4"/>
          </p15:clr>
        </p15:guide>
        <p15:guide id="3" pos="5760" userDrawn="1">
          <p15:clr>
            <a:srgbClr val="A4A3A4"/>
          </p15:clr>
        </p15:guide>
        <p15:guide id="4" pos="5647" userDrawn="1">
          <p15:clr>
            <a:srgbClr val="A4A3A4"/>
          </p15:clr>
        </p15:guide>
        <p15:guide id="5" pos="113" userDrawn="1">
          <p15:clr>
            <a:srgbClr val="A4A3A4"/>
          </p15:clr>
        </p15:guide>
        <p15:guide id="6" orient="horz" pos="2935" userDrawn="1">
          <p15:clr>
            <a:srgbClr val="A4A3A4"/>
          </p15:clr>
        </p15:guide>
        <p15:guide id="7" orient="horz" pos="1575" userDrawn="1">
          <p15:clr>
            <a:srgbClr val="A4A3A4"/>
          </p15:clr>
        </p15:guide>
        <p15:guide id="8" pos="1220" userDrawn="1">
          <p15:clr>
            <a:srgbClr val="A4A3A4"/>
          </p15:clr>
        </p15:guide>
        <p15:guide id="9" pos="2880" userDrawn="1">
          <p15:clr>
            <a:srgbClr val="A4A3A4"/>
          </p15:clr>
        </p15:guide>
        <p15:guide id="10" orient="horz" pos="214" userDrawn="1">
          <p15:clr>
            <a:srgbClr val="A4A3A4"/>
          </p15:clr>
        </p15:guide>
        <p15:guide id="11" orient="horz" pos="252" userDrawn="1">
          <p15:clr>
            <a:srgbClr val="A4A3A4"/>
          </p15:clr>
        </p15:guide>
        <p15:guide id="12" pos="4813" userDrawn="1">
          <p15:clr>
            <a:srgbClr val="A4A3A4"/>
          </p15:clr>
        </p15:guide>
        <p15:guide id="13" pos="4740" userDrawn="1">
          <p15:clr>
            <a:srgbClr val="A4A3A4"/>
          </p15:clr>
        </p15:guide>
        <p15:guide id="14" pos="129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9035"/>
    <a:srgbClr val="D2AC60"/>
    <a:srgbClr val="DEC28A"/>
    <a:srgbClr val="E6D04A"/>
    <a:srgbClr val="DEEBF7"/>
    <a:srgbClr val="548235"/>
    <a:srgbClr val="A6D18B"/>
    <a:srgbClr val="609ED6"/>
    <a:srgbClr val="F1F6F9"/>
    <a:srgbClr val="F4F8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929" autoAdjust="0"/>
    <p:restoredTop sz="93979" autoAdjust="0"/>
  </p:normalViewPr>
  <p:slideViewPr>
    <p:cSldViewPr showGuides="1">
      <p:cViewPr varScale="1">
        <p:scale>
          <a:sx n="114" d="100"/>
          <a:sy n="114" d="100"/>
        </p:scale>
        <p:origin x="182" y="67"/>
      </p:cViewPr>
      <p:guideLst>
        <p:guide orient="horz" pos="32"/>
        <p:guide pos="5760"/>
        <p:guide pos="5647"/>
        <p:guide pos="113"/>
        <p:guide orient="horz" pos="2935"/>
        <p:guide orient="horz" pos="1575"/>
        <p:guide pos="1220"/>
        <p:guide pos="2880"/>
        <p:guide orient="horz" pos="214"/>
        <p:guide orient="horz" pos="252"/>
        <p:guide pos="4813"/>
        <p:guide pos="4740"/>
        <p:guide pos="12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3" d="100"/>
        <a:sy n="53" d="100"/>
      </p:scale>
      <p:origin x="0" y="-1488"/>
    </p:cViewPr>
  </p:sorterViewPr>
  <p:notesViewPr>
    <p:cSldViewPr showGuides="1">
      <p:cViewPr>
        <p:scale>
          <a:sx n="100" d="100"/>
          <a:sy n="100" d="100"/>
        </p:scale>
        <p:origin x="732" y="-14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9FCC9A57-8D6F-456D-ACAD-6E83A2E2B61D}" type="datetimeFigureOut">
              <a:rPr lang="en-US"/>
              <a:pPr>
                <a:defRPr/>
              </a:pPr>
              <a:t>7/19/2022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3C241B63-AE0F-4AE5-A3DA-09BE7651EF1B}" type="slidenum">
              <a:rPr lang="en-US" altLang="en-US"/>
              <a:pPr/>
              <a:t>‹#›</a:t>
            </a:fld>
            <a:endParaRPr lang="en-US" altLang="en-US" dirty="0"/>
          </a:p>
        </p:txBody>
      </p:sp>
    </p:spTree>
    <p:extLst>
      <p:ext uri="{BB962C8B-B14F-4D97-AF65-F5344CB8AC3E}">
        <p14:creationId xmlns:p14="http://schemas.microsoft.com/office/powerpoint/2010/main" val="471331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IN"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51130772-A645-41D8-B87D-B15FAF999377}" type="datetimeFigureOut">
              <a:rPr lang="en-US"/>
              <a:pPr>
                <a:defRPr/>
              </a:pPr>
              <a:t>7/19/2022</a:t>
            </a:fld>
            <a:endParaRPr lang="en-IN"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IN"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IN"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IN"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20482504-117E-41CE-B65A-0D2E7C62E829}" type="slidenum">
              <a:rPr lang="en-IN" altLang="en-US"/>
              <a:pPr/>
              <a:t>‹#›</a:t>
            </a:fld>
            <a:endParaRPr lang="en-IN" altLang="en-US" dirty="0"/>
          </a:p>
        </p:txBody>
      </p:sp>
    </p:spTree>
    <p:extLst>
      <p:ext uri="{BB962C8B-B14F-4D97-AF65-F5344CB8AC3E}">
        <p14:creationId xmlns:p14="http://schemas.microsoft.com/office/powerpoint/2010/main" val="3721656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p:bg>
      <p:bgPr>
        <a:solidFill>
          <a:srgbClr val="628990"/>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0" y="0"/>
            <a:ext cx="9144000" cy="5236046"/>
            <a:chOff x="-21772" y="0"/>
            <a:chExt cx="12213772" cy="6858000"/>
          </a:xfrm>
        </p:grpSpPr>
        <p:pic>
          <p:nvPicPr>
            <p:cNvPr id="8" name="Picture 7"/>
            <p:cNvPicPr>
              <a:picLocks noChangeAspect="1"/>
            </p:cNvPicPr>
            <p:nvPr/>
          </p:nvPicPr>
          <p:blipFill rotWithShape="1">
            <a:blip r:embed="rId2"/>
            <a:srcRect l="4359" r="53151"/>
            <a:stretch/>
          </p:blipFill>
          <p:spPr>
            <a:xfrm>
              <a:off x="-21772" y="0"/>
              <a:ext cx="6024445" cy="6858000"/>
            </a:xfrm>
            <a:prstGeom prst="rect">
              <a:avLst/>
            </a:prstGeom>
          </p:spPr>
        </p:pic>
        <p:pic>
          <p:nvPicPr>
            <p:cNvPr id="9" name="Picture 8"/>
            <p:cNvPicPr>
              <a:picLocks noChangeAspect="1"/>
            </p:cNvPicPr>
            <p:nvPr/>
          </p:nvPicPr>
          <p:blipFill rotWithShape="1">
            <a:blip r:embed="rId2"/>
            <a:srcRect l="3194" r="53151"/>
            <a:stretch/>
          </p:blipFill>
          <p:spPr>
            <a:xfrm flipH="1">
              <a:off x="6002674" y="0"/>
              <a:ext cx="6189326" cy="6858000"/>
            </a:xfrm>
            <a:prstGeom prst="rect">
              <a:avLst/>
            </a:prstGeom>
          </p:spPr>
        </p:pic>
      </p:grpSp>
      <p:pic>
        <p:nvPicPr>
          <p:cNvPr id="5" name="Picture 4"/>
          <p:cNvPicPr>
            <a:picLocks noChangeAspect="1"/>
          </p:cNvPicPr>
          <p:nvPr userDrawn="1"/>
        </p:nvPicPr>
        <p:blipFill rotWithShape="1">
          <a:blip r:embed="rId3" cstate="print">
            <a:clrChange>
              <a:clrFrom>
                <a:srgbClr val="62898F"/>
              </a:clrFrom>
              <a:clrTo>
                <a:srgbClr val="62898F">
                  <a:alpha val="0"/>
                </a:srgbClr>
              </a:clrTo>
            </a:clrChange>
            <a:extLst>
              <a:ext uri="{28A0092B-C50C-407E-A947-70E740481C1C}">
                <a14:useLocalDpi xmlns:a14="http://schemas.microsoft.com/office/drawing/2010/main" val="0"/>
              </a:ext>
            </a:extLst>
          </a:blip>
          <a:srcRect l="16401" t="37401" r="8000" b="37400"/>
          <a:stretch/>
        </p:blipFill>
        <p:spPr>
          <a:xfrm>
            <a:off x="7253968" y="4143304"/>
            <a:ext cx="1550031" cy="516678"/>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12160" y="4155926"/>
            <a:ext cx="1133685" cy="502944"/>
          </a:xfrm>
          <a:prstGeom prst="rect">
            <a:avLst/>
          </a:prstGeom>
        </p:spPr>
      </p:pic>
      <p:pic>
        <p:nvPicPr>
          <p:cNvPr id="10" name="Picture 9"/>
          <p:cNvPicPr>
            <a:picLocks noChangeAspect="1"/>
          </p:cNvPicPr>
          <p:nvPr userDrawn="1"/>
        </p:nvPicPr>
        <p:blipFill>
          <a:blip r:embed="rId5"/>
          <a:stretch>
            <a:fillRect/>
          </a:stretch>
        </p:blipFill>
        <p:spPr>
          <a:xfrm>
            <a:off x="5239559" y="4158196"/>
            <a:ext cx="720080" cy="524286"/>
          </a:xfrm>
          <a:prstGeom prst="rect">
            <a:avLst/>
          </a:prstGeom>
        </p:spPr>
      </p:pic>
    </p:spTree>
    <p:extLst>
      <p:ext uri="{BB962C8B-B14F-4D97-AF65-F5344CB8AC3E}">
        <p14:creationId xmlns:p14="http://schemas.microsoft.com/office/powerpoint/2010/main" val="663194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45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PRESENTATION TITLE">
    <p:bg>
      <p:bgPr>
        <a:solidFill>
          <a:srgbClr val="628990"/>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0" y="0"/>
            <a:ext cx="9144000" cy="5236046"/>
            <a:chOff x="-21772" y="0"/>
            <a:chExt cx="12213772" cy="6858000"/>
          </a:xfrm>
        </p:grpSpPr>
        <p:pic>
          <p:nvPicPr>
            <p:cNvPr id="8" name="Picture 7"/>
            <p:cNvPicPr>
              <a:picLocks noChangeAspect="1"/>
            </p:cNvPicPr>
            <p:nvPr/>
          </p:nvPicPr>
          <p:blipFill rotWithShape="1">
            <a:blip r:embed="rId2"/>
            <a:srcRect l="4359" r="53151"/>
            <a:stretch/>
          </p:blipFill>
          <p:spPr>
            <a:xfrm>
              <a:off x="-21772" y="0"/>
              <a:ext cx="6024445" cy="6858000"/>
            </a:xfrm>
            <a:prstGeom prst="rect">
              <a:avLst/>
            </a:prstGeom>
          </p:spPr>
        </p:pic>
        <p:pic>
          <p:nvPicPr>
            <p:cNvPr id="9" name="Picture 8"/>
            <p:cNvPicPr>
              <a:picLocks noChangeAspect="1"/>
            </p:cNvPicPr>
            <p:nvPr/>
          </p:nvPicPr>
          <p:blipFill rotWithShape="1">
            <a:blip r:embed="rId2"/>
            <a:srcRect l="3194" r="53151"/>
            <a:stretch/>
          </p:blipFill>
          <p:spPr>
            <a:xfrm flipH="1">
              <a:off x="6002674" y="0"/>
              <a:ext cx="6189326" cy="6858000"/>
            </a:xfrm>
            <a:prstGeom prst="rect">
              <a:avLst/>
            </a:prstGeom>
          </p:spPr>
        </p:pic>
      </p:grpSp>
      <p:pic>
        <p:nvPicPr>
          <p:cNvPr id="5" name="Picture 4"/>
          <p:cNvPicPr>
            <a:picLocks noChangeAspect="1"/>
          </p:cNvPicPr>
          <p:nvPr userDrawn="1"/>
        </p:nvPicPr>
        <p:blipFill rotWithShape="1">
          <a:blip r:embed="rId3" cstate="print">
            <a:clrChange>
              <a:clrFrom>
                <a:srgbClr val="62898F"/>
              </a:clrFrom>
              <a:clrTo>
                <a:srgbClr val="62898F">
                  <a:alpha val="0"/>
                </a:srgbClr>
              </a:clrTo>
            </a:clrChange>
            <a:extLst>
              <a:ext uri="{28A0092B-C50C-407E-A947-70E740481C1C}">
                <a14:useLocalDpi xmlns:a14="http://schemas.microsoft.com/office/drawing/2010/main" val="0"/>
              </a:ext>
            </a:extLst>
          </a:blip>
          <a:srcRect l="16401" t="37401" r="8000" b="37400"/>
          <a:stretch/>
        </p:blipFill>
        <p:spPr>
          <a:xfrm>
            <a:off x="7253968" y="4143304"/>
            <a:ext cx="1550031" cy="516678"/>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12160" y="4155926"/>
            <a:ext cx="1133685" cy="502944"/>
          </a:xfrm>
          <a:prstGeom prst="rect">
            <a:avLst/>
          </a:prstGeom>
        </p:spPr>
      </p:pic>
      <p:pic>
        <p:nvPicPr>
          <p:cNvPr id="10" name="Picture 9"/>
          <p:cNvPicPr>
            <a:picLocks noChangeAspect="1"/>
          </p:cNvPicPr>
          <p:nvPr userDrawn="1"/>
        </p:nvPicPr>
        <p:blipFill>
          <a:blip r:embed="rId5"/>
          <a:stretch>
            <a:fillRect/>
          </a:stretch>
        </p:blipFill>
        <p:spPr>
          <a:xfrm>
            <a:off x="5239559" y="4158196"/>
            <a:ext cx="720080" cy="524286"/>
          </a:xfrm>
          <a:prstGeom prst="rect">
            <a:avLst/>
          </a:prstGeom>
        </p:spPr>
      </p:pic>
    </p:spTree>
    <p:extLst>
      <p:ext uri="{BB962C8B-B14F-4D97-AF65-F5344CB8AC3E}">
        <p14:creationId xmlns:p14="http://schemas.microsoft.com/office/powerpoint/2010/main" val="2946622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2922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891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93116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6.png"/><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4.xml"/><Relationship Id="rId5" Type="http://schemas.openxmlformats.org/officeDocument/2006/relationships/image" Target="../media/image4.emf"/><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398"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44290" y="4590859"/>
            <a:ext cx="619152" cy="619152"/>
          </a:xfrm>
          <a:prstGeom prst="rect">
            <a:avLst/>
          </a:prstGeom>
        </p:spPr>
      </p:pic>
      <p:cxnSp>
        <p:nvCxnSpPr>
          <p:cNvPr id="3" name="Straight Connector 2"/>
          <p:cNvCxnSpPr/>
          <p:nvPr userDrawn="1"/>
        </p:nvCxnSpPr>
        <p:spPr>
          <a:xfrm>
            <a:off x="0" y="4758363"/>
            <a:ext cx="8626642" cy="0"/>
          </a:xfrm>
          <a:prstGeom prst="line">
            <a:avLst/>
          </a:prstGeom>
          <a:ln w="22225">
            <a:solidFill>
              <a:srgbClr val="4C6B70"/>
            </a:solidFill>
          </a:ln>
        </p:spPr>
        <p:style>
          <a:lnRef idx="1">
            <a:schemeClr val="accent1"/>
          </a:lnRef>
          <a:fillRef idx="0">
            <a:schemeClr val="accent1"/>
          </a:fillRef>
          <a:effectRef idx="0">
            <a:schemeClr val="accent1"/>
          </a:effectRef>
          <a:fontRef idx="minor">
            <a:schemeClr val="tx1"/>
          </a:fontRef>
        </p:style>
      </p:cxnSp>
      <p:sp>
        <p:nvSpPr>
          <p:cNvPr id="6" name="Rectangle 5"/>
          <p:cNvSpPr/>
          <p:nvPr userDrawn="1"/>
        </p:nvSpPr>
        <p:spPr>
          <a:xfrm>
            <a:off x="0" y="4813301"/>
            <a:ext cx="611188" cy="268287"/>
          </a:xfrm>
          <a:prstGeom prst="rect">
            <a:avLst/>
          </a:prstGeom>
          <a:solidFill>
            <a:srgbClr val="8CA9AD">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7" name="TextBox 6"/>
          <p:cNvSpPr txBox="1"/>
          <p:nvPr userDrawn="1"/>
        </p:nvSpPr>
        <p:spPr>
          <a:xfrm>
            <a:off x="71636" y="4790472"/>
            <a:ext cx="539552" cy="307777"/>
          </a:xfrm>
          <a:prstGeom prst="rect">
            <a:avLst/>
          </a:prstGeom>
          <a:noFill/>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534E60D-57EE-4117-96E0-023C02C448CF}" type="slidenum">
              <a:rPr lang="en-US" altLang="en-US" sz="1400">
                <a:solidFill>
                  <a:schemeClr val="bg1"/>
                </a:solidFill>
                <a:latin typeface="Bahnschrift Light SemiCondensed" panose="020B0502040204020203" pitchFamily="34" charset="0"/>
              </a:rPr>
              <a:pPr eaLnBrk="1" hangingPunct="1"/>
              <a:t>‹#›</a:t>
            </a:fld>
            <a:endParaRPr lang="en-US" altLang="en-US" dirty="0">
              <a:solidFill>
                <a:schemeClr val="bg1"/>
              </a:solidFill>
              <a:latin typeface="Bahnschrift Light SemiCondensed" panose="020B0502040204020203" pitchFamily="34" charset="0"/>
            </a:endParaRPr>
          </a:p>
        </p:txBody>
      </p:sp>
      <p:sp>
        <p:nvSpPr>
          <p:cNvPr id="8" name="Title 1"/>
          <p:cNvSpPr txBox="1">
            <a:spLocks/>
          </p:cNvSpPr>
          <p:nvPr userDrawn="1"/>
        </p:nvSpPr>
        <p:spPr bwMode="auto">
          <a:xfrm>
            <a:off x="611188" y="4731544"/>
            <a:ext cx="6011862" cy="431800"/>
          </a:xfrm>
          <a:prstGeom prst="rect">
            <a:avLst/>
          </a:prstGeom>
          <a:noFill/>
          <a:ln w="9525">
            <a:noFill/>
            <a:miter lim="800000"/>
            <a:headEnd/>
            <a:tailEnd/>
          </a:ln>
        </p:spPr>
        <p:txBody>
          <a:bodyPr lIns="91388" tIns="45692" rIns="91388" bIns="45692" anchor="ctr"/>
          <a:lstStyle>
            <a:lvl1pPr algn="l">
              <a:defRPr sz="1600" b="1">
                <a:solidFill>
                  <a:schemeClr val="bg1"/>
                </a:solidFill>
                <a:effectLst>
                  <a:outerShdw blurRad="38100" dist="38100" dir="2700000" algn="tl">
                    <a:srgbClr val="000000">
                      <a:alpha val="43137"/>
                    </a:srgbClr>
                  </a:outerShdw>
                </a:effectLst>
                <a:latin typeface="+mn-lt"/>
              </a:defRPr>
            </a:lvl1pPr>
          </a:lstStyle>
          <a:p>
            <a:pPr eaLnBrk="0" hangingPunct="0">
              <a:defRPr/>
            </a:pPr>
            <a:r>
              <a:rPr lang="en-US" sz="1400" b="0" dirty="0">
                <a:solidFill>
                  <a:srgbClr val="4C6B70"/>
                </a:solidFill>
                <a:effectLst/>
                <a:latin typeface="Bahnschrift Light SemiCondensed" panose="020B0502040204020203" pitchFamily="34" charset="0"/>
                <a:cs typeface="Arial" charset="0"/>
              </a:rPr>
              <a:t>CONVENTION &amp; EXHIBITION CENTRE, DUQM</a:t>
            </a:r>
          </a:p>
        </p:txBody>
      </p:sp>
      <p:pic>
        <p:nvPicPr>
          <p:cNvPr id="9" name="Picture 8"/>
          <p:cNvPicPr>
            <a:picLocks noChangeAspect="1"/>
          </p:cNvPicPr>
          <p:nvPr userDrawn="1"/>
        </p:nvPicPr>
        <p:blipFill>
          <a:blip r:embed="rId5"/>
          <a:stretch>
            <a:fillRect/>
          </a:stretch>
        </p:blipFill>
        <p:spPr>
          <a:xfrm>
            <a:off x="7954309" y="4800564"/>
            <a:ext cx="672333" cy="296405"/>
          </a:xfrm>
          <a:prstGeom prst="rect">
            <a:avLst/>
          </a:prstGeom>
        </p:spPr>
      </p:pic>
      <p:pic>
        <p:nvPicPr>
          <p:cNvPr id="10" name="Picture 9"/>
          <p:cNvPicPr>
            <a:picLocks noChangeAspect="1"/>
          </p:cNvPicPr>
          <p:nvPr userDrawn="1"/>
        </p:nvPicPr>
        <p:blipFill>
          <a:blip r:embed="rId6"/>
          <a:stretch>
            <a:fillRect/>
          </a:stretch>
        </p:blipFill>
        <p:spPr>
          <a:xfrm>
            <a:off x="7508806" y="4789484"/>
            <a:ext cx="432048" cy="314571"/>
          </a:xfrm>
          <a:prstGeom prst="rect">
            <a:avLst/>
          </a:prstGeom>
        </p:spPr>
      </p:pic>
    </p:spTree>
    <p:extLst>
      <p:ext uri="{BB962C8B-B14F-4D97-AF65-F5344CB8AC3E}">
        <p14:creationId xmlns:p14="http://schemas.microsoft.com/office/powerpoint/2010/main" val="1403546271"/>
      </p:ext>
    </p:extLst>
  </p:cSld>
  <p:clrMap bg1="lt1" tx1="dk1" bg2="lt2" tx2="dk2" accent1="accent1" accent2="accent2" accent3="accent3" accent4="accent4" accent5="accent5" accent6="accent6" hlink="hlink" folHlink="folHlink"/>
  <p:sldLayoutIdLst>
    <p:sldLayoutId id="2147484408" r:id="rId1"/>
    <p:sldLayoutId id="2147484439" r:id="rId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62899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8544290" y="4590859"/>
            <a:ext cx="619152" cy="619152"/>
          </a:xfrm>
          <a:prstGeom prst="rect">
            <a:avLst/>
          </a:prstGeom>
        </p:spPr>
      </p:pic>
      <p:cxnSp>
        <p:nvCxnSpPr>
          <p:cNvPr id="3" name="Straight Connector 2"/>
          <p:cNvCxnSpPr/>
          <p:nvPr userDrawn="1"/>
        </p:nvCxnSpPr>
        <p:spPr>
          <a:xfrm>
            <a:off x="0" y="4758363"/>
            <a:ext cx="8626642"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p:cNvSpPr/>
          <p:nvPr userDrawn="1"/>
        </p:nvSpPr>
        <p:spPr>
          <a:xfrm>
            <a:off x="0" y="4813301"/>
            <a:ext cx="611188" cy="268287"/>
          </a:xfrm>
          <a:prstGeom prst="rect">
            <a:avLst/>
          </a:prstGeom>
          <a:solidFill>
            <a:srgbClr val="8CA9AD">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7" name="TextBox 6"/>
          <p:cNvSpPr txBox="1"/>
          <p:nvPr userDrawn="1"/>
        </p:nvSpPr>
        <p:spPr>
          <a:xfrm>
            <a:off x="71636" y="4790472"/>
            <a:ext cx="539552" cy="307777"/>
          </a:xfrm>
          <a:prstGeom prst="rect">
            <a:avLst/>
          </a:prstGeom>
          <a:noFill/>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534E60D-57EE-4117-96E0-023C02C448CF}" type="slidenum">
              <a:rPr lang="en-US" altLang="en-US" sz="1400">
                <a:solidFill>
                  <a:schemeClr val="bg1"/>
                </a:solidFill>
                <a:latin typeface="Bahnschrift Light SemiCondensed" panose="020B0502040204020203" pitchFamily="34" charset="0"/>
              </a:rPr>
              <a:pPr eaLnBrk="1" hangingPunct="1"/>
              <a:t>‹#›</a:t>
            </a:fld>
            <a:endParaRPr lang="en-US" altLang="en-US" dirty="0">
              <a:solidFill>
                <a:schemeClr val="bg1"/>
              </a:solidFill>
              <a:latin typeface="Bahnschrift Light SemiCondensed" panose="020B0502040204020203" pitchFamily="34" charset="0"/>
            </a:endParaRPr>
          </a:p>
        </p:txBody>
      </p:sp>
      <p:sp>
        <p:nvSpPr>
          <p:cNvPr id="8" name="Title 1"/>
          <p:cNvSpPr txBox="1">
            <a:spLocks/>
          </p:cNvSpPr>
          <p:nvPr userDrawn="1"/>
        </p:nvSpPr>
        <p:spPr bwMode="auto">
          <a:xfrm>
            <a:off x="611188" y="4731544"/>
            <a:ext cx="7201172" cy="411956"/>
          </a:xfrm>
          <a:prstGeom prst="rect">
            <a:avLst/>
          </a:prstGeom>
          <a:noFill/>
          <a:ln w="9525">
            <a:noFill/>
            <a:miter lim="800000"/>
            <a:headEnd/>
            <a:tailEnd/>
          </a:ln>
        </p:spPr>
        <p:txBody>
          <a:bodyPr lIns="91388" tIns="45692" rIns="91388" bIns="45692" anchor="ctr"/>
          <a:lstStyle>
            <a:lvl1pPr algn="l">
              <a:defRPr sz="1600" b="1">
                <a:solidFill>
                  <a:schemeClr val="bg1"/>
                </a:solidFill>
                <a:effectLst>
                  <a:outerShdw blurRad="38100" dist="38100" dir="2700000" algn="tl">
                    <a:srgbClr val="000000">
                      <a:alpha val="43137"/>
                    </a:srgbClr>
                  </a:outerShdw>
                </a:effectLst>
                <a:latin typeface="+mn-lt"/>
              </a:defRPr>
            </a:lvl1pPr>
          </a:lstStyle>
          <a:p>
            <a:pPr eaLnBrk="0" hangingPunct="0">
              <a:defRPr/>
            </a:pPr>
            <a:r>
              <a:rPr lang="en-US" sz="1400" b="0" dirty="0">
                <a:solidFill>
                  <a:schemeClr val="bg1"/>
                </a:solidFill>
                <a:effectLst/>
                <a:latin typeface="Bahnschrift Light SemiCondensed" panose="020B0502040204020203" pitchFamily="34" charset="0"/>
                <a:cs typeface="Arial" charset="0"/>
              </a:rPr>
              <a:t>CONVENTION &amp; EXHIBITION CENTRE, DUQM</a:t>
            </a:r>
            <a:endParaRPr lang="en-IN" sz="1400" b="0" dirty="0">
              <a:solidFill>
                <a:schemeClr val="bg1"/>
              </a:solidFill>
              <a:effectLst/>
              <a:latin typeface="Bahnschrift Light SemiCondensed" panose="020B0502040204020203" pitchFamily="34" charset="0"/>
              <a:cs typeface="Arial" charset="0"/>
            </a:endParaRPr>
          </a:p>
        </p:txBody>
      </p:sp>
      <p:pic>
        <p:nvPicPr>
          <p:cNvPr id="9" name="Picture 8"/>
          <p:cNvPicPr>
            <a:picLocks noChangeAspect="1"/>
          </p:cNvPicPr>
          <p:nvPr userDrawn="1"/>
        </p:nvPicPr>
        <p:blipFill>
          <a:blip r:embed="rId4"/>
          <a:stretch>
            <a:fillRect/>
          </a:stretch>
        </p:blipFill>
        <p:spPr>
          <a:xfrm>
            <a:off x="7954309" y="4800564"/>
            <a:ext cx="672333" cy="296405"/>
          </a:xfrm>
          <a:prstGeom prst="rect">
            <a:avLst/>
          </a:prstGeom>
        </p:spPr>
      </p:pic>
      <p:pic>
        <p:nvPicPr>
          <p:cNvPr id="10" name="Picture 9"/>
          <p:cNvPicPr>
            <a:picLocks noChangeAspect="1"/>
          </p:cNvPicPr>
          <p:nvPr userDrawn="1"/>
        </p:nvPicPr>
        <p:blipFill>
          <a:blip r:embed="rId5"/>
          <a:stretch>
            <a:fillRect/>
          </a:stretch>
        </p:blipFill>
        <p:spPr>
          <a:xfrm>
            <a:off x="7508806" y="4789484"/>
            <a:ext cx="432048" cy="314571"/>
          </a:xfrm>
          <a:prstGeom prst="rect">
            <a:avLst/>
          </a:prstGeom>
        </p:spPr>
      </p:pic>
    </p:spTree>
    <p:extLst>
      <p:ext uri="{BB962C8B-B14F-4D97-AF65-F5344CB8AC3E}">
        <p14:creationId xmlns:p14="http://schemas.microsoft.com/office/powerpoint/2010/main" val="3398704786"/>
      </p:ext>
    </p:extLst>
  </p:cSld>
  <p:clrMap bg1="lt1" tx1="dk1" bg2="lt2" tx2="dk2" accent1="accent1" accent2="accent2" accent3="accent3" accent4="accent4" accent5="accent5" accent6="accent6" hlink="hlink" folHlink="folHlink"/>
  <p:sldLayoutIdLst>
    <p:sldLayoutId id="2147484438" r:id="rId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62899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8544290" y="4590859"/>
            <a:ext cx="619152" cy="619152"/>
          </a:xfrm>
          <a:prstGeom prst="rect">
            <a:avLst/>
          </a:prstGeom>
        </p:spPr>
      </p:pic>
      <p:sp>
        <p:nvSpPr>
          <p:cNvPr id="6" name="Rectangle 5"/>
          <p:cNvSpPr/>
          <p:nvPr userDrawn="1"/>
        </p:nvSpPr>
        <p:spPr>
          <a:xfrm>
            <a:off x="0" y="4813301"/>
            <a:ext cx="611188" cy="268287"/>
          </a:xfrm>
          <a:prstGeom prst="rect">
            <a:avLst/>
          </a:prstGeom>
          <a:solidFill>
            <a:srgbClr val="8CA9AD">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7" name="TextBox 6"/>
          <p:cNvSpPr txBox="1"/>
          <p:nvPr userDrawn="1"/>
        </p:nvSpPr>
        <p:spPr>
          <a:xfrm>
            <a:off x="71636" y="4790472"/>
            <a:ext cx="539552" cy="307777"/>
          </a:xfrm>
          <a:prstGeom prst="rect">
            <a:avLst/>
          </a:prstGeom>
          <a:noFill/>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534E60D-57EE-4117-96E0-023C02C448CF}" type="slidenum">
              <a:rPr lang="en-US" altLang="en-US" sz="1400">
                <a:solidFill>
                  <a:schemeClr val="bg1"/>
                </a:solidFill>
                <a:latin typeface="Bahnschrift Light SemiCondensed" panose="020B0502040204020203" pitchFamily="34" charset="0"/>
              </a:rPr>
              <a:pPr eaLnBrk="1" hangingPunct="1"/>
              <a:t>‹#›</a:t>
            </a:fld>
            <a:endParaRPr lang="en-US" altLang="en-US" dirty="0">
              <a:solidFill>
                <a:schemeClr val="bg1"/>
              </a:solidFill>
              <a:latin typeface="Bahnschrift Light SemiCondensed" panose="020B0502040204020203" pitchFamily="34" charset="0"/>
            </a:endParaRPr>
          </a:p>
        </p:txBody>
      </p:sp>
    </p:spTree>
    <p:extLst>
      <p:ext uri="{BB962C8B-B14F-4D97-AF65-F5344CB8AC3E}">
        <p14:creationId xmlns:p14="http://schemas.microsoft.com/office/powerpoint/2010/main" val="4185647380"/>
      </p:ext>
    </p:extLst>
  </p:cSld>
  <p:clrMap bg1="lt1" tx1="dk1" bg2="lt2" tx2="dk2" accent1="accent1" accent2="accent2" accent3="accent3" accent4="accent4" accent5="accent5" accent6="accent6" hlink="hlink" folHlink="folHlink"/>
  <p:sldLayoutIdLst>
    <p:sldLayoutId id="2147484416" r:id="rId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628990"/>
        </a:solidFill>
        <a:effectLst/>
      </p:bgPr>
    </p:bg>
    <p:spTree>
      <p:nvGrpSpPr>
        <p:cNvPr id="1" name=""/>
        <p:cNvGrpSpPr/>
        <p:nvPr/>
      </p:nvGrpSpPr>
      <p:grpSpPr>
        <a:xfrm>
          <a:off x="0" y="0"/>
          <a:ext cx="0" cy="0"/>
          <a:chOff x="0" y="0"/>
          <a:chExt cx="0" cy="0"/>
        </a:xfrm>
      </p:grpSpPr>
      <p:sp>
        <p:nvSpPr>
          <p:cNvPr id="6" name="Rectangle 5"/>
          <p:cNvSpPr/>
          <p:nvPr userDrawn="1"/>
        </p:nvSpPr>
        <p:spPr>
          <a:xfrm>
            <a:off x="0" y="4813301"/>
            <a:ext cx="611188" cy="268287"/>
          </a:xfrm>
          <a:prstGeom prst="rect">
            <a:avLst/>
          </a:prstGeom>
          <a:solidFill>
            <a:srgbClr val="8CA9AD">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7" name="TextBox 6"/>
          <p:cNvSpPr txBox="1"/>
          <p:nvPr userDrawn="1"/>
        </p:nvSpPr>
        <p:spPr>
          <a:xfrm>
            <a:off x="71636" y="4790472"/>
            <a:ext cx="539552" cy="307777"/>
          </a:xfrm>
          <a:prstGeom prst="rect">
            <a:avLst/>
          </a:prstGeom>
          <a:noFill/>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534E60D-57EE-4117-96E0-023C02C448CF}" type="slidenum">
              <a:rPr lang="en-US" altLang="en-US" sz="1400">
                <a:solidFill>
                  <a:schemeClr val="bg1"/>
                </a:solidFill>
                <a:latin typeface="Bahnschrift Light SemiCondensed" panose="020B0502040204020203" pitchFamily="34" charset="0"/>
              </a:rPr>
              <a:pPr eaLnBrk="1" hangingPunct="1"/>
              <a:t>‹#›</a:t>
            </a:fld>
            <a:endParaRPr lang="en-US" altLang="en-US" dirty="0">
              <a:solidFill>
                <a:schemeClr val="bg1"/>
              </a:solidFill>
              <a:latin typeface="Bahnschrift Light SemiCondensed" panose="020B0502040204020203" pitchFamily="34" charset="0"/>
            </a:endParaRPr>
          </a:p>
        </p:txBody>
      </p:sp>
    </p:spTree>
    <p:extLst>
      <p:ext uri="{BB962C8B-B14F-4D97-AF65-F5344CB8AC3E}">
        <p14:creationId xmlns:p14="http://schemas.microsoft.com/office/powerpoint/2010/main" val="3911976669"/>
      </p:ext>
    </p:extLst>
  </p:cSld>
  <p:clrMap bg1="lt1" tx1="dk1" bg2="lt2" tx2="dk2" accent1="accent1" accent2="accent2" accent3="accent3" accent4="accent4" accent5="accent5" accent6="accent6" hlink="hlink" folHlink="folHlink"/>
  <p:sldLayoutIdLst>
    <p:sldLayoutId id="2147484420" r:id="rId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0.wdp"/><Relationship Id="rId7" Type="http://schemas.openxmlformats.org/officeDocument/2006/relationships/image" Target="../media/image35.jp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g"/><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emf"/></Relationships>
</file>

<file path=ppt/slides/_rels/slide2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image" Target="../media/image41.emf"/></Relationships>
</file>

<file path=ppt/slides/_rels/slide2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2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microsoft.com/office/2007/relationships/hdphoto" Target="../media/hdphoto6.wdp"/></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xml"/><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22.jpe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4.jpg"/><Relationship Id="rId1" Type="http://schemas.openxmlformats.org/officeDocument/2006/relationships/slideLayout" Target="../slideLayouts/slideLayout2.xml"/><Relationship Id="rId5" Type="http://schemas.openxmlformats.org/officeDocument/2006/relationships/image" Target="../media/image55.jpg"/><Relationship Id="rId4" Type="http://schemas.microsoft.com/office/2007/relationships/hdphoto" Target="../media/hdphoto12.wdp"/></Relationships>
</file>

<file path=ppt/slides/_rels/slide3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7.wdp"/><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1.gif"/><Relationship Id="rId5" Type="http://schemas.openxmlformats.org/officeDocument/2006/relationships/image" Target="../media/image17.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1.gif"/><Relationship Id="rId5" Type="http://schemas.openxmlformats.org/officeDocument/2006/relationships/image" Target="../media/image17.jpe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23528" y="267494"/>
            <a:ext cx="72728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solidFill>
                  <a:schemeClr val="bg1"/>
                </a:solidFill>
                <a:latin typeface="Century Gothic" panose="020B0502020202020204" pitchFamily="34" charset="0"/>
              </a:rPr>
              <a:t>CONVENTION AND EXHIBITION CENTRE, DUQM – </a:t>
            </a:r>
          </a:p>
          <a:p>
            <a:pPr eaLnBrk="1" hangingPunct="1"/>
            <a:r>
              <a:rPr lang="en-US" altLang="en-US" dirty="0">
                <a:solidFill>
                  <a:schemeClr val="bg1"/>
                </a:solidFill>
                <a:latin typeface="Century Gothic" panose="020B0502020202020204" pitchFamily="34" charset="0"/>
              </a:rPr>
              <a:t>CONCEPTUAL SCHEME</a:t>
            </a:r>
          </a:p>
        </p:txBody>
      </p:sp>
      <p:sp>
        <p:nvSpPr>
          <p:cNvPr id="4" name="TextBox 2"/>
          <p:cNvSpPr txBox="1">
            <a:spLocks noChangeArrowheads="1"/>
          </p:cNvSpPr>
          <p:nvPr/>
        </p:nvSpPr>
        <p:spPr bwMode="auto">
          <a:xfrm>
            <a:off x="323528" y="4313150"/>
            <a:ext cx="64817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solidFill>
                  <a:srgbClr val="4C6B70"/>
                </a:solidFill>
                <a:latin typeface="Century Gothic" panose="020B0502020202020204" pitchFamily="34" charset="0"/>
              </a:rPr>
              <a:t>June 2022</a:t>
            </a:r>
          </a:p>
        </p:txBody>
      </p:sp>
      <p:pic>
        <p:nvPicPr>
          <p:cNvPr id="19" name="Picture 18">
            <a:extLst>
              <a:ext uri="{FF2B5EF4-FFF2-40B4-BE49-F238E27FC236}">
                <a16:creationId xmlns:a16="http://schemas.microsoft.com/office/drawing/2014/main" id="{DD759625-B9C0-B411-B8A5-A2617B75BABB}"/>
              </a:ext>
            </a:extLst>
          </p:cNvPr>
          <p:cNvPicPr>
            <a:picLocks noChangeAspect="1"/>
          </p:cNvPicPr>
          <p:nvPr/>
        </p:nvPicPr>
        <p:blipFill rotWithShape="1">
          <a:blip r:embed="rId2" cstate="print">
            <a:duotone>
              <a:schemeClr val="accent3">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8800"/>
                    </a14:imgEffect>
                    <a14:imgEffect>
                      <a14:saturation sat="0"/>
                    </a14:imgEffect>
                  </a14:imgLayer>
                </a14:imgProps>
              </a:ext>
              <a:ext uri="{28A0092B-C50C-407E-A947-70E740481C1C}">
                <a14:useLocalDpi xmlns:a14="http://schemas.microsoft.com/office/drawing/2010/main" val="0"/>
              </a:ext>
            </a:extLst>
          </a:blip>
          <a:srcRect l="4519" r="7296"/>
          <a:stretch/>
        </p:blipFill>
        <p:spPr>
          <a:xfrm>
            <a:off x="0" y="81662"/>
            <a:ext cx="9144000" cy="5110610"/>
          </a:xfrm>
          <a:prstGeom prst="rect">
            <a:avLst/>
          </a:prstGeom>
        </p:spPr>
      </p:pic>
    </p:spTree>
    <p:extLst>
      <p:ext uri="{BB962C8B-B14F-4D97-AF65-F5344CB8AC3E}">
        <p14:creationId xmlns:p14="http://schemas.microsoft.com/office/powerpoint/2010/main" val="1079680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ABDBE5-ED12-4ADC-9D2C-DD658A5014D7}"/>
              </a:ext>
            </a:extLst>
          </p:cNvPr>
          <p:cNvSpPr txBox="1"/>
          <p:nvPr/>
        </p:nvSpPr>
        <p:spPr>
          <a:xfrm>
            <a:off x="161669" y="76997"/>
            <a:ext cx="1617751" cy="307777"/>
          </a:xfrm>
          <a:prstGeom prst="rect">
            <a:avLst/>
          </a:prstGeom>
          <a:noFill/>
        </p:spPr>
        <p:txBody>
          <a:bodyPr wrap="none" rtlCol="0">
            <a:spAutoFit/>
          </a:bodyPr>
          <a:lstStyle/>
          <a:p>
            <a:r>
              <a:rPr lang="en-GB" sz="1400" dirty="0">
                <a:solidFill>
                  <a:srgbClr val="62898F"/>
                </a:solidFill>
              </a:rPr>
              <a:t>Circulation Layout</a:t>
            </a:r>
          </a:p>
        </p:txBody>
      </p:sp>
      <p:pic>
        <p:nvPicPr>
          <p:cNvPr id="13" name="Picture 12">
            <a:extLst>
              <a:ext uri="{FF2B5EF4-FFF2-40B4-BE49-F238E27FC236}">
                <a16:creationId xmlns:a16="http://schemas.microsoft.com/office/drawing/2014/main" id="{746D72AC-5E39-397F-36F7-1DB1134436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794" t="35239" r="32671" b="17346"/>
          <a:stretch/>
        </p:blipFill>
        <p:spPr>
          <a:xfrm>
            <a:off x="2030541" y="339725"/>
            <a:ext cx="4629691" cy="4366340"/>
          </a:xfrm>
          <a:prstGeom prst="rect">
            <a:avLst/>
          </a:prstGeom>
        </p:spPr>
      </p:pic>
      <p:cxnSp>
        <p:nvCxnSpPr>
          <p:cNvPr id="4" name="Straight Connector 3">
            <a:extLst>
              <a:ext uri="{FF2B5EF4-FFF2-40B4-BE49-F238E27FC236}">
                <a16:creationId xmlns:a16="http://schemas.microsoft.com/office/drawing/2014/main" id="{21F50E06-52F1-C54D-FC4B-BB7A0B8244F2}"/>
              </a:ext>
            </a:extLst>
          </p:cNvPr>
          <p:cNvCxnSpPr>
            <a:cxnSpLocks/>
          </p:cNvCxnSpPr>
          <p:nvPr/>
        </p:nvCxnSpPr>
        <p:spPr>
          <a:xfrm flipH="1">
            <a:off x="3319016" y="746760"/>
            <a:ext cx="2081024" cy="4133"/>
          </a:xfrm>
          <a:prstGeom prst="line">
            <a:avLst/>
          </a:prstGeom>
          <a:ln>
            <a:solidFill>
              <a:srgbClr val="FF0000"/>
            </a:solidFill>
            <a:prstDash val="sysDash"/>
          </a:ln>
        </p:spPr>
        <p:style>
          <a:lnRef idx="3">
            <a:schemeClr val="accent2"/>
          </a:lnRef>
          <a:fillRef idx="0">
            <a:schemeClr val="accent2"/>
          </a:fillRef>
          <a:effectRef idx="2">
            <a:schemeClr val="accent2"/>
          </a:effectRef>
          <a:fontRef idx="minor">
            <a:schemeClr val="tx1"/>
          </a:fontRef>
        </p:style>
      </p:cxnSp>
      <p:sp>
        <p:nvSpPr>
          <p:cNvPr id="29" name="Freeform: Shape 28">
            <a:extLst>
              <a:ext uri="{FF2B5EF4-FFF2-40B4-BE49-F238E27FC236}">
                <a16:creationId xmlns:a16="http://schemas.microsoft.com/office/drawing/2014/main" id="{0E54DDC7-BBFC-894A-CC6D-B17EF397063A}"/>
              </a:ext>
            </a:extLst>
          </p:cNvPr>
          <p:cNvSpPr/>
          <p:nvPr/>
        </p:nvSpPr>
        <p:spPr>
          <a:xfrm>
            <a:off x="2596896" y="749808"/>
            <a:ext cx="3432048" cy="3883152"/>
          </a:xfrm>
          <a:custGeom>
            <a:avLst/>
            <a:gdLst>
              <a:gd name="connsiteX0" fmla="*/ 499872 w 3432048"/>
              <a:gd name="connsiteY0" fmla="*/ 0 h 3883152"/>
              <a:gd name="connsiteX1" fmla="*/ 0 w 3432048"/>
              <a:gd name="connsiteY1" fmla="*/ 6096 h 3883152"/>
              <a:gd name="connsiteX2" fmla="*/ 121920 w 3432048"/>
              <a:gd name="connsiteY2" fmla="*/ 3883152 h 3883152"/>
              <a:gd name="connsiteX3" fmla="*/ 3425952 w 3432048"/>
              <a:gd name="connsiteY3" fmla="*/ 3883152 h 3883152"/>
              <a:gd name="connsiteX4" fmla="*/ 3432048 w 3432048"/>
              <a:gd name="connsiteY4" fmla="*/ 6096 h 3883152"/>
              <a:gd name="connsiteX5" fmla="*/ 3041904 w 3432048"/>
              <a:gd name="connsiteY5" fmla="*/ 6096 h 388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048" h="3883152">
                <a:moveTo>
                  <a:pt x="499872" y="0"/>
                </a:moveTo>
                <a:lnTo>
                  <a:pt x="0" y="6096"/>
                </a:lnTo>
                <a:lnTo>
                  <a:pt x="121920" y="3883152"/>
                </a:lnTo>
                <a:lnTo>
                  <a:pt x="3425952" y="3883152"/>
                </a:lnTo>
                <a:lnTo>
                  <a:pt x="3432048" y="6096"/>
                </a:lnTo>
                <a:lnTo>
                  <a:pt x="3041904" y="6096"/>
                </a:lnTo>
              </a:path>
            </a:pathLst>
          </a:custGeom>
          <a:ln>
            <a:solidFill>
              <a:srgbClr val="FF0000"/>
            </a:solidFill>
            <a:prstDash val="sysDash"/>
          </a:ln>
        </p:spPr>
        <p:style>
          <a:lnRef idx="3">
            <a:schemeClr val="accent2"/>
          </a:lnRef>
          <a:fillRef idx="0">
            <a:schemeClr val="accent2"/>
          </a:fillRef>
          <a:effectRef idx="2">
            <a:schemeClr val="accent2"/>
          </a:effectRef>
          <a:fontRef idx="minor">
            <a:schemeClr val="tx1"/>
          </a:fontRef>
        </p:style>
        <p:txBody>
          <a:bodyPr rtlCol="0" anchor="ctr"/>
          <a:lstStyle/>
          <a:p>
            <a:pPr algn="ctr"/>
            <a:r>
              <a:rPr lang="en-IN" dirty="0"/>
              <a:t>`</a:t>
            </a:r>
          </a:p>
        </p:txBody>
      </p:sp>
      <p:sp>
        <p:nvSpPr>
          <p:cNvPr id="99" name="Rectangle 98">
            <a:extLst>
              <a:ext uri="{FF2B5EF4-FFF2-40B4-BE49-F238E27FC236}">
                <a16:creationId xmlns:a16="http://schemas.microsoft.com/office/drawing/2014/main" id="{3F48C6B0-DEC3-40C0-DB2F-9E2EBA5043C7}"/>
              </a:ext>
            </a:extLst>
          </p:cNvPr>
          <p:cNvSpPr/>
          <p:nvPr/>
        </p:nvSpPr>
        <p:spPr>
          <a:xfrm>
            <a:off x="179388" y="349527"/>
            <a:ext cx="8785226" cy="4309786"/>
          </a:xfrm>
          <a:prstGeom prst="rect">
            <a:avLst/>
          </a:prstGeom>
          <a:solidFill>
            <a:srgbClr val="FFFFFF">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Isosceles Triangle 93">
            <a:extLst>
              <a:ext uri="{FF2B5EF4-FFF2-40B4-BE49-F238E27FC236}">
                <a16:creationId xmlns:a16="http://schemas.microsoft.com/office/drawing/2014/main" id="{03F5A68A-5097-29DD-6E37-D3A88ABDDF27}"/>
              </a:ext>
            </a:extLst>
          </p:cNvPr>
          <p:cNvSpPr/>
          <p:nvPr/>
        </p:nvSpPr>
        <p:spPr>
          <a:xfrm rot="10800000">
            <a:off x="3169783" y="702181"/>
            <a:ext cx="72009" cy="89158"/>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3" name="TextBox 92">
            <a:extLst>
              <a:ext uri="{FF2B5EF4-FFF2-40B4-BE49-F238E27FC236}">
                <a16:creationId xmlns:a16="http://schemas.microsoft.com/office/drawing/2014/main" id="{0F066BEA-A571-059D-B819-3BB38226602F}"/>
              </a:ext>
            </a:extLst>
          </p:cNvPr>
          <p:cNvSpPr txBox="1"/>
          <p:nvPr/>
        </p:nvSpPr>
        <p:spPr>
          <a:xfrm>
            <a:off x="2941897" y="352447"/>
            <a:ext cx="599789" cy="276999"/>
          </a:xfrm>
          <a:prstGeom prst="rect">
            <a:avLst/>
          </a:prstGeom>
          <a:noFill/>
        </p:spPr>
        <p:txBody>
          <a:bodyPr wrap="square" rtlCol="0">
            <a:spAutoFit/>
          </a:bodyPr>
          <a:lstStyle/>
          <a:p>
            <a:r>
              <a:rPr lang="en-GB" sz="1200" b="1" dirty="0">
                <a:latin typeface="Bahnschrift Light SemiCondensed" panose="020B0502040204020203" pitchFamily="34" charset="0"/>
              </a:rPr>
              <a:t>Entry</a:t>
            </a:r>
          </a:p>
        </p:txBody>
      </p:sp>
      <p:sp>
        <p:nvSpPr>
          <p:cNvPr id="100" name="TextBox 99">
            <a:extLst>
              <a:ext uri="{FF2B5EF4-FFF2-40B4-BE49-F238E27FC236}">
                <a16:creationId xmlns:a16="http://schemas.microsoft.com/office/drawing/2014/main" id="{A4003120-33C8-5465-0CF2-EEF1E6A7F0F9}"/>
              </a:ext>
            </a:extLst>
          </p:cNvPr>
          <p:cNvSpPr txBox="1"/>
          <p:nvPr/>
        </p:nvSpPr>
        <p:spPr>
          <a:xfrm>
            <a:off x="5302421" y="377523"/>
            <a:ext cx="599789" cy="276999"/>
          </a:xfrm>
          <a:prstGeom prst="rect">
            <a:avLst/>
          </a:prstGeom>
          <a:noFill/>
        </p:spPr>
        <p:txBody>
          <a:bodyPr wrap="square" rtlCol="0">
            <a:spAutoFit/>
          </a:bodyPr>
          <a:lstStyle/>
          <a:p>
            <a:r>
              <a:rPr lang="en-GB" sz="1200" b="1" dirty="0">
                <a:latin typeface="Bahnschrift Light SemiCondensed" panose="020B0502040204020203" pitchFamily="34" charset="0"/>
              </a:rPr>
              <a:t>Exit</a:t>
            </a:r>
          </a:p>
        </p:txBody>
      </p:sp>
      <p:sp>
        <p:nvSpPr>
          <p:cNvPr id="95" name="Isosceles Triangle 94">
            <a:extLst>
              <a:ext uri="{FF2B5EF4-FFF2-40B4-BE49-F238E27FC236}">
                <a16:creationId xmlns:a16="http://schemas.microsoft.com/office/drawing/2014/main" id="{6BB8EE32-6F5F-942C-6F52-574DE18C71AC}"/>
              </a:ext>
            </a:extLst>
          </p:cNvPr>
          <p:cNvSpPr/>
          <p:nvPr/>
        </p:nvSpPr>
        <p:spPr>
          <a:xfrm>
            <a:off x="5477264" y="678876"/>
            <a:ext cx="72009" cy="89158"/>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Freeform: Shape 29">
            <a:extLst>
              <a:ext uri="{FF2B5EF4-FFF2-40B4-BE49-F238E27FC236}">
                <a16:creationId xmlns:a16="http://schemas.microsoft.com/office/drawing/2014/main" id="{E111BA0B-11FE-89EF-22BF-40B8CD6AC825}"/>
              </a:ext>
            </a:extLst>
          </p:cNvPr>
          <p:cNvSpPr/>
          <p:nvPr/>
        </p:nvSpPr>
        <p:spPr>
          <a:xfrm>
            <a:off x="3212592" y="768096"/>
            <a:ext cx="2304288" cy="1152144"/>
          </a:xfrm>
          <a:custGeom>
            <a:avLst/>
            <a:gdLst>
              <a:gd name="connsiteX0" fmla="*/ 0 w 2304288"/>
              <a:gd name="connsiteY0" fmla="*/ 42672 h 1152144"/>
              <a:gd name="connsiteX1" fmla="*/ 103632 w 2304288"/>
              <a:gd name="connsiteY1" fmla="*/ 451104 h 1152144"/>
              <a:gd name="connsiteX2" fmla="*/ 262128 w 2304288"/>
              <a:gd name="connsiteY2" fmla="*/ 804672 h 1152144"/>
              <a:gd name="connsiteX3" fmla="*/ 420624 w 2304288"/>
              <a:gd name="connsiteY3" fmla="*/ 1097280 h 1152144"/>
              <a:gd name="connsiteX4" fmla="*/ 512064 w 2304288"/>
              <a:gd name="connsiteY4" fmla="*/ 1152144 h 1152144"/>
              <a:gd name="connsiteX5" fmla="*/ 621792 w 2304288"/>
              <a:gd name="connsiteY5" fmla="*/ 1127760 h 1152144"/>
              <a:gd name="connsiteX6" fmla="*/ 798576 w 2304288"/>
              <a:gd name="connsiteY6" fmla="*/ 1066800 h 1152144"/>
              <a:gd name="connsiteX7" fmla="*/ 957072 w 2304288"/>
              <a:gd name="connsiteY7" fmla="*/ 1030224 h 1152144"/>
              <a:gd name="connsiteX8" fmla="*/ 1194816 w 2304288"/>
              <a:gd name="connsiteY8" fmla="*/ 1030224 h 1152144"/>
              <a:gd name="connsiteX9" fmla="*/ 1438656 w 2304288"/>
              <a:gd name="connsiteY9" fmla="*/ 1066800 h 1152144"/>
              <a:gd name="connsiteX10" fmla="*/ 1700784 w 2304288"/>
              <a:gd name="connsiteY10" fmla="*/ 1139952 h 1152144"/>
              <a:gd name="connsiteX11" fmla="*/ 1816608 w 2304288"/>
              <a:gd name="connsiteY11" fmla="*/ 1152144 h 1152144"/>
              <a:gd name="connsiteX12" fmla="*/ 1877568 w 2304288"/>
              <a:gd name="connsiteY12" fmla="*/ 1121664 h 1152144"/>
              <a:gd name="connsiteX13" fmla="*/ 2157984 w 2304288"/>
              <a:gd name="connsiteY13" fmla="*/ 603504 h 1152144"/>
              <a:gd name="connsiteX14" fmla="*/ 2286000 w 2304288"/>
              <a:gd name="connsiteY14" fmla="*/ 195072 h 1152144"/>
              <a:gd name="connsiteX15" fmla="*/ 2304288 w 2304288"/>
              <a:gd name="connsiteY15" fmla="*/ 0 h 115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4288" h="1152144">
                <a:moveTo>
                  <a:pt x="0" y="42672"/>
                </a:moveTo>
                <a:lnTo>
                  <a:pt x="103632" y="451104"/>
                </a:lnTo>
                <a:lnTo>
                  <a:pt x="262128" y="804672"/>
                </a:lnTo>
                <a:lnTo>
                  <a:pt x="420624" y="1097280"/>
                </a:lnTo>
                <a:lnTo>
                  <a:pt x="512064" y="1152144"/>
                </a:lnTo>
                <a:lnTo>
                  <a:pt x="621792" y="1127760"/>
                </a:lnTo>
                <a:lnTo>
                  <a:pt x="798576" y="1066800"/>
                </a:lnTo>
                <a:lnTo>
                  <a:pt x="957072" y="1030224"/>
                </a:lnTo>
                <a:lnTo>
                  <a:pt x="1194816" y="1030224"/>
                </a:lnTo>
                <a:lnTo>
                  <a:pt x="1438656" y="1066800"/>
                </a:lnTo>
                <a:lnTo>
                  <a:pt x="1700784" y="1139952"/>
                </a:lnTo>
                <a:lnTo>
                  <a:pt x="1816608" y="1152144"/>
                </a:lnTo>
                <a:lnTo>
                  <a:pt x="1877568" y="1121664"/>
                </a:lnTo>
                <a:lnTo>
                  <a:pt x="2157984" y="603504"/>
                </a:lnTo>
                <a:lnTo>
                  <a:pt x="2286000" y="195072"/>
                </a:lnTo>
                <a:lnTo>
                  <a:pt x="2304288" y="0"/>
                </a:lnTo>
              </a:path>
            </a:pathLst>
          </a:custGeom>
          <a:ln w="12700" cap="flat" cmpd="sng" algn="ctr">
            <a:solidFill>
              <a:srgbClr val="0070C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IN"/>
          </a:p>
        </p:txBody>
      </p:sp>
      <p:sp>
        <p:nvSpPr>
          <p:cNvPr id="32" name="Freeform: Shape 31">
            <a:extLst>
              <a:ext uri="{FF2B5EF4-FFF2-40B4-BE49-F238E27FC236}">
                <a16:creationId xmlns:a16="http://schemas.microsoft.com/office/drawing/2014/main" id="{66972221-37E9-29B5-9DE6-70D8D586C645}"/>
              </a:ext>
            </a:extLst>
          </p:cNvPr>
          <p:cNvSpPr/>
          <p:nvPr/>
        </p:nvSpPr>
        <p:spPr>
          <a:xfrm>
            <a:off x="2966720" y="792480"/>
            <a:ext cx="2773680" cy="3576320"/>
          </a:xfrm>
          <a:custGeom>
            <a:avLst/>
            <a:gdLst>
              <a:gd name="connsiteX0" fmla="*/ 248920 w 2773680"/>
              <a:gd name="connsiteY0" fmla="*/ 5080 h 3576320"/>
              <a:gd name="connsiteX1" fmla="*/ 259080 w 2773680"/>
              <a:gd name="connsiteY1" fmla="*/ 421640 h 3576320"/>
              <a:gd name="connsiteX2" fmla="*/ 55880 w 2773680"/>
              <a:gd name="connsiteY2" fmla="*/ 762000 h 3576320"/>
              <a:gd name="connsiteX3" fmla="*/ 0 w 2773680"/>
              <a:gd name="connsiteY3" fmla="*/ 1935480 h 3576320"/>
              <a:gd name="connsiteX4" fmla="*/ 25400 w 2773680"/>
              <a:gd name="connsiteY4" fmla="*/ 2890520 h 3576320"/>
              <a:gd name="connsiteX5" fmla="*/ 96520 w 2773680"/>
              <a:gd name="connsiteY5" fmla="*/ 3022600 h 3576320"/>
              <a:gd name="connsiteX6" fmla="*/ 274320 w 2773680"/>
              <a:gd name="connsiteY6" fmla="*/ 3108960 h 3576320"/>
              <a:gd name="connsiteX7" fmla="*/ 355600 w 2773680"/>
              <a:gd name="connsiteY7" fmla="*/ 3175000 h 3576320"/>
              <a:gd name="connsiteX8" fmla="*/ 396240 w 2773680"/>
              <a:gd name="connsiteY8" fmla="*/ 3373120 h 3576320"/>
              <a:gd name="connsiteX9" fmla="*/ 447040 w 2773680"/>
              <a:gd name="connsiteY9" fmla="*/ 3525520 h 3576320"/>
              <a:gd name="connsiteX10" fmla="*/ 502920 w 2773680"/>
              <a:gd name="connsiteY10" fmla="*/ 3576320 h 3576320"/>
              <a:gd name="connsiteX11" fmla="*/ 2346960 w 2773680"/>
              <a:gd name="connsiteY11" fmla="*/ 3566160 h 3576320"/>
              <a:gd name="connsiteX12" fmla="*/ 2418080 w 2773680"/>
              <a:gd name="connsiteY12" fmla="*/ 3500120 h 3576320"/>
              <a:gd name="connsiteX13" fmla="*/ 2433320 w 2773680"/>
              <a:gd name="connsiteY13" fmla="*/ 3373120 h 3576320"/>
              <a:gd name="connsiteX14" fmla="*/ 2433320 w 2773680"/>
              <a:gd name="connsiteY14" fmla="*/ 3220720 h 3576320"/>
              <a:gd name="connsiteX15" fmla="*/ 2479040 w 2773680"/>
              <a:gd name="connsiteY15" fmla="*/ 3114040 h 3576320"/>
              <a:gd name="connsiteX16" fmla="*/ 2636520 w 2773680"/>
              <a:gd name="connsiteY16" fmla="*/ 3058160 h 3576320"/>
              <a:gd name="connsiteX17" fmla="*/ 2758440 w 2773680"/>
              <a:gd name="connsiteY17" fmla="*/ 3027680 h 3576320"/>
              <a:gd name="connsiteX18" fmla="*/ 2773680 w 2773680"/>
              <a:gd name="connsiteY18" fmla="*/ 2951480 h 3576320"/>
              <a:gd name="connsiteX19" fmla="*/ 2733040 w 2773680"/>
              <a:gd name="connsiteY19" fmla="*/ 711200 h 3576320"/>
              <a:gd name="connsiteX20" fmla="*/ 2595880 w 2773680"/>
              <a:gd name="connsiteY20" fmla="*/ 381000 h 3576320"/>
              <a:gd name="connsiteX21" fmla="*/ 2550160 w 2773680"/>
              <a:gd name="connsiteY21" fmla="*/ 0 h 357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73680" h="3576320">
                <a:moveTo>
                  <a:pt x="248920" y="5080"/>
                </a:moveTo>
                <a:lnTo>
                  <a:pt x="259080" y="421640"/>
                </a:lnTo>
                <a:lnTo>
                  <a:pt x="55880" y="762000"/>
                </a:lnTo>
                <a:lnTo>
                  <a:pt x="0" y="1935480"/>
                </a:lnTo>
                <a:lnTo>
                  <a:pt x="25400" y="2890520"/>
                </a:lnTo>
                <a:lnTo>
                  <a:pt x="96520" y="3022600"/>
                </a:lnTo>
                <a:lnTo>
                  <a:pt x="274320" y="3108960"/>
                </a:lnTo>
                <a:lnTo>
                  <a:pt x="355600" y="3175000"/>
                </a:lnTo>
                <a:lnTo>
                  <a:pt x="396240" y="3373120"/>
                </a:lnTo>
                <a:lnTo>
                  <a:pt x="447040" y="3525520"/>
                </a:lnTo>
                <a:lnTo>
                  <a:pt x="502920" y="3576320"/>
                </a:lnTo>
                <a:lnTo>
                  <a:pt x="2346960" y="3566160"/>
                </a:lnTo>
                <a:lnTo>
                  <a:pt x="2418080" y="3500120"/>
                </a:lnTo>
                <a:lnTo>
                  <a:pt x="2433320" y="3373120"/>
                </a:lnTo>
                <a:lnTo>
                  <a:pt x="2433320" y="3220720"/>
                </a:lnTo>
                <a:lnTo>
                  <a:pt x="2479040" y="3114040"/>
                </a:lnTo>
                <a:lnTo>
                  <a:pt x="2636520" y="3058160"/>
                </a:lnTo>
                <a:lnTo>
                  <a:pt x="2758440" y="3027680"/>
                </a:lnTo>
                <a:lnTo>
                  <a:pt x="2773680" y="2951480"/>
                </a:lnTo>
                <a:lnTo>
                  <a:pt x="2733040" y="711200"/>
                </a:lnTo>
                <a:lnTo>
                  <a:pt x="2595880" y="381000"/>
                </a:lnTo>
                <a:lnTo>
                  <a:pt x="2550160" y="0"/>
                </a:lnTo>
              </a:path>
            </a:pathLst>
          </a:custGeom>
          <a:ln w="127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IN"/>
          </a:p>
        </p:txBody>
      </p:sp>
      <p:cxnSp>
        <p:nvCxnSpPr>
          <p:cNvPr id="113" name="Straight Connector 112">
            <a:extLst>
              <a:ext uri="{FF2B5EF4-FFF2-40B4-BE49-F238E27FC236}">
                <a16:creationId xmlns:a16="http://schemas.microsoft.com/office/drawing/2014/main" id="{7109E7A1-213C-4731-DE75-2891C2202029}"/>
              </a:ext>
            </a:extLst>
          </p:cNvPr>
          <p:cNvCxnSpPr>
            <a:cxnSpLocks/>
          </p:cNvCxnSpPr>
          <p:nvPr/>
        </p:nvCxnSpPr>
        <p:spPr>
          <a:xfrm>
            <a:off x="3779912" y="1234298"/>
            <a:ext cx="0" cy="147462"/>
          </a:xfrm>
          <a:prstGeom prst="line">
            <a:avLst/>
          </a:prstGeom>
          <a:ln w="12700">
            <a:solidFill>
              <a:schemeClr val="accent6">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8" name="Freeform: Shape 47">
            <a:extLst>
              <a:ext uri="{FF2B5EF4-FFF2-40B4-BE49-F238E27FC236}">
                <a16:creationId xmlns:a16="http://schemas.microsoft.com/office/drawing/2014/main" id="{FFFE0956-C08E-106B-37C9-0ED537AF2F07}"/>
              </a:ext>
            </a:extLst>
          </p:cNvPr>
          <p:cNvSpPr/>
          <p:nvPr/>
        </p:nvSpPr>
        <p:spPr>
          <a:xfrm>
            <a:off x="3186953" y="820271"/>
            <a:ext cx="907676" cy="3234017"/>
          </a:xfrm>
          <a:custGeom>
            <a:avLst/>
            <a:gdLst>
              <a:gd name="connsiteX0" fmla="*/ 20171 w 907676"/>
              <a:gd name="connsiteY0" fmla="*/ 0 h 3234017"/>
              <a:gd name="connsiteX1" fmla="*/ 80682 w 907676"/>
              <a:gd name="connsiteY1" fmla="*/ 443753 h 3234017"/>
              <a:gd name="connsiteX2" fmla="*/ 383241 w 907676"/>
              <a:gd name="connsiteY2" fmla="*/ 974911 h 3234017"/>
              <a:gd name="connsiteX3" fmla="*/ 443753 w 907676"/>
              <a:gd name="connsiteY3" fmla="*/ 1169894 h 3234017"/>
              <a:gd name="connsiteX4" fmla="*/ 329453 w 907676"/>
              <a:gd name="connsiteY4" fmla="*/ 1344705 h 3234017"/>
              <a:gd name="connsiteX5" fmla="*/ 127747 w 907676"/>
              <a:gd name="connsiteY5" fmla="*/ 1640541 h 3234017"/>
              <a:gd name="connsiteX6" fmla="*/ 33618 w 907676"/>
              <a:gd name="connsiteY6" fmla="*/ 1909482 h 3234017"/>
              <a:gd name="connsiteX7" fmla="*/ 0 w 907676"/>
              <a:gd name="connsiteY7" fmla="*/ 2232211 h 3234017"/>
              <a:gd name="connsiteX8" fmla="*/ 188259 w 907676"/>
              <a:gd name="connsiteY8" fmla="*/ 2770094 h 3234017"/>
              <a:gd name="connsiteX9" fmla="*/ 376518 w 907676"/>
              <a:gd name="connsiteY9" fmla="*/ 3039035 h 3234017"/>
              <a:gd name="connsiteX10" fmla="*/ 652182 w 907676"/>
              <a:gd name="connsiteY10" fmla="*/ 3193676 h 3234017"/>
              <a:gd name="connsiteX11" fmla="*/ 867335 w 907676"/>
              <a:gd name="connsiteY11" fmla="*/ 3234017 h 3234017"/>
              <a:gd name="connsiteX12" fmla="*/ 907676 w 907676"/>
              <a:gd name="connsiteY12" fmla="*/ 3099547 h 3234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7676" h="3234017">
                <a:moveTo>
                  <a:pt x="20171" y="0"/>
                </a:moveTo>
                <a:lnTo>
                  <a:pt x="80682" y="443753"/>
                </a:lnTo>
                <a:lnTo>
                  <a:pt x="383241" y="974911"/>
                </a:lnTo>
                <a:lnTo>
                  <a:pt x="443753" y="1169894"/>
                </a:lnTo>
                <a:lnTo>
                  <a:pt x="329453" y="1344705"/>
                </a:lnTo>
                <a:lnTo>
                  <a:pt x="127747" y="1640541"/>
                </a:lnTo>
                <a:lnTo>
                  <a:pt x="33618" y="1909482"/>
                </a:lnTo>
                <a:lnTo>
                  <a:pt x="0" y="2232211"/>
                </a:lnTo>
                <a:lnTo>
                  <a:pt x="188259" y="2770094"/>
                </a:lnTo>
                <a:lnTo>
                  <a:pt x="376518" y="3039035"/>
                </a:lnTo>
                <a:lnTo>
                  <a:pt x="652182" y="3193676"/>
                </a:lnTo>
                <a:lnTo>
                  <a:pt x="867335" y="3234017"/>
                </a:lnTo>
                <a:lnTo>
                  <a:pt x="907676" y="3099547"/>
                </a:lnTo>
              </a:path>
            </a:pathLst>
          </a:custGeom>
          <a:ln w="12700" cap="flat" cmpd="sng" algn="ctr">
            <a:solidFill>
              <a:srgbClr val="7030A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IN">
              <a:solidFill>
                <a:schemeClr val="tx1"/>
              </a:solidFill>
            </a:endParaRPr>
          </a:p>
        </p:txBody>
      </p:sp>
      <p:cxnSp>
        <p:nvCxnSpPr>
          <p:cNvPr id="114" name="Straight Connector 113">
            <a:extLst>
              <a:ext uri="{FF2B5EF4-FFF2-40B4-BE49-F238E27FC236}">
                <a16:creationId xmlns:a16="http://schemas.microsoft.com/office/drawing/2014/main" id="{73CDB8B9-4F57-309A-F81A-42AA0B445416}"/>
              </a:ext>
            </a:extLst>
          </p:cNvPr>
          <p:cNvCxnSpPr>
            <a:cxnSpLocks/>
          </p:cNvCxnSpPr>
          <p:nvPr/>
        </p:nvCxnSpPr>
        <p:spPr>
          <a:xfrm>
            <a:off x="4644008" y="1234298"/>
            <a:ext cx="0" cy="147462"/>
          </a:xfrm>
          <a:prstGeom prst="line">
            <a:avLst/>
          </a:prstGeom>
          <a:ln w="12700">
            <a:solidFill>
              <a:schemeClr val="accent6">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8C0875C-3B93-92AA-60CC-CE977F5A0F63}"/>
              </a:ext>
            </a:extLst>
          </p:cNvPr>
          <p:cNvCxnSpPr>
            <a:cxnSpLocks/>
          </p:cNvCxnSpPr>
          <p:nvPr/>
        </p:nvCxnSpPr>
        <p:spPr>
          <a:xfrm flipV="1">
            <a:off x="4932040" y="1381760"/>
            <a:ext cx="0" cy="132186"/>
          </a:xfrm>
          <a:prstGeom prst="line">
            <a:avLst/>
          </a:prstGeom>
          <a:ln w="12700">
            <a:solidFill>
              <a:schemeClr val="accent6">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6801937-D88B-FA30-76F4-1AD79F2448C1}"/>
              </a:ext>
            </a:extLst>
          </p:cNvPr>
          <p:cNvCxnSpPr>
            <a:cxnSpLocks/>
          </p:cNvCxnSpPr>
          <p:nvPr/>
        </p:nvCxnSpPr>
        <p:spPr>
          <a:xfrm flipV="1">
            <a:off x="3995936" y="1381760"/>
            <a:ext cx="0" cy="170048"/>
          </a:xfrm>
          <a:prstGeom prst="line">
            <a:avLst/>
          </a:prstGeom>
          <a:ln w="12700">
            <a:solidFill>
              <a:schemeClr val="accent6">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865E99D2-1FB8-0933-AA4B-2DE34F7FBE82}"/>
              </a:ext>
            </a:extLst>
          </p:cNvPr>
          <p:cNvCxnSpPr>
            <a:cxnSpLocks/>
          </p:cNvCxnSpPr>
          <p:nvPr/>
        </p:nvCxnSpPr>
        <p:spPr>
          <a:xfrm>
            <a:off x="3980696" y="905406"/>
            <a:ext cx="0" cy="147462"/>
          </a:xfrm>
          <a:prstGeom prst="line">
            <a:avLst/>
          </a:prstGeom>
          <a:ln w="12700">
            <a:solidFill>
              <a:schemeClr val="accent6">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F6792E71-E9C1-20B9-FE12-CD8B681D5C7E}"/>
              </a:ext>
            </a:extLst>
          </p:cNvPr>
          <p:cNvCxnSpPr>
            <a:cxnSpLocks/>
          </p:cNvCxnSpPr>
          <p:nvPr/>
        </p:nvCxnSpPr>
        <p:spPr>
          <a:xfrm>
            <a:off x="4860032" y="915566"/>
            <a:ext cx="0" cy="147462"/>
          </a:xfrm>
          <a:prstGeom prst="line">
            <a:avLst/>
          </a:prstGeom>
          <a:ln w="12700">
            <a:solidFill>
              <a:schemeClr val="accent6">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52" name="Freeform: Shape 51">
            <a:extLst>
              <a:ext uri="{FF2B5EF4-FFF2-40B4-BE49-F238E27FC236}">
                <a16:creationId xmlns:a16="http://schemas.microsoft.com/office/drawing/2014/main" id="{B5AE3B4E-A4C8-AE15-0DD4-88BE0524048C}"/>
              </a:ext>
            </a:extLst>
          </p:cNvPr>
          <p:cNvSpPr/>
          <p:nvPr/>
        </p:nvSpPr>
        <p:spPr>
          <a:xfrm>
            <a:off x="3213100" y="777240"/>
            <a:ext cx="2301240" cy="285788"/>
          </a:xfrm>
          <a:custGeom>
            <a:avLst/>
            <a:gdLst>
              <a:gd name="connsiteX0" fmla="*/ 0 w 2301240"/>
              <a:gd name="connsiteY0" fmla="*/ 27940 h 327660"/>
              <a:gd name="connsiteX1" fmla="*/ 104140 w 2301240"/>
              <a:gd name="connsiteY1" fmla="*/ 312420 h 327660"/>
              <a:gd name="connsiteX2" fmla="*/ 2123440 w 2301240"/>
              <a:gd name="connsiteY2" fmla="*/ 327660 h 327660"/>
              <a:gd name="connsiteX3" fmla="*/ 2148840 w 2301240"/>
              <a:gd name="connsiteY3" fmla="*/ 327660 h 327660"/>
              <a:gd name="connsiteX4" fmla="*/ 2247900 w 2301240"/>
              <a:gd name="connsiteY4" fmla="*/ 299720 h 327660"/>
              <a:gd name="connsiteX5" fmla="*/ 2301240 w 2301240"/>
              <a:gd name="connsiteY5" fmla="*/ 0 h 327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1240" h="327660">
                <a:moveTo>
                  <a:pt x="0" y="27940"/>
                </a:moveTo>
                <a:lnTo>
                  <a:pt x="104140" y="312420"/>
                </a:lnTo>
                <a:lnTo>
                  <a:pt x="2123440" y="327660"/>
                </a:lnTo>
                <a:lnTo>
                  <a:pt x="2148840" y="327660"/>
                </a:lnTo>
                <a:lnTo>
                  <a:pt x="2247900" y="299720"/>
                </a:lnTo>
                <a:lnTo>
                  <a:pt x="2301240" y="0"/>
                </a:lnTo>
              </a:path>
            </a:pathLst>
          </a:custGeom>
          <a:ln w="12700" cap="flat" cmpd="sng" algn="ctr">
            <a:solidFill>
              <a:schemeClr val="accent6">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IN">
              <a:solidFill>
                <a:schemeClr val="tx1"/>
              </a:solidFill>
            </a:endParaRPr>
          </a:p>
        </p:txBody>
      </p:sp>
      <p:sp>
        <p:nvSpPr>
          <p:cNvPr id="53" name="Freeform: Shape 52">
            <a:extLst>
              <a:ext uri="{FF2B5EF4-FFF2-40B4-BE49-F238E27FC236}">
                <a16:creationId xmlns:a16="http://schemas.microsoft.com/office/drawing/2014/main" id="{F61DB293-C738-0A05-BE80-27181D0ED770}"/>
              </a:ext>
            </a:extLst>
          </p:cNvPr>
          <p:cNvSpPr/>
          <p:nvPr/>
        </p:nvSpPr>
        <p:spPr>
          <a:xfrm>
            <a:off x="3215640" y="820420"/>
            <a:ext cx="2268220" cy="561340"/>
          </a:xfrm>
          <a:custGeom>
            <a:avLst/>
            <a:gdLst>
              <a:gd name="connsiteX0" fmla="*/ 0 w 2268220"/>
              <a:gd name="connsiteY0" fmla="*/ 0 h 561340"/>
              <a:gd name="connsiteX1" fmla="*/ 0 w 2268220"/>
              <a:gd name="connsiteY1" fmla="*/ 0 h 561340"/>
              <a:gd name="connsiteX2" fmla="*/ 177800 w 2268220"/>
              <a:gd name="connsiteY2" fmla="*/ 477520 h 561340"/>
              <a:gd name="connsiteX3" fmla="*/ 231140 w 2268220"/>
              <a:gd name="connsiteY3" fmla="*/ 558800 h 561340"/>
              <a:gd name="connsiteX4" fmla="*/ 416560 w 2268220"/>
              <a:gd name="connsiteY4" fmla="*/ 561340 h 561340"/>
              <a:gd name="connsiteX5" fmla="*/ 2057400 w 2268220"/>
              <a:gd name="connsiteY5" fmla="*/ 558800 h 561340"/>
              <a:gd name="connsiteX6" fmla="*/ 2153920 w 2268220"/>
              <a:gd name="connsiteY6" fmla="*/ 520700 h 561340"/>
              <a:gd name="connsiteX7" fmla="*/ 2268220 w 2268220"/>
              <a:gd name="connsiteY7" fmla="*/ 111760 h 5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8220" h="561340">
                <a:moveTo>
                  <a:pt x="0" y="0"/>
                </a:moveTo>
                <a:lnTo>
                  <a:pt x="0" y="0"/>
                </a:lnTo>
                <a:lnTo>
                  <a:pt x="177800" y="477520"/>
                </a:lnTo>
                <a:lnTo>
                  <a:pt x="231140" y="558800"/>
                </a:lnTo>
                <a:lnTo>
                  <a:pt x="416560" y="561340"/>
                </a:lnTo>
                <a:lnTo>
                  <a:pt x="2057400" y="558800"/>
                </a:lnTo>
                <a:lnTo>
                  <a:pt x="2153920" y="520700"/>
                </a:lnTo>
                <a:lnTo>
                  <a:pt x="2268220" y="111760"/>
                </a:lnTo>
              </a:path>
            </a:pathLst>
          </a:custGeom>
          <a:ln w="12700" cap="flat" cmpd="sng" algn="ctr">
            <a:solidFill>
              <a:schemeClr val="accent6">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IN">
              <a:solidFill>
                <a:schemeClr val="tx1"/>
              </a:solidFill>
            </a:endParaRPr>
          </a:p>
        </p:txBody>
      </p:sp>
      <p:sp>
        <p:nvSpPr>
          <p:cNvPr id="57" name="Freeform: Shape 56">
            <a:extLst>
              <a:ext uri="{FF2B5EF4-FFF2-40B4-BE49-F238E27FC236}">
                <a16:creationId xmlns:a16="http://schemas.microsoft.com/office/drawing/2014/main" id="{AD21A961-61E9-A944-001E-11594DA06BC8}"/>
              </a:ext>
            </a:extLst>
          </p:cNvPr>
          <p:cNvSpPr/>
          <p:nvPr/>
        </p:nvSpPr>
        <p:spPr>
          <a:xfrm>
            <a:off x="2941320" y="777240"/>
            <a:ext cx="2824480" cy="3627120"/>
          </a:xfrm>
          <a:custGeom>
            <a:avLst/>
            <a:gdLst>
              <a:gd name="connsiteX0" fmla="*/ 264160 w 2824480"/>
              <a:gd name="connsiteY0" fmla="*/ 40640 h 3627120"/>
              <a:gd name="connsiteX1" fmla="*/ 233680 w 2824480"/>
              <a:gd name="connsiteY1" fmla="*/ 411480 h 3627120"/>
              <a:gd name="connsiteX2" fmla="*/ 25400 w 2824480"/>
              <a:gd name="connsiteY2" fmla="*/ 792480 h 3627120"/>
              <a:gd name="connsiteX3" fmla="*/ 5080 w 2824480"/>
              <a:gd name="connsiteY3" fmla="*/ 1300480 h 3627120"/>
              <a:gd name="connsiteX4" fmla="*/ 0 w 2824480"/>
              <a:gd name="connsiteY4" fmla="*/ 2387600 h 3627120"/>
              <a:gd name="connsiteX5" fmla="*/ 20320 w 2824480"/>
              <a:gd name="connsiteY5" fmla="*/ 2956560 h 3627120"/>
              <a:gd name="connsiteX6" fmla="*/ 76200 w 2824480"/>
              <a:gd name="connsiteY6" fmla="*/ 3063240 h 3627120"/>
              <a:gd name="connsiteX7" fmla="*/ 233680 w 2824480"/>
              <a:gd name="connsiteY7" fmla="*/ 3139440 h 3627120"/>
              <a:gd name="connsiteX8" fmla="*/ 350520 w 2824480"/>
              <a:gd name="connsiteY8" fmla="*/ 3235960 h 3627120"/>
              <a:gd name="connsiteX9" fmla="*/ 416560 w 2824480"/>
              <a:gd name="connsiteY9" fmla="*/ 3545840 h 3627120"/>
              <a:gd name="connsiteX10" fmla="*/ 452120 w 2824480"/>
              <a:gd name="connsiteY10" fmla="*/ 3591560 h 3627120"/>
              <a:gd name="connsiteX11" fmla="*/ 533400 w 2824480"/>
              <a:gd name="connsiteY11" fmla="*/ 3627120 h 3627120"/>
              <a:gd name="connsiteX12" fmla="*/ 2062480 w 2824480"/>
              <a:gd name="connsiteY12" fmla="*/ 3622040 h 3627120"/>
              <a:gd name="connsiteX13" fmla="*/ 2392680 w 2824480"/>
              <a:gd name="connsiteY13" fmla="*/ 3616960 h 3627120"/>
              <a:gd name="connsiteX14" fmla="*/ 2458720 w 2824480"/>
              <a:gd name="connsiteY14" fmla="*/ 3576320 h 3627120"/>
              <a:gd name="connsiteX15" fmla="*/ 2499360 w 2824480"/>
              <a:gd name="connsiteY15" fmla="*/ 3444240 h 3627120"/>
              <a:gd name="connsiteX16" fmla="*/ 2504440 w 2824480"/>
              <a:gd name="connsiteY16" fmla="*/ 3215640 h 3627120"/>
              <a:gd name="connsiteX17" fmla="*/ 2606040 w 2824480"/>
              <a:gd name="connsiteY17" fmla="*/ 3124200 h 3627120"/>
              <a:gd name="connsiteX18" fmla="*/ 2763520 w 2824480"/>
              <a:gd name="connsiteY18" fmla="*/ 3108960 h 3627120"/>
              <a:gd name="connsiteX19" fmla="*/ 2824480 w 2824480"/>
              <a:gd name="connsiteY19" fmla="*/ 3053080 h 3627120"/>
              <a:gd name="connsiteX20" fmla="*/ 2819400 w 2824480"/>
              <a:gd name="connsiteY20" fmla="*/ 1686560 h 3627120"/>
              <a:gd name="connsiteX21" fmla="*/ 2794000 w 2824480"/>
              <a:gd name="connsiteY21" fmla="*/ 711200 h 3627120"/>
              <a:gd name="connsiteX22" fmla="*/ 2661920 w 2824480"/>
              <a:gd name="connsiteY22" fmla="*/ 426720 h 3627120"/>
              <a:gd name="connsiteX23" fmla="*/ 2606040 w 2824480"/>
              <a:gd name="connsiteY23" fmla="*/ 172720 h 3627120"/>
              <a:gd name="connsiteX24" fmla="*/ 2580640 w 2824480"/>
              <a:gd name="connsiteY24" fmla="*/ 0 h 362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24480" h="3627120">
                <a:moveTo>
                  <a:pt x="264160" y="40640"/>
                </a:moveTo>
                <a:lnTo>
                  <a:pt x="233680" y="411480"/>
                </a:lnTo>
                <a:lnTo>
                  <a:pt x="25400" y="792480"/>
                </a:lnTo>
                <a:lnTo>
                  <a:pt x="5080" y="1300480"/>
                </a:lnTo>
                <a:cubicBezTo>
                  <a:pt x="3387" y="1662853"/>
                  <a:pt x="1693" y="2025227"/>
                  <a:pt x="0" y="2387600"/>
                </a:cubicBezTo>
                <a:lnTo>
                  <a:pt x="20320" y="2956560"/>
                </a:lnTo>
                <a:lnTo>
                  <a:pt x="76200" y="3063240"/>
                </a:lnTo>
                <a:lnTo>
                  <a:pt x="233680" y="3139440"/>
                </a:lnTo>
                <a:lnTo>
                  <a:pt x="350520" y="3235960"/>
                </a:lnTo>
                <a:lnTo>
                  <a:pt x="416560" y="3545840"/>
                </a:lnTo>
                <a:lnTo>
                  <a:pt x="452120" y="3591560"/>
                </a:lnTo>
                <a:lnTo>
                  <a:pt x="533400" y="3627120"/>
                </a:lnTo>
                <a:lnTo>
                  <a:pt x="2062480" y="3622040"/>
                </a:lnTo>
                <a:lnTo>
                  <a:pt x="2392680" y="3616960"/>
                </a:lnTo>
                <a:lnTo>
                  <a:pt x="2458720" y="3576320"/>
                </a:lnTo>
                <a:lnTo>
                  <a:pt x="2499360" y="3444240"/>
                </a:lnTo>
                <a:lnTo>
                  <a:pt x="2504440" y="3215640"/>
                </a:lnTo>
                <a:lnTo>
                  <a:pt x="2606040" y="3124200"/>
                </a:lnTo>
                <a:lnTo>
                  <a:pt x="2763520" y="3108960"/>
                </a:lnTo>
                <a:lnTo>
                  <a:pt x="2824480" y="3053080"/>
                </a:lnTo>
                <a:cubicBezTo>
                  <a:pt x="2822787" y="2597573"/>
                  <a:pt x="2821093" y="2142067"/>
                  <a:pt x="2819400" y="1686560"/>
                </a:cubicBezTo>
                <a:lnTo>
                  <a:pt x="2794000" y="711200"/>
                </a:lnTo>
                <a:lnTo>
                  <a:pt x="2661920" y="426720"/>
                </a:lnTo>
                <a:lnTo>
                  <a:pt x="2606040" y="172720"/>
                </a:lnTo>
                <a:lnTo>
                  <a:pt x="2580640" y="0"/>
                </a:lnTo>
              </a:path>
            </a:pathLst>
          </a:custGeom>
          <a:ln w="12700" cap="flat" cmpd="sng" algn="ctr">
            <a:solidFill>
              <a:schemeClr val="accent6">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IN">
              <a:solidFill>
                <a:schemeClr val="tx1"/>
              </a:solidFill>
            </a:endParaRPr>
          </a:p>
        </p:txBody>
      </p:sp>
      <p:cxnSp>
        <p:nvCxnSpPr>
          <p:cNvPr id="120" name="Straight Connector 119">
            <a:extLst>
              <a:ext uri="{FF2B5EF4-FFF2-40B4-BE49-F238E27FC236}">
                <a16:creationId xmlns:a16="http://schemas.microsoft.com/office/drawing/2014/main" id="{099A4709-A2DB-F1B5-421C-9CFFAEC00EB1}"/>
              </a:ext>
            </a:extLst>
          </p:cNvPr>
          <p:cNvCxnSpPr>
            <a:cxnSpLocks/>
          </p:cNvCxnSpPr>
          <p:nvPr/>
        </p:nvCxnSpPr>
        <p:spPr>
          <a:xfrm>
            <a:off x="2748280" y="1779662"/>
            <a:ext cx="193040" cy="0"/>
          </a:xfrm>
          <a:prstGeom prst="line">
            <a:avLst/>
          </a:prstGeom>
          <a:ln w="12700">
            <a:solidFill>
              <a:schemeClr val="accent6">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FB4E183-FEAF-5DC4-D5BB-BE4FE64EA878}"/>
              </a:ext>
            </a:extLst>
          </p:cNvPr>
          <p:cNvCxnSpPr>
            <a:cxnSpLocks/>
          </p:cNvCxnSpPr>
          <p:nvPr/>
        </p:nvCxnSpPr>
        <p:spPr>
          <a:xfrm>
            <a:off x="2788920" y="2715766"/>
            <a:ext cx="152400" cy="0"/>
          </a:xfrm>
          <a:prstGeom prst="line">
            <a:avLst/>
          </a:prstGeom>
          <a:ln w="12700">
            <a:solidFill>
              <a:schemeClr val="accent6">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A913E310-8023-8D88-A6FF-94C86B3E17D9}"/>
              </a:ext>
            </a:extLst>
          </p:cNvPr>
          <p:cNvCxnSpPr>
            <a:cxnSpLocks/>
          </p:cNvCxnSpPr>
          <p:nvPr/>
        </p:nvCxnSpPr>
        <p:spPr>
          <a:xfrm>
            <a:off x="2788920" y="3507854"/>
            <a:ext cx="152400" cy="0"/>
          </a:xfrm>
          <a:prstGeom prst="line">
            <a:avLst/>
          </a:prstGeom>
          <a:ln w="12700">
            <a:solidFill>
              <a:schemeClr val="accent6">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16BD4E-7D15-3ED7-2AC9-418D08BDD93A}"/>
              </a:ext>
            </a:extLst>
          </p:cNvPr>
          <p:cNvCxnSpPr>
            <a:cxnSpLocks/>
          </p:cNvCxnSpPr>
          <p:nvPr/>
        </p:nvCxnSpPr>
        <p:spPr>
          <a:xfrm flipH="1">
            <a:off x="2941320" y="2139702"/>
            <a:ext cx="190520" cy="0"/>
          </a:xfrm>
          <a:prstGeom prst="line">
            <a:avLst/>
          </a:prstGeom>
          <a:ln w="12700">
            <a:solidFill>
              <a:schemeClr val="accent6">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C27FF1B-B050-7ECF-C491-582125B8504A}"/>
              </a:ext>
            </a:extLst>
          </p:cNvPr>
          <p:cNvCxnSpPr>
            <a:cxnSpLocks/>
          </p:cNvCxnSpPr>
          <p:nvPr/>
        </p:nvCxnSpPr>
        <p:spPr>
          <a:xfrm>
            <a:off x="3851920" y="4196720"/>
            <a:ext cx="0" cy="207640"/>
          </a:xfrm>
          <a:prstGeom prst="line">
            <a:avLst/>
          </a:prstGeom>
          <a:ln w="12700">
            <a:solidFill>
              <a:schemeClr val="accent6">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09659867-4721-2B57-9017-5676278B2838}"/>
              </a:ext>
            </a:extLst>
          </p:cNvPr>
          <p:cNvCxnSpPr>
            <a:cxnSpLocks/>
          </p:cNvCxnSpPr>
          <p:nvPr/>
        </p:nvCxnSpPr>
        <p:spPr>
          <a:xfrm flipV="1">
            <a:off x="4139952" y="4404360"/>
            <a:ext cx="0" cy="143347"/>
          </a:xfrm>
          <a:prstGeom prst="line">
            <a:avLst/>
          </a:prstGeom>
          <a:ln w="12700">
            <a:solidFill>
              <a:schemeClr val="accent6">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DD9411DA-4CF7-F357-B004-7AE22D2F5FF4}"/>
              </a:ext>
            </a:extLst>
          </p:cNvPr>
          <p:cNvCxnSpPr>
            <a:cxnSpLocks/>
          </p:cNvCxnSpPr>
          <p:nvPr/>
        </p:nvCxnSpPr>
        <p:spPr>
          <a:xfrm flipV="1">
            <a:off x="4932040" y="4404360"/>
            <a:ext cx="0" cy="143347"/>
          </a:xfrm>
          <a:prstGeom prst="line">
            <a:avLst/>
          </a:prstGeom>
          <a:ln w="12700">
            <a:solidFill>
              <a:schemeClr val="accent6">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82325212-404C-FD3C-D5DF-CC476B8D6DED}"/>
              </a:ext>
            </a:extLst>
          </p:cNvPr>
          <p:cNvCxnSpPr>
            <a:cxnSpLocks/>
          </p:cNvCxnSpPr>
          <p:nvPr/>
        </p:nvCxnSpPr>
        <p:spPr>
          <a:xfrm>
            <a:off x="5604768" y="1995686"/>
            <a:ext cx="135632" cy="0"/>
          </a:xfrm>
          <a:prstGeom prst="line">
            <a:avLst/>
          </a:prstGeom>
          <a:ln w="12700">
            <a:solidFill>
              <a:schemeClr val="accent6">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BFD0646A-6B49-C713-30B5-E317D3D9C750}"/>
              </a:ext>
            </a:extLst>
          </p:cNvPr>
          <p:cNvCxnSpPr>
            <a:cxnSpLocks/>
          </p:cNvCxnSpPr>
          <p:nvPr/>
        </p:nvCxnSpPr>
        <p:spPr>
          <a:xfrm flipH="1">
            <a:off x="5758119" y="2504420"/>
            <a:ext cx="160081" cy="0"/>
          </a:xfrm>
          <a:prstGeom prst="line">
            <a:avLst/>
          </a:prstGeom>
          <a:ln w="12700">
            <a:solidFill>
              <a:schemeClr val="accent6">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066EE3E8-81C9-8803-3FB7-19688934F791}"/>
              </a:ext>
            </a:extLst>
          </p:cNvPr>
          <p:cNvCxnSpPr>
            <a:cxnSpLocks/>
          </p:cNvCxnSpPr>
          <p:nvPr/>
        </p:nvCxnSpPr>
        <p:spPr>
          <a:xfrm>
            <a:off x="4788024" y="4196720"/>
            <a:ext cx="0" cy="207640"/>
          </a:xfrm>
          <a:prstGeom prst="line">
            <a:avLst/>
          </a:prstGeom>
          <a:ln w="12700">
            <a:solidFill>
              <a:schemeClr val="accent6">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72C180F-3F1B-05B3-8860-4AAE21035240}"/>
              </a:ext>
            </a:extLst>
          </p:cNvPr>
          <p:cNvCxnSpPr>
            <a:cxnSpLocks/>
          </p:cNvCxnSpPr>
          <p:nvPr/>
        </p:nvCxnSpPr>
        <p:spPr>
          <a:xfrm flipV="1">
            <a:off x="2865120" y="1097672"/>
            <a:ext cx="304663" cy="3418"/>
          </a:xfrm>
          <a:prstGeom prst="line">
            <a:avLst/>
          </a:prstGeom>
          <a:ln w="12700">
            <a:solidFill>
              <a:schemeClr val="accent6">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FE13B169-1792-4CA9-CCC1-54C9ED96A07A}"/>
              </a:ext>
            </a:extLst>
          </p:cNvPr>
          <p:cNvCxnSpPr>
            <a:cxnSpLocks/>
          </p:cNvCxnSpPr>
          <p:nvPr/>
        </p:nvCxnSpPr>
        <p:spPr>
          <a:xfrm flipH="1">
            <a:off x="5585262" y="1097672"/>
            <a:ext cx="277841" cy="0"/>
          </a:xfrm>
          <a:prstGeom prst="line">
            <a:avLst/>
          </a:prstGeom>
          <a:ln w="12700">
            <a:solidFill>
              <a:schemeClr val="accent6">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F25F5B7-ACDD-692E-6C8F-F6568CA501BB}"/>
              </a:ext>
            </a:extLst>
          </p:cNvPr>
          <p:cNvGrpSpPr/>
          <p:nvPr/>
        </p:nvGrpSpPr>
        <p:grpSpPr>
          <a:xfrm>
            <a:off x="239517" y="414208"/>
            <a:ext cx="2431147" cy="690924"/>
            <a:chOff x="251520" y="4054288"/>
            <a:chExt cx="2431147" cy="690924"/>
          </a:xfrm>
        </p:grpSpPr>
        <p:cxnSp>
          <p:nvCxnSpPr>
            <p:cNvPr id="144" name="Straight Connector 143">
              <a:extLst>
                <a:ext uri="{FF2B5EF4-FFF2-40B4-BE49-F238E27FC236}">
                  <a16:creationId xmlns:a16="http://schemas.microsoft.com/office/drawing/2014/main" id="{8E6B998E-740D-2701-04E1-96CB76D45E83}"/>
                </a:ext>
              </a:extLst>
            </p:cNvPr>
            <p:cNvCxnSpPr/>
            <p:nvPr/>
          </p:nvCxnSpPr>
          <p:spPr>
            <a:xfrm>
              <a:off x="251520" y="4349805"/>
              <a:ext cx="360040" cy="0"/>
            </a:xfrm>
            <a:prstGeom prst="line">
              <a:avLst/>
            </a:prstGeom>
            <a:ln w="12700" cap="flat" cmpd="sng" algn="ctr">
              <a:solidFill>
                <a:schemeClr val="accent6">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5" name="Straight Connector 144">
              <a:extLst>
                <a:ext uri="{FF2B5EF4-FFF2-40B4-BE49-F238E27FC236}">
                  <a16:creationId xmlns:a16="http://schemas.microsoft.com/office/drawing/2014/main" id="{D04F0C98-EDCA-6AE6-D481-855E7856D775}"/>
                </a:ext>
              </a:extLst>
            </p:cNvPr>
            <p:cNvCxnSpPr/>
            <p:nvPr/>
          </p:nvCxnSpPr>
          <p:spPr>
            <a:xfrm>
              <a:off x="251520" y="4476032"/>
              <a:ext cx="360040" cy="0"/>
            </a:xfrm>
            <a:prstGeom prst="line">
              <a:avLst/>
            </a:prstGeom>
            <a:ln w="12700" cap="flat" cmpd="sng" algn="ctr">
              <a:solidFill>
                <a:srgbClr val="0070C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6" name="Straight Connector 145">
              <a:extLst>
                <a:ext uri="{FF2B5EF4-FFF2-40B4-BE49-F238E27FC236}">
                  <a16:creationId xmlns:a16="http://schemas.microsoft.com/office/drawing/2014/main" id="{A1C5D7A7-A4D4-CCB4-8008-D8F60F083F2D}"/>
                </a:ext>
              </a:extLst>
            </p:cNvPr>
            <p:cNvCxnSpPr/>
            <p:nvPr/>
          </p:nvCxnSpPr>
          <p:spPr>
            <a:xfrm>
              <a:off x="251520" y="4607814"/>
              <a:ext cx="360040" cy="0"/>
            </a:xfrm>
            <a:prstGeom prst="line">
              <a:avLst/>
            </a:prstGeom>
            <a:ln w="12700" cap="flat" cmpd="sng" algn="ctr">
              <a:solidFill>
                <a:srgbClr val="7030A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7" name="Straight Connector 146">
              <a:extLst>
                <a:ext uri="{FF2B5EF4-FFF2-40B4-BE49-F238E27FC236}">
                  <a16:creationId xmlns:a16="http://schemas.microsoft.com/office/drawing/2014/main" id="{1730CA14-D9A4-B378-7B59-86E0DD01B18D}"/>
                </a:ext>
              </a:extLst>
            </p:cNvPr>
            <p:cNvCxnSpPr/>
            <p:nvPr/>
          </p:nvCxnSpPr>
          <p:spPr>
            <a:xfrm>
              <a:off x="251520" y="4196720"/>
              <a:ext cx="360040" cy="0"/>
            </a:xfrm>
            <a:prstGeom prst="line">
              <a:avLst/>
            </a:prstGeom>
            <a:ln w="127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8" name="TextBox 147">
              <a:extLst>
                <a:ext uri="{FF2B5EF4-FFF2-40B4-BE49-F238E27FC236}">
                  <a16:creationId xmlns:a16="http://schemas.microsoft.com/office/drawing/2014/main" id="{230DACF8-5366-CDA7-0E5A-D0ED2797BEAA}"/>
                </a:ext>
              </a:extLst>
            </p:cNvPr>
            <p:cNvSpPr txBox="1"/>
            <p:nvPr/>
          </p:nvSpPr>
          <p:spPr>
            <a:xfrm>
              <a:off x="560585" y="4054288"/>
              <a:ext cx="1486932" cy="246221"/>
            </a:xfrm>
            <a:prstGeom prst="rect">
              <a:avLst/>
            </a:prstGeom>
            <a:noFill/>
          </p:spPr>
          <p:txBody>
            <a:bodyPr wrap="square" rtlCol="0">
              <a:spAutoFit/>
            </a:bodyPr>
            <a:lstStyle/>
            <a:p>
              <a:r>
                <a:rPr lang="en-GB" sz="1000" dirty="0">
                  <a:latin typeface="Bahnschrift Light SemiCondensed" panose="020B0502040204020203" pitchFamily="34" charset="0"/>
                </a:rPr>
                <a:t>Fire tender movement</a:t>
              </a:r>
            </a:p>
          </p:txBody>
        </p:sp>
        <p:sp>
          <p:nvSpPr>
            <p:cNvPr id="149" name="TextBox 148">
              <a:extLst>
                <a:ext uri="{FF2B5EF4-FFF2-40B4-BE49-F238E27FC236}">
                  <a16:creationId xmlns:a16="http://schemas.microsoft.com/office/drawing/2014/main" id="{519F11E9-76FC-CB4C-DF6D-8C8D4A142C9F}"/>
                </a:ext>
              </a:extLst>
            </p:cNvPr>
            <p:cNvSpPr txBox="1"/>
            <p:nvPr/>
          </p:nvSpPr>
          <p:spPr>
            <a:xfrm>
              <a:off x="560585" y="4206523"/>
              <a:ext cx="1939008" cy="246221"/>
            </a:xfrm>
            <a:prstGeom prst="rect">
              <a:avLst/>
            </a:prstGeom>
            <a:noFill/>
          </p:spPr>
          <p:txBody>
            <a:bodyPr wrap="square" rtlCol="0">
              <a:spAutoFit/>
            </a:bodyPr>
            <a:lstStyle/>
            <a:p>
              <a:r>
                <a:rPr lang="en-GB" sz="1000" dirty="0">
                  <a:latin typeface="Bahnschrift Light SemiCondensed" panose="020B0502040204020203" pitchFamily="34" charset="0"/>
                </a:rPr>
                <a:t>Vehicular access towards parking</a:t>
              </a:r>
            </a:p>
          </p:txBody>
        </p:sp>
        <p:sp>
          <p:nvSpPr>
            <p:cNvPr id="150" name="TextBox 149">
              <a:extLst>
                <a:ext uri="{FF2B5EF4-FFF2-40B4-BE49-F238E27FC236}">
                  <a16:creationId xmlns:a16="http://schemas.microsoft.com/office/drawing/2014/main" id="{ED94498E-566F-4422-0147-3F6DC51E9280}"/>
                </a:ext>
              </a:extLst>
            </p:cNvPr>
            <p:cNvSpPr txBox="1"/>
            <p:nvPr/>
          </p:nvSpPr>
          <p:spPr>
            <a:xfrm>
              <a:off x="545004" y="4352922"/>
              <a:ext cx="2133171" cy="246221"/>
            </a:xfrm>
            <a:prstGeom prst="rect">
              <a:avLst/>
            </a:prstGeom>
            <a:noFill/>
          </p:spPr>
          <p:txBody>
            <a:bodyPr wrap="square" rtlCol="0">
              <a:spAutoFit/>
            </a:bodyPr>
            <a:lstStyle/>
            <a:p>
              <a:r>
                <a:rPr lang="en-GB" sz="1000" dirty="0">
                  <a:latin typeface="Bahnschrift Light SemiCondensed" panose="020B0502040204020203" pitchFamily="34" charset="0"/>
                </a:rPr>
                <a:t>Vehicular Drop-off(for public vehicles) </a:t>
              </a:r>
            </a:p>
          </p:txBody>
        </p:sp>
        <p:sp>
          <p:nvSpPr>
            <p:cNvPr id="151" name="TextBox 150">
              <a:extLst>
                <a:ext uri="{FF2B5EF4-FFF2-40B4-BE49-F238E27FC236}">
                  <a16:creationId xmlns:a16="http://schemas.microsoft.com/office/drawing/2014/main" id="{07F3BB18-C947-9AB9-E4BB-55E415FAEF15}"/>
                </a:ext>
              </a:extLst>
            </p:cNvPr>
            <p:cNvSpPr txBox="1"/>
            <p:nvPr/>
          </p:nvSpPr>
          <p:spPr>
            <a:xfrm>
              <a:off x="549496" y="4498991"/>
              <a:ext cx="2133171" cy="246221"/>
            </a:xfrm>
            <a:prstGeom prst="rect">
              <a:avLst/>
            </a:prstGeom>
            <a:noFill/>
          </p:spPr>
          <p:txBody>
            <a:bodyPr wrap="square" rtlCol="0">
              <a:spAutoFit/>
            </a:bodyPr>
            <a:lstStyle/>
            <a:p>
              <a:r>
                <a:rPr lang="en-GB" sz="1000" dirty="0">
                  <a:latin typeface="Bahnschrift Light SemiCondensed" panose="020B0502040204020203" pitchFamily="34" charset="0"/>
                </a:rPr>
                <a:t>Service entry </a:t>
              </a:r>
            </a:p>
          </p:txBody>
        </p:sp>
      </p:grpSp>
      <p:grpSp>
        <p:nvGrpSpPr>
          <p:cNvPr id="44" name="Group 43">
            <a:extLst>
              <a:ext uri="{FF2B5EF4-FFF2-40B4-BE49-F238E27FC236}">
                <a16:creationId xmlns:a16="http://schemas.microsoft.com/office/drawing/2014/main" id="{E3B7214A-A85B-14B5-553D-F3388CC243D8}"/>
              </a:ext>
            </a:extLst>
          </p:cNvPr>
          <p:cNvGrpSpPr/>
          <p:nvPr/>
        </p:nvGrpSpPr>
        <p:grpSpPr>
          <a:xfrm>
            <a:off x="181448" y="4075483"/>
            <a:ext cx="332787" cy="583831"/>
            <a:chOff x="67263" y="5650294"/>
            <a:chExt cx="332787" cy="583831"/>
          </a:xfrm>
        </p:grpSpPr>
        <p:pic>
          <p:nvPicPr>
            <p:cNvPr id="45" name="Picture 4" descr="2D Vector North Arrows">
              <a:extLst>
                <a:ext uri="{FF2B5EF4-FFF2-40B4-BE49-F238E27FC236}">
                  <a16:creationId xmlns:a16="http://schemas.microsoft.com/office/drawing/2014/main" id="{D304D228-FB75-D72B-BC5E-F710451BBF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3" y="5898049"/>
              <a:ext cx="332787" cy="336076"/>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E7B5C558-5A4C-548F-5D99-537552660ACA}"/>
                </a:ext>
              </a:extLst>
            </p:cNvPr>
            <p:cNvSpPr txBox="1"/>
            <p:nvPr/>
          </p:nvSpPr>
          <p:spPr>
            <a:xfrm>
              <a:off x="93944" y="5650294"/>
              <a:ext cx="206647" cy="208113"/>
            </a:xfrm>
            <a:prstGeom prst="rect">
              <a:avLst/>
            </a:prstGeom>
            <a:noFill/>
          </p:spPr>
          <p:txBody>
            <a:bodyPr wrap="square" rtlCol="0">
              <a:spAutoFit/>
            </a:bodyPr>
            <a:lstStyle/>
            <a:p>
              <a:r>
                <a:rPr lang="en-IN" sz="1200" b="1" dirty="0">
                  <a:latin typeface="Bahnschrift Light SemiCondensed" panose="020B0502040204020203" pitchFamily="34" charset="0"/>
                </a:rPr>
                <a:t>N</a:t>
              </a:r>
            </a:p>
          </p:txBody>
        </p:sp>
      </p:grpSp>
    </p:spTree>
    <p:extLst>
      <p:ext uri="{BB962C8B-B14F-4D97-AF65-F5344CB8AC3E}">
        <p14:creationId xmlns:p14="http://schemas.microsoft.com/office/powerpoint/2010/main" val="2540340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ABDBE5-ED12-4ADC-9D2C-DD658A5014D7}"/>
              </a:ext>
            </a:extLst>
          </p:cNvPr>
          <p:cNvSpPr txBox="1"/>
          <p:nvPr/>
        </p:nvSpPr>
        <p:spPr>
          <a:xfrm>
            <a:off x="161669" y="76997"/>
            <a:ext cx="3526928" cy="307777"/>
          </a:xfrm>
          <a:prstGeom prst="rect">
            <a:avLst/>
          </a:prstGeom>
          <a:noFill/>
        </p:spPr>
        <p:txBody>
          <a:bodyPr wrap="none" rtlCol="0">
            <a:spAutoFit/>
          </a:bodyPr>
          <a:lstStyle/>
          <a:p>
            <a:r>
              <a:rPr lang="en-GB" sz="1400" dirty="0">
                <a:solidFill>
                  <a:srgbClr val="62898F"/>
                </a:solidFill>
              </a:rPr>
              <a:t>References for circular Convention Centre</a:t>
            </a:r>
          </a:p>
        </p:txBody>
      </p:sp>
      <p:pic>
        <p:nvPicPr>
          <p:cNvPr id="4" name="Picture 3">
            <a:extLst>
              <a:ext uri="{FF2B5EF4-FFF2-40B4-BE49-F238E27FC236}">
                <a16:creationId xmlns:a16="http://schemas.microsoft.com/office/drawing/2014/main" id="{454918D2-EDF2-C447-4CA5-463B81905A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202" y="384775"/>
            <a:ext cx="3455194" cy="2220996"/>
          </a:xfrm>
          <a:prstGeom prst="rect">
            <a:avLst/>
          </a:prstGeom>
        </p:spPr>
      </p:pic>
      <p:pic>
        <p:nvPicPr>
          <p:cNvPr id="5" name="Picture 4">
            <a:extLst>
              <a:ext uri="{FF2B5EF4-FFF2-40B4-BE49-F238E27FC236}">
                <a16:creationId xmlns:a16="http://schemas.microsoft.com/office/drawing/2014/main" id="{763800E1-626B-FBE5-D90A-C46112E972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4606" y="384775"/>
            <a:ext cx="3455194" cy="2225992"/>
          </a:xfrm>
          <a:prstGeom prst="rect">
            <a:avLst/>
          </a:prstGeom>
        </p:spPr>
      </p:pic>
      <p:pic>
        <p:nvPicPr>
          <p:cNvPr id="6" name="Picture 2" descr="Bold curving form of the new Shaw Auditorium distinguishes the new The Hong  Kong University of Science and Technology building by Henning Larsen |  Archello">
            <a:extLst>
              <a:ext uri="{FF2B5EF4-FFF2-40B4-BE49-F238E27FC236}">
                <a16:creationId xmlns:a16="http://schemas.microsoft.com/office/drawing/2014/main" id="{E3E5CF3F-3DF6-FBEF-0CB0-260FCE07B1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202" y="2715765"/>
            <a:ext cx="3455194" cy="19435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C7CE74D-0FA4-91B5-E371-2FE6B9247E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0974" b="8721"/>
          <a:stretch/>
        </p:blipFill>
        <p:spPr>
          <a:xfrm>
            <a:off x="5094606" y="2715764"/>
            <a:ext cx="3455194" cy="1943547"/>
          </a:xfrm>
          <a:prstGeom prst="rect">
            <a:avLst/>
          </a:prstGeom>
        </p:spPr>
      </p:pic>
    </p:spTree>
    <p:extLst>
      <p:ext uri="{BB962C8B-B14F-4D97-AF65-F5344CB8AC3E}">
        <p14:creationId xmlns:p14="http://schemas.microsoft.com/office/powerpoint/2010/main" val="3645015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ABDBE5-ED12-4ADC-9D2C-DD658A5014D7}"/>
              </a:ext>
            </a:extLst>
          </p:cNvPr>
          <p:cNvSpPr txBox="1"/>
          <p:nvPr/>
        </p:nvSpPr>
        <p:spPr>
          <a:xfrm>
            <a:off x="161669" y="76997"/>
            <a:ext cx="660694" cy="307777"/>
          </a:xfrm>
          <a:prstGeom prst="rect">
            <a:avLst/>
          </a:prstGeom>
          <a:noFill/>
        </p:spPr>
        <p:txBody>
          <a:bodyPr wrap="none" rtlCol="0">
            <a:spAutoFit/>
          </a:bodyPr>
          <a:lstStyle/>
          <a:p>
            <a:r>
              <a:rPr lang="en-GB" sz="1400" dirty="0">
                <a:solidFill>
                  <a:srgbClr val="62898F"/>
                </a:solidFill>
              </a:rPr>
              <a:t>Views</a:t>
            </a:r>
          </a:p>
        </p:txBody>
      </p:sp>
      <p:pic>
        <p:nvPicPr>
          <p:cNvPr id="4" name="Picture 3">
            <a:extLst>
              <a:ext uri="{FF2B5EF4-FFF2-40B4-BE49-F238E27FC236}">
                <a16:creationId xmlns:a16="http://schemas.microsoft.com/office/drawing/2014/main" id="{59C3D9E1-7555-1D60-BE83-881E820868B8}"/>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88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179388" y="339725"/>
            <a:ext cx="8785225" cy="4329945"/>
          </a:xfrm>
          <a:prstGeom prst="rect">
            <a:avLst/>
          </a:prstGeom>
        </p:spPr>
      </p:pic>
    </p:spTree>
    <p:extLst>
      <p:ext uri="{BB962C8B-B14F-4D97-AF65-F5344CB8AC3E}">
        <p14:creationId xmlns:p14="http://schemas.microsoft.com/office/powerpoint/2010/main" val="2757096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740D2B-B258-46B7-42B5-E9F0D71EBB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655" y="279900"/>
            <a:ext cx="6192689" cy="4379979"/>
          </a:xfrm>
          <a:prstGeom prst="rect">
            <a:avLst/>
          </a:prstGeom>
        </p:spPr>
      </p:pic>
      <p:sp>
        <p:nvSpPr>
          <p:cNvPr id="2" name="TextBox 1">
            <a:extLst>
              <a:ext uri="{FF2B5EF4-FFF2-40B4-BE49-F238E27FC236}">
                <a16:creationId xmlns:a16="http://schemas.microsoft.com/office/drawing/2014/main" id="{81ABDBE5-ED12-4ADC-9D2C-DD658A5014D7}"/>
              </a:ext>
            </a:extLst>
          </p:cNvPr>
          <p:cNvSpPr txBox="1"/>
          <p:nvPr/>
        </p:nvSpPr>
        <p:spPr>
          <a:xfrm>
            <a:off x="161669" y="76997"/>
            <a:ext cx="1646605" cy="307777"/>
          </a:xfrm>
          <a:prstGeom prst="rect">
            <a:avLst/>
          </a:prstGeom>
          <a:noFill/>
        </p:spPr>
        <p:txBody>
          <a:bodyPr wrap="none" rtlCol="0">
            <a:spAutoFit/>
          </a:bodyPr>
          <a:lstStyle/>
          <a:p>
            <a:r>
              <a:rPr lang="en-GB" sz="1400" dirty="0">
                <a:solidFill>
                  <a:srgbClr val="62898F"/>
                </a:solidFill>
              </a:rPr>
              <a:t>Ground Floor Plan</a:t>
            </a:r>
          </a:p>
        </p:txBody>
      </p:sp>
      <p:sp>
        <p:nvSpPr>
          <p:cNvPr id="64" name="TextBox 63">
            <a:extLst>
              <a:ext uri="{FF2B5EF4-FFF2-40B4-BE49-F238E27FC236}">
                <a16:creationId xmlns:a16="http://schemas.microsoft.com/office/drawing/2014/main" id="{6FD769EE-6A6D-32F6-79E0-CEEE498D5A27}"/>
              </a:ext>
            </a:extLst>
          </p:cNvPr>
          <p:cNvSpPr txBox="1"/>
          <p:nvPr/>
        </p:nvSpPr>
        <p:spPr>
          <a:xfrm>
            <a:off x="451258" y="421063"/>
            <a:ext cx="1008111" cy="246221"/>
          </a:xfrm>
          <a:prstGeom prst="rect">
            <a:avLst/>
          </a:prstGeom>
          <a:noFill/>
        </p:spPr>
        <p:txBody>
          <a:bodyPr wrap="square" rtlCol="0">
            <a:spAutoFit/>
          </a:bodyPr>
          <a:lstStyle/>
          <a:p>
            <a:r>
              <a:rPr lang="en-GB" sz="1000" dirty="0">
                <a:latin typeface="Bahnschrift Light SemiCondensed" panose="020B0502040204020203" pitchFamily="34" charset="0"/>
              </a:rPr>
              <a:t>Activity areas</a:t>
            </a:r>
          </a:p>
        </p:txBody>
      </p:sp>
      <p:sp>
        <p:nvSpPr>
          <p:cNvPr id="66" name="Rectangle 65">
            <a:extLst>
              <a:ext uri="{FF2B5EF4-FFF2-40B4-BE49-F238E27FC236}">
                <a16:creationId xmlns:a16="http://schemas.microsoft.com/office/drawing/2014/main" id="{A0381725-33E9-4BE9-5B34-9B7D29694AC9}"/>
              </a:ext>
            </a:extLst>
          </p:cNvPr>
          <p:cNvSpPr/>
          <p:nvPr/>
        </p:nvSpPr>
        <p:spPr>
          <a:xfrm>
            <a:off x="201076" y="475517"/>
            <a:ext cx="269761" cy="137312"/>
          </a:xfrm>
          <a:prstGeom prst="rect">
            <a:avLst/>
          </a:prstGeom>
          <a:solidFill>
            <a:srgbClr val="FEE6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C16E6C44-4CB3-1EFE-5943-D1DB8A7AE9C5}"/>
              </a:ext>
            </a:extLst>
          </p:cNvPr>
          <p:cNvGrpSpPr/>
          <p:nvPr/>
        </p:nvGrpSpPr>
        <p:grpSpPr>
          <a:xfrm>
            <a:off x="7052151" y="475517"/>
            <a:ext cx="2068660" cy="1648848"/>
            <a:chOff x="206176" y="2659680"/>
            <a:chExt cx="2068660" cy="1648848"/>
          </a:xfrm>
        </p:grpSpPr>
        <p:sp>
          <p:nvSpPr>
            <p:cNvPr id="148" name="TextBox 147">
              <a:extLst>
                <a:ext uri="{FF2B5EF4-FFF2-40B4-BE49-F238E27FC236}">
                  <a16:creationId xmlns:a16="http://schemas.microsoft.com/office/drawing/2014/main" id="{230DACF8-5366-CDA7-0E5A-D0ED2797BEAA}"/>
                </a:ext>
              </a:extLst>
            </p:cNvPr>
            <p:cNvSpPr txBox="1"/>
            <p:nvPr/>
          </p:nvSpPr>
          <p:spPr>
            <a:xfrm>
              <a:off x="467544" y="3576831"/>
              <a:ext cx="1008111" cy="246221"/>
            </a:xfrm>
            <a:prstGeom prst="rect">
              <a:avLst/>
            </a:prstGeom>
            <a:noFill/>
          </p:spPr>
          <p:txBody>
            <a:bodyPr wrap="square" rtlCol="0">
              <a:spAutoFit/>
            </a:bodyPr>
            <a:lstStyle/>
            <a:p>
              <a:r>
                <a:rPr lang="en-GB" sz="1000" dirty="0">
                  <a:latin typeface="Bahnschrift Light SemiCondensed" panose="020B0502040204020203" pitchFamily="34" charset="0"/>
                </a:rPr>
                <a:t>Utility/Services</a:t>
              </a:r>
            </a:p>
          </p:txBody>
        </p:sp>
        <p:sp>
          <p:nvSpPr>
            <p:cNvPr id="56" name="TextBox 55">
              <a:extLst>
                <a:ext uri="{FF2B5EF4-FFF2-40B4-BE49-F238E27FC236}">
                  <a16:creationId xmlns:a16="http://schemas.microsoft.com/office/drawing/2014/main" id="{A771753F-0890-1D19-E505-1B48CAFAC19F}"/>
                </a:ext>
              </a:extLst>
            </p:cNvPr>
            <p:cNvSpPr txBox="1"/>
            <p:nvPr/>
          </p:nvSpPr>
          <p:spPr>
            <a:xfrm>
              <a:off x="470406" y="2659680"/>
              <a:ext cx="1804430" cy="246221"/>
            </a:xfrm>
            <a:prstGeom prst="rect">
              <a:avLst/>
            </a:prstGeom>
            <a:noFill/>
          </p:spPr>
          <p:txBody>
            <a:bodyPr wrap="square" rtlCol="0">
              <a:spAutoFit/>
            </a:bodyPr>
            <a:lstStyle/>
            <a:p>
              <a:r>
                <a:rPr lang="en-GB" sz="1000" dirty="0">
                  <a:latin typeface="Bahnschrift Light SemiCondensed" panose="020B0502040204020203" pitchFamily="34" charset="0"/>
                </a:rPr>
                <a:t>Entrances / porch airlock lobby</a:t>
              </a:r>
            </a:p>
          </p:txBody>
        </p:sp>
        <p:sp>
          <p:nvSpPr>
            <p:cNvPr id="58" name="TextBox 57">
              <a:extLst>
                <a:ext uri="{FF2B5EF4-FFF2-40B4-BE49-F238E27FC236}">
                  <a16:creationId xmlns:a16="http://schemas.microsoft.com/office/drawing/2014/main" id="{ACA23555-464A-EDEF-48E9-61066A9CD350}"/>
                </a:ext>
              </a:extLst>
            </p:cNvPr>
            <p:cNvSpPr txBox="1"/>
            <p:nvPr/>
          </p:nvSpPr>
          <p:spPr>
            <a:xfrm>
              <a:off x="451259" y="3820561"/>
              <a:ext cx="1008111" cy="246221"/>
            </a:xfrm>
            <a:prstGeom prst="rect">
              <a:avLst/>
            </a:prstGeom>
            <a:noFill/>
          </p:spPr>
          <p:txBody>
            <a:bodyPr wrap="square" rtlCol="0">
              <a:spAutoFit/>
            </a:bodyPr>
            <a:lstStyle/>
            <a:p>
              <a:r>
                <a:rPr lang="en-GB" sz="1000" dirty="0">
                  <a:latin typeface="Bahnschrift Light SemiCondensed" panose="020B0502040204020203" pitchFamily="34" charset="0"/>
                </a:rPr>
                <a:t>Auditorium Hall</a:t>
              </a:r>
            </a:p>
          </p:txBody>
        </p:sp>
        <p:sp>
          <p:nvSpPr>
            <p:cNvPr id="59" name="TextBox 58">
              <a:extLst>
                <a:ext uri="{FF2B5EF4-FFF2-40B4-BE49-F238E27FC236}">
                  <a16:creationId xmlns:a16="http://schemas.microsoft.com/office/drawing/2014/main" id="{3009721C-28A2-1294-7251-ADB57344C50E}"/>
                </a:ext>
              </a:extLst>
            </p:cNvPr>
            <p:cNvSpPr txBox="1"/>
            <p:nvPr/>
          </p:nvSpPr>
          <p:spPr>
            <a:xfrm>
              <a:off x="467544" y="4062307"/>
              <a:ext cx="1008111" cy="246221"/>
            </a:xfrm>
            <a:prstGeom prst="rect">
              <a:avLst/>
            </a:prstGeom>
            <a:noFill/>
          </p:spPr>
          <p:txBody>
            <a:bodyPr wrap="square" rtlCol="0">
              <a:spAutoFit/>
            </a:bodyPr>
            <a:lstStyle/>
            <a:p>
              <a:r>
                <a:rPr lang="en-GB" sz="1000" dirty="0">
                  <a:latin typeface="Bahnschrift Light SemiCondensed" panose="020B0502040204020203" pitchFamily="34" charset="0"/>
                </a:rPr>
                <a:t>Green Rooms</a:t>
              </a:r>
            </a:p>
          </p:txBody>
        </p:sp>
        <p:sp>
          <p:nvSpPr>
            <p:cNvPr id="61" name="TextBox 60">
              <a:extLst>
                <a:ext uri="{FF2B5EF4-FFF2-40B4-BE49-F238E27FC236}">
                  <a16:creationId xmlns:a16="http://schemas.microsoft.com/office/drawing/2014/main" id="{33F3A8E7-CE8A-A979-FF3A-B4E1C05DF9A6}"/>
                </a:ext>
              </a:extLst>
            </p:cNvPr>
            <p:cNvSpPr txBox="1"/>
            <p:nvPr/>
          </p:nvSpPr>
          <p:spPr>
            <a:xfrm>
              <a:off x="451259" y="3348590"/>
              <a:ext cx="1188438" cy="246221"/>
            </a:xfrm>
            <a:prstGeom prst="rect">
              <a:avLst/>
            </a:prstGeom>
            <a:noFill/>
          </p:spPr>
          <p:txBody>
            <a:bodyPr wrap="square" rtlCol="0">
              <a:spAutoFit/>
            </a:bodyPr>
            <a:lstStyle/>
            <a:p>
              <a:r>
                <a:rPr lang="en-GB" sz="1000" dirty="0">
                  <a:latin typeface="Bahnschrift Light SemiCondensed" panose="020B0502040204020203" pitchFamily="34" charset="0"/>
                </a:rPr>
                <a:t>Cafeteria &amp; kitchen</a:t>
              </a:r>
            </a:p>
          </p:txBody>
        </p:sp>
        <p:sp>
          <p:nvSpPr>
            <p:cNvPr id="62" name="TextBox 61">
              <a:extLst>
                <a:ext uri="{FF2B5EF4-FFF2-40B4-BE49-F238E27FC236}">
                  <a16:creationId xmlns:a16="http://schemas.microsoft.com/office/drawing/2014/main" id="{5063B21F-9E00-6546-6439-DACDFC084750}"/>
                </a:ext>
              </a:extLst>
            </p:cNvPr>
            <p:cNvSpPr txBox="1"/>
            <p:nvPr/>
          </p:nvSpPr>
          <p:spPr>
            <a:xfrm>
              <a:off x="459400" y="3120349"/>
              <a:ext cx="1804430" cy="246221"/>
            </a:xfrm>
            <a:prstGeom prst="rect">
              <a:avLst/>
            </a:prstGeom>
            <a:noFill/>
          </p:spPr>
          <p:txBody>
            <a:bodyPr wrap="square" rtlCol="0">
              <a:spAutoFit/>
            </a:bodyPr>
            <a:lstStyle/>
            <a:p>
              <a:r>
                <a:rPr lang="en-GB" sz="1000" dirty="0">
                  <a:latin typeface="Bahnschrift Light SemiCondensed" panose="020B0502040204020203" pitchFamily="34" charset="0"/>
                </a:rPr>
                <a:t>Circulation area, staircase, lifts</a:t>
              </a:r>
            </a:p>
          </p:txBody>
        </p:sp>
        <p:sp>
          <p:nvSpPr>
            <p:cNvPr id="63" name="TextBox 62">
              <a:extLst>
                <a:ext uri="{FF2B5EF4-FFF2-40B4-BE49-F238E27FC236}">
                  <a16:creationId xmlns:a16="http://schemas.microsoft.com/office/drawing/2014/main" id="{2A6A44FF-0772-BED8-C35C-E82E065543DE}"/>
                </a:ext>
              </a:extLst>
            </p:cNvPr>
            <p:cNvSpPr txBox="1"/>
            <p:nvPr/>
          </p:nvSpPr>
          <p:spPr>
            <a:xfrm>
              <a:off x="465067" y="2896911"/>
              <a:ext cx="1008111" cy="246221"/>
            </a:xfrm>
            <a:prstGeom prst="rect">
              <a:avLst/>
            </a:prstGeom>
            <a:noFill/>
          </p:spPr>
          <p:txBody>
            <a:bodyPr wrap="square" rtlCol="0">
              <a:spAutoFit/>
            </a:bodyPr>
            <a:lstStyle/>
            <a:p>
              <a:r>
                <a:rPr lang="en-GB" sz="1000" dirty="0">
                  <a:latin typeface="Bahnschrift Light SemiCondensed" panose="020B0502040204020203" pitchFamily="34" charset="0"/>
                </a:rPr>
                <a:t>Landscaping</a:t>
              </a:r>
            </a:p>
          </p:txBody>
        </p:sp>
        <p:sp>
          <p:nvSpPr>
            <p:cNvPr id="65" name="Rectangle 64">
              <a:extLst>
                <a:ext uri="{FF2B5EF4-FFF2-40B4-BE49-F238E27FC236}">
                  <a16:creationId xmlns:a16="http://schemas.microsoft.com/office/drawing/2014/main" id="{00CCA835-AF02-4453-D5EF-AF9CEEB547DC}"/>
                </a:ext>
              </a:extLst>
            </p:cNvPr>
            <p:cNvSpPr/>
            <p:nvPr/>
          </p:nvSpPr>
          <p:spPr>
            <a:xfrm>
              <a:off x="206176" y="2707717"/>
              <a:ext cx="269761" cy="137312"/>
            </a:xfrm>
            <a:prstGeom prst="rect">
              <a:avLst/>
            </a:prstGeom>
            <a:solidFill>
              <a:srgbClr val="F5D5E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 name="Rectangle 66">
              <a:extLst>
                <a:ext uri="{FF2B5EF4-FFF2-40B4-BE49-F238E27FC236}">
                  <a16:creationId xmlns:a16="http://schemas.microsoft.com/office/drawing/2014/main" id="{51916194-0332-217A-3801-CAE6B995782F}"/>
                </a:ext>
              </a:extLst>
            </p:cNvPr>
            <p:cNvSpPr/>
            <p:nvPr/>
          </p:nvSpPr>
          <p:spPr>
            <a:xfrm>
              <a:off x="206176" y="2940502"/>
              <a:ext cx="269761" cy="137312"/>
            </a:xfrm>
            <a:prstGeom prst="rect">
              <a:avLst/>
            </a:prstGeom>
            <a:solidFill>
              <a:srgbClr val="D9EBD7"/>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354933FA-B621-075E-3779-FC8F94F1ACF0}"/>
                </a:ext>
              </a:extLst>
            </p:cNvPr>
            <p:cNvSpPr/>
            <p:nvPr/>
          </p:nvSpPr>
          <p:spPr>
            <a:xfrm>
              <a:off x="206176" y="3179606"/>
              <a:ext cx="269761" cy="137312"/>
            </a:xfrm>
            <a:prstGeom prst="rect">
              <a:avLst/>
            </a:prstGeom>
            <a:solidFill>
              <a:srgbClr val="D7D3D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63C6B3EA-279A-BB08-7A90-B24BC14DCA06}"/>
                </a:ext>
              </a:extLst>
            </p:cNvPr>
            <p:cNvSpPr/>
            <p:nvPr/>
          </p:nvSpPr>
          <p:spPr>
            <a:xfrm>
              <a:off x="206176" y="3889400"/>
              <a:ext cx="269761" cy="137312"/>
            </a:xfrm>
            <a:prstGeom prst="rect">
              <a:avLst/>
            </a:prstGeom>
            <a:solidFill>
              <a:srgbClr val="FDF0E8"/>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14B0C91A-FB7E-066B-B83C-490108772669}"/>
                </a:ext>
              </a:extLst>
            </p:cNvPr>
            <p:cNvSpPr/>
            <p:nvPr/>
          </p:nvSpPr>
          <p:spPr>
            <a:xfrm>
              <a:off x="206176" y="3399706"/>
              <a:ext cx="269761" cy="137312"/>
            </a:xfrm>
            <a:prstGeom prst="rect">
              <a:avLst/>
            </a:prstGeom>
            <a:solidFill>
              <a:srgbClr val="D8D0DB"/>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D2CD282C-B468-4814-5641-783FDC6A13AE}"/>
                </a:ext>
              </a:extLst>
            </p:cNvPr>
            <p:cNvSpPr/>
            <p:nvPr/>
          </p:nvSpPr>
          <p:spPr>
            <a:xfrm>
              <a:off x="206176" y="3648002"/>
              <a:ext cx="269761" cy="137312"/>
            </a:xfrm>
            <a:prstGeom prst="rect">
              <a:avLst/>
            </a:prstGeom>
            <a:solidFill>
              <a:srgbClr val="BEDCF8"/>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3DBBEC53-9C22-7EE6-A0B7-FD5E7370A17D}"/>
                </a:ext>
              </a:extLst>
            </p:cNvPr>
            <p:cNvSpPr/>
            <p:nvPr/>
          </p:nvSpPr>
          <p:spPr>
            <a:xfrm>
              <a:off x="206176" y="4139292"/>
              <a:ext cx="269761" cy="137312"/>
            </a:xfrm>
            <a:prstGeom prst="rect">
              <a:avLst/>
            </a:prstGeom>
            <a:solidFill>
              <a:srgbClr val="E2E9C8"/>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4" name="TextBox 73">
            <a:extLst>
              <a:ext uri="{FF2B5EF4-FFF2-40B4-BE49-F238E27FC236}">
                <a16:creationId xmlns:a16="http://schemas.microsoft.com/office/drawing/2014/main" id="{C87E1BD4-EF79-3706-2588-9E08FEBDF351}"/>
              </a:ext>
            </a:extLst>
          </p:cNvPr>
          <p:cNvSpPr txBox="1"/>
          <p:nvPr/>
        </p:nvSpPr>
        <p:spPr>
          <a:xfrm>
            <a:off x="2915816" y="2743255"/>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1</a:t>
            </a:r>
          </a:p>
        </p:txBody>
      </p:sp>
      <p:sp>
        <p:nvSpPr>
          <p:cNvPr id="75" name="TextBox 74">
            <a:extLst>
              <a:ext uri="{FF2B5EF4-FFF2-40B4-BE49-F238E27FC236}">
                <a16:creationId xmlns:a16="http://schemas.microsoft.com/office/drawing/2014/main" id="{5F4649C6-AFC3-30F1-7CBF-94059BCD4CA3}"/>
              </a:ext>
            </a:extLst>
          </p:cNvPr>
          <p:cNvSpPr txBox="1"/>
          <p:nvPr/>
        </p:nvSpPr>
        <p:spPr>
          <a:xfrm>
            <a:off x="2915815" y="2239057"/>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2</a:t>
            </a:r>
          </a:p>
        </p:txBody>
      </p:sp>
      <p:sp>
        <p:nvSpPr>
          <p:cNvPr id="76" name="TextBox 75">
            <a:extLst>
              <a:ext uri="{FF2B5EF4-FFF2-40B4-BE49-F238E27FC236}">
                <a16:creationId xmlns:a16="http://schemas.microsoft.com/office/drawing/2014/main" id="{E929BE98-A827-9F7E-B535-6490B6C4FCB8}"/>
              </a:ext>
            </a:extLst>
          </p:cNvPr>
          <p:cNvSpPr txBox="1"/>
          <p:nvPr/>
        </p:nvSpPr>
        <p:spPr>
          <a:xfrm>
            <a:off x="2938619" y="1820004"/>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2</a:t>
            </a:r>
          </a:p>
        </p:txBody>
      </p:sp>
      <p:sp>
        <p:nvSpPr>
          <p:cNvPr id="77" name="TextBox 76">
            <a:extLst>
              <a:ext uri="{FF2B5EF4-FFF2-40B4-BE49-F238E27FC236}">
                <a16:creationId xmlns:a16="http://schemas.microsoft.com/office/drawing/2014/main" id="{6D8A642C-3934-1C62-5AB8-2E433A6B57D3}"/>
              </a:ext>
            </a:extLst>
          </p:cNvPr>
          <p:cNvSpPr txBox="1"/>
          <p:nvPr/>
        </p:nvSpPr>
        <p:spPr>
          <a:xfrm>
            <a:off x="5229102" y="1831210"/>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3</a:t>
            </a:r>
          </a:p>
        </p:txBody>
      </p:sp>
      <p:sp>
        <p:nvSpPr>
          <p:cNvPr id="78" name="TextBox 77">
            <a:extLst>
              <a:ext uri="{FF2B5EF4-FFF2-40B4-BE49-F238E27FC236}">
                <a16:creationId xmlns:a16="http://schemas.microsoft.com/office/drawing/2014/main" id="{A0A3562F-F356-A330-A44B-DB766CBE2753}"/>
              </a:ext>
            </a:extLst>
          </p:cNvPr>
          <p:cNvSpPr txBox="1"/>
          <p:nvPr/>
        </p:nvSpPr>
        <p:spPr>
          <a:xfrm>
            <a:off x="5011708" y="2286169"/>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3</a:t>
            </a:r>
          </a:p>
        </p:txBody>
      </p:sp>
      <p:sp>
        <p:nvSpPr>
          <p:cNvPr id="79" name="TextBox 78">
            <a:extLst>
              <a:ext uri="{FF2B5EF4-FFF2-40B4-BE49-F238E27FC236}">
                <a16:creationId xmlns:a16="http://schemas.microsoft.com/office/drawing/2014/main" id="{F82DFE0E-E1C1-0CCF-B167-F26ECD21C465}"/>
              </a:ext>
            </a:extLst>
          </p:cNvPr>
          <p:cNvSpPr txBox="1"/>
          <p:nvPr/>
        </p:nvSpPr>
        <p:spPr>
          <a:xfrm>
            <a:off x="4644008" y="3179606"/>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4</a:t>
            </a:r>
          </a:p>
        </p:txBody>
      </p:sp>
      <p:sp>
        <p:nvSpPr>
          <p:cNvPr id="80" name="TextBox 79">
            <a:extLst>
              <a:ext uri="{FF2B5EF4-FFF2-40B4-BE49-F238E27FC236}">
                <a16:creationId xmlns:a16="http://schemas.microsoft.com/office/drawing/2014/main" id="{16BB0DD3-EA6A-23CA-B059-506942C3B0D1}"/>
              </a:ext>
            </a:extLst>
          </p:cNvPr>
          <p:cNvSpPr txBox="1"/>
          <p:nvPr/>
        </p:nvSpPr>
        <p:spPr>
          <a:xfrm>
            <a:off x="3536018" y="3201502"/>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4</a:t>
            </a:r>
          </a:p>
        </p:txBody>
      </p:sp>
      <p:sp>
        <p:nvSpPr>
          <p:cNvPr id="81" name="TextBox 80">
            <a:extLst>
              <a:ext uri="{FF2B5EF4-FFF2-40B4-BE49-F238E27FC236}">
                <a16:creationId xmlns:a16="http://schemas.microsoft.com/office/drawing/2014/main" id="{0A22DD8F-8C2F-FED8-595D-AC202FD8922C}"/>
              </a:ext>
            </a:extLst>
          </p:cNvPr>
          <p:cNvSpPr txBox="1"/>
          <p:nvPr/>
        </p:nvSpPr>
        <p:spPr>
          <a:xfrm>
            <a:off x="4962230" y="1377704"/>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5</a:t>
            </a:r>
          </a:p>
        </p:txBody>
      </p:sp>
      <p:sp>
        <p:nvSpPr>
          <p:cNvPr id="82" name="TextBox 81">
            <a:extLst>
              <a:ext uri="{FF2B5EF4-FFF2-40B4-BE49-F238E27FC236}">
                <a16:creationId xmlns:a16="http://schemas.microsoft.com/office/drawing/2014/main" id="{FCC72A70-46E1-28D8-85D6-A47E31D3A966}"/>
              </a:ext>
            </a:extLst>
          </p:cNvPr>
          <p:cNvSpPr txBox="1"/>
          <p:nvPr/>
        </p:nvSpPr>
        <p:spPr>
          <a:xfrm>
            <a:off x="3216480" y="1400951"/>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6</a:t>
            </a:r>
          </a:p>
        </p:txBody>
      </p:sp>
      <p:sp>
        <p:nvSpPr>
          <p:cNvPr id="83" name="TextBox 82">
            <a:extLst>
              <a:ext uri="{FF2B5EF4-FFF2-40B4-BE49-F238E27FC236}">
                <a16:creationId xmlns:a16="http://schemas.microsoft.com/office/drawing/2014/main" id="{3BCB375A-B931-6A9D-B3A3-90002FC4EA1A}"/>
              </a:ext>
            </a:extLst>
          </p:cNvPr>
          <p:cNvSpPr txBox="1"/>
          <p:nvPr/>
        </p:nvSpPr>
        <p:spPr>
          <a:xfrm>
            <a:off x="4090013" y="3230009"/>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7</a:t>
            </a:r>
          </a:p>
        </p:txBody>
      </p:sp>
      <p:sp>
        <p:nvSpPr>
          <p:cNvPr id="84" name="TextBox 83">
            <a:extLst>
              <a:ext uri="{FF2B5EF4-FFF2-40B4-BE49-F238E27FC236}">
                <a16:creationId xmlns:a16="http://schemas.microsoft.com/office/drawing/2014/main" id="{7AE0A892-AB57-B697-8A12-04F7B565D3D0}"/>
              </a:ext>
            </a:extLst>
          </p:cNvPr>
          <p:cNvSpPr txBox="1"/>
          <p:nvPr/>
        </p:nvSpPr>
        <p:spPr>
          <a:xfrm>
            <a:off x="533170" y="667284"/>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1</a:t>
            </a:r>
          </a:p>
        </p:txBody>
      </p:sp>
      <p:sp>
        <p:nvSpPr>
          <p:cNvPr id="85" name="TextBox 84">
            <a:extLst>
              <a:ext uri="{FF2B5EF4-FFF2-40B4-BE49-F238E27FC236}">
                <a16:creationId xmlns:a16="http://schemas.microsoft.com/office/drawing/2014/main" id="{3C23CC10-8A6C-9376-3E33-CA92D5083A31}"/>
              </a:ext>
            </a:extLst>
          </p:cNvPr>
          <p:cNvSpPr txBox="1"/>
          <p:nvPr/>
        </p:nvSpPr>
        <p:spPr>
          <a:xfrm>
            <a:off x="527032" y="870940"/>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2</a:t>
            </a:r>
          </a:p>
        </p:txBody>
      </p:sp>
      <p:sp>
        <p:nvSpPr>
          <p:cNvPr id="86" name="TextBox 85">
            <a:extLst>
              <a:ext uri="{FF2B5EF4-FFF2-40B4-BE49-F238E27FC236}">
                <a16:creationId xmlns:a16="http://schemas.microsoft.com/office/drawing/2014/main" id="{8D258AC0-D183-E05B-7B5A-C53473F51A5D}"/>
              </a:ext>
            </a:extLst>
          </p:cNvPr>
          <p:cNvSpPr txBox="1"/>
          <p:nvPr/>
        </p:nvSpPr>
        <p:spPr>
          <a:xfrm>
            <a:off x="527031" y="1114547"/>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3</a:t>
            </a:r>
          </a:p>
        </p:txBody>
      </p:sp>
      <p:sp>
        <p:nvSpPr>
          <p:cNvPr id="87" name="TextBox 86">
            <a:extLst>
              <a:ext uri="{FF2B5EF4-FFF2-40B4-BE49-F238E27FC236}">
                <a16:creationId xmlns:a16="http://schemas.microsoft.com/office/drawing/2014/main" id="{CF1588E7-14C5-5138-DE4C-C9D93E8DC634}"/>
              </a:ext>
            </a:extLst>
          </p:cNvPr>
          <p:cNvSpPr txBox="1"/>
          <p:nvPr/>
        </p:nvSpPr>
        <p:spPr>
          <a:xfrm>
            <a:off x="534080" y="1344654"/>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4</a:t>
            </a:r>
          </a:p>
        </p:txBody>
      </p:sp>
      <p:sp>
        <p:nvSpPr>
          <p:cNvPr id="88" name="TextBox 87">
            <a:extLst>
              <a:ext uri="{FF2B5EF4-FFF2-40B4-BE49-F238E27FC236}">
                <a16:creationId xmlns:a16="http://schemas.microsoft.com/office/drawing/2014/main" id="{25C65FCC-2F85-51B0-BF46-33F85E0F79A4}"/>
              </a:ext>
            </a:extLst>
          </p:cNvPr>
          <p:cNvSpPr txBox="1"/>
          <p:nvPr/>
        </p:nvSpPr>
        <p:spPr>
          <a:xfrm>
            <a:off x="534080" y="1588896"/>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5</a:t>
            </a:r>
          </a:p>
        </p:txBody>
      </p:sp>
      <p:sp>
        <p:nvSpPr>
          <p:cNvPr id="89" name="TextBox 88">
            <a:extLst>
              <a:ext uri="{FF2B5EF4-FFF2-40B4-BE49-F238E27FC236}">
                <a16:creationId xmlns:a16="http://schemas.microsoft.com/office/drawing/2014/main" id="{C4CF6302-74CF-8A52-A971-F32C43CFC1F3}"/>
              </a:ext>
            </a:extLst>
          </p:cNvPr>
          <p:cNvSpPr txBox="1"/>
          <p:nvPr/>
        </p:nvSpPr>
        <p:spPr>
          <a:xfrm>
            <a:off x="534078" y="1795642"/>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6</a:t>
            </a:r>
          </a:p>
        </p:txBody>
      </p:sp>
      <p:sp>
        <p:nvSpPr>
          <p:cNvPr id="90" name="TextBox 89">
            <a:extLst>
              <a:ext uri="{FF2B5EF4-FFF2-40B4-BE49-F238E27FC236}">
                <a16:creationId xmlns:a16="http://schemas.microsoft.com/office/drawing/2014/main" id="{F9A6A3DF-4039-65AC-C48A-942EC4D695A4}"/>
              </a:ext>
            </a:extLst>
          </p:cNvPr>
          <p:cNvSpPr txBox="1"/>
          <p:nvPr/>
        </p:nvSpPr>
        <p:spPr>
          <a:xfrm>
            <a:off x="534079" y="2034148"/>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7</a:t>
            </a:r>
          </a:p>
        </p:txBody>
      </p:sp>
      <p:sp>
        <p:nvSpPr>
          <p:cNvPr id="91" name="TextBox 90">
            <a:extLst>
              <a:ext uri="{FF2B5EF4-FFF2-40B4-BE49-F238E27FC236}">
                <a16:creationId xmlns:a16="http://schemas.microsoft.com/office/drawing/2014/main" id="{75BCEC72-1385-E205-7B1A-E32D4CA73BF5}"/>
              </a:ext>
            </a:extLst>
          </p:cNvPr>
          <p:cNvSpPr txBox="1"/>
          <p:nvPr/>
        </p:nvSpPr>
        <p:spPr>
          <a:xfrm>
            <a:off x="3164620" y="2273977"/>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3</a:t>
            </a:r>
          </a:p>
        </p:txBody>
      </p:sp>
      <p:sp>
        <p:nvSpPr>
          <p:cNvPr id="92" name="TextBox 91">
            <a:extLst>
              <a:ext uri="{FF2B5EF4-FFF2-40B4-BE49-F238E27FC236}">
                <a16:creationId xmlns:a16="http://schemas.microsoft.com/office/drawing/2014/main" id="{C0927A88-A181-E5B5-9001-1C607CF9803E}"/>
              </a:ext>
            </a:extLst>
          </p:cNvPr>
          <p:cNvSpPr txBox="1"/>
          <p:nvPr/>
        </p:nvSpPr>
        <p:spPr>
          <a:xfrm>
            <a:off x="744026" y="646813"/>
            <a:ext cx="1008111" cy="246221"/>
          </a:xfrm>
          <a:prstGeom prst="rect">
            <a:avLst/>
          </a:prstGeom>
          <a:noFill/>
        </p:spPr>
        <p:txBody>
          <a:bodyPr wrap="square" rtlCol="0">
            <a:spAutoFit/>
          </a:bodyPr>
          <a:lstStyle/>
          <a:p>
            <a:r>
              <a:rPr lang="en-GB" sz="1000" dirty="0">
                <a:latin typeface="Bahnschrift Light SemiCondensed" panose="020B0502040204020203" pitchFamily="34" charset="0"/>
              </a:rPr>
              <a:t>Lobby area</a:t>
            </a:r>
          </a:p>
        </p:txBody>
      </p:sp>
      <p:sp>
        <p:nvSpPr>
          <p:cNvPr id="96" name="TextBox 95">
            <a:extLst>
              <a:ext uri="{FF2B5EF4-FFF2-40B4-BE49-F238E27FC236}">
                <a16:creationId xmlns:a16="http://schemas.microsoft.com/office/drawing/2014/main" id="{8AADEDE7-ED4C-A344-49EC-60D23C5CA8BF}"/>
              </a:ext>
            </a:extLst>
          </p:cNvPr>
          <p:cNvSpPr txBox="1"/>
          <p:nvPr/>
        </p:nvSpPr>
        <p:spPr>
          <a:xfrm>
            <a:off x="750433" y="1111528"/>
            <a:ext cx="1008111" cy="246221"/>
          </a:xfrm>
          <a:prstGeom prst="rect">
            <a:avLst/>
          </a:prstGeom>
          <a:noFill/>
        </p:spPr>
        <p:txBody>
          <a:bodyPr wrap="square" rtlCol="0">
            <a:spAutoFit/>
          </a:bodyPr>
          <a:lstStyle/>
          <a:p>
            <a:r>
              <a:rPr lang="en-GB" sz="1000" dirty="0">
                <a:latin typeface="Bahnschrift Light SemiCondensed" panose="020B0502040204020203" pitchFamily="34" charset="0"/>
              </a:rPr>
              <a:t>Prayer room</a:t>
            </a:r>
          </a:p>
        </p:txBody>
      </p:sp>
      <p:sp>
        <p:nvSpPr>
          <p:cNvPr id="97" name="TextBox 96">
            <a:extLst>
              <a:ext uri="{FF2B5EF4-FFF2-40B4-BE49-F238E27FC236}">
                <a16:creationId xmlns:a16="http://schemas.microsoft.com/office/drawing/2014/main" id="{BC9E8174-6840-5729-E37C-65C869B6F692}"/>
              </a:ext>
            </a:extLst>
          </p:cNvPr>
          <p:cNvSpPr txBox="1"/>
          <p:nvPr/>
        </p:nvSpPr>
        <p:spPr>
          <a:xfrm>
            <a:off x="740354" y="872566"/>
            <a:ext cx="1008111" cy="246221"/>
          </a:xfrm>
          <a:prstGeom prst="rect">
            <a:avLst/>
          </a:prstGeom>
          <a:noFill/>
        </p:spPr>
        <p:txBody>
          <a:bodyPr wrap="square" rtlCol="0">
            <a:spAutoFit/>
          </a:bodyPr>
          <a:lstStyle/>
          <a:p>
            <a:r>
              <a:rPr lang="en-GB" sz="1000" dirty="0">
                <a:latin typeface="Bahnschrift Light SemiCondensed" panose="020B0502040204020203" pitchFamily="34" charset="0"/>
              </a:rPr>
              <a:t>Lounge</a:t>
            </a:r>
          </a:p>
        </p:txBody>
      </p:sp>
      <p:sp>
        <p:nvSpPr>
          <p:cNvPr id="98" name="TextBox 97">
            <a:extLst>
              <a:ext uri="{FF2B5EF4-FFF2-40B4-BE49-F238E27FC236}">
                <a16:creationId xmlns:a16="http://schemas.microsoft.com/office/drawing/2014/main" id="{69BC201A-0C39-B616-517A-97E5FE7F1EC6}"/>
              </a:ext>
            </a:extLst>
          </p:cNvPr>
          <p:cNvSpPr txBox="1"/>
          <p:nvPr/>
        </p:nvSpPr>
        <p:spPr>
          <a:xfrm>
            <a:off x="750433" y="1309806"/>
            <a:ext cx="1008111" cy="246221"/>
          </a:xfrm>
          <a:prstGeom prst="rect">
            <a:avLst/>
          </a:prstGeom>
          <a:noFill/>
        </p:spPr>
        <p:txBody>
          <a:bodyPr wrap="square" rtlCol="0">
            <a:spAutoFit/>
          </a:bodyPr>
          <a:lstStyle/>
          <a:p>
            <a:r>
              <a:rPr lang="en-GB" sz="1000" dirty="0">
                <a:latin typeface="Bahnschrift Light SemiCondensed" panose="020B0502040204020203" pitchFamily="34" charset="0"/>
              </a:rPr>
              <a:t>Air lock passage</a:t>
            </a:r>
          </a:p>
        </p:txBody>
      </p:sp>
      <p:sp>
        <p:nvSpPr>
          <p:cNvPr id="101" name="TextBox 100">
            <a:extLst>
              <a:ext uri="{FF2B5EF4-FFF2-40B4-BE49-F238E27FC236}">
                <a16:creationId xmlns:a16="http://schemas.microsoft.com/office/drawing/2014/main" id="{51A85AEE-9616-9954-C397-FECA0AA1A464}"/>
              </a:ext>
            </a:extLst>
          </p:cNvPr>
          <p:cNvSpPr txBox="1"/>
          <p:nvPr/>
        </p:nvSpPr>
        <p:spPr>
          <a:xfrm>
            <a:off x="743138" y="1522803"/>
            <a:ext cx="1008111" cy="246221"/>
          </a:xfrm>
          <a:prstGeom prst="rect">
            <a:avLst/>
          </a:prstGeom>
          <a:noFill/>
        </p:spPr>
        <p:txBody>
          <a:bodyPr wrap="square" rtlCol="0">
            <a:spAutoFit/>
          </a:bodyPr>
          <a:lstStyle/>
          <a:p>
            <a:r>
              <a:rPr lang="en-GB" sz="1000" dirty="0">
                <a:latin typeface="Bahnschrift Light SemiCondensed" panose="020B0502040204020203" pitchFamily="34" charset="0"/>
              </a:rPr>
              <a:t>Furniture store</a:t>
            </a:r>
          </a:p>
        </p:txBody>
      </p:sp>
      <p:sp>
        <p:nvSpPr>
          <p:cNvPr id="102" name="TextBox 101">
            <a:extLst>
              <a:ext uri="{FF2B5EF4-FFF2-40B4-BE49-F238E27FC236}">
                <a16:creationId xmlns:a16="http://schemas.microsoft.com/office/drawing/2014/main" id="{426A9066-80A9-FC34-459A-812298A2F34E}"/>
              </a:ext>
            </a:extLst>
          </p:cNvPr>
          <p:cNvSpPr txBox="1"/>
          <p:nvPr/>
        </p:nvSpPr>
        <p:spPr>
          <a:xfrm>
            <a:off x="740354" y="1779078"/>
            <a:ext cx="1219134" cy="246221"/>
          </a:xfrm>
          <a:prstGeom prst="rect">
            <a:avLst/>
          </a:prstGeom>
          <a:noFill/>
        </p:spPr>
        <p:txBody>
          <a:bodyPr wrap="square" rtlCol="0">
            <a:spAutoFit/>
          </a:bodyPr>
          <a:lstStyle/>
          <a:p>
            <a:r>
              <a:rPr lang="en-GB" sz="1000" dirty="0">
                <a:latin typeface="Bahnschrift Light SemiCondensed" panose="020B0502040204020203" pitchFamily="34" charset="0"/>
              </a:rPr>
              <a:t>Backstage rehearsal</a:t>
            </a:r>
          </a:p>
        </p:txBody>
      </p:sp>
      <p:sp>
        <p:nvSpPr>
          <p:cNvPr id="103" name="TextBox 102">
            <a:extLst>
              <a:ext uri="{FF2B5EF4-FFF2-40B4-BE49-F238E27FC236}">
                <a16:creationId xmlns:a16="http://schemas.microsoft.com/office/drawing/2014/main" id="{C1BA4F64-BC92-2DB1-73B0-769B4EA37D4D}"/>
              </a:ext>
            </a:extLst>
          </p:cNvPr>
          <p:cNvSpPr txBox="1"/>
          <p:nvPr/>
        </p:nvSpPr>
        <p:spPr>
          <a:xfrm>
            <a:off x="746174" y="2023384"/>
            <a:ext cx="1219134" cy="246221"/>
          </a:xfrm>
          <a:prstGeom prst="rect">
            <a:avLst/>
          </a:prstGeom>
          <a:noFill/>
        </p:spPr>
        <p:txBody>
          <a:bodyPr wrap="square" rtlCol="0">
            <a:spAutoFit/>
          </a:bodyPr>
          <a:lstStyle/>
          <a:p>
            <a:r>
              <a:rPr lang="en-GB" sz="1000" dirty="0">
                <a:latin typeface="Bahnschrift Light SemiCondensed" panose="020B0502040204020203" pitchFamily="34" charset="0"/>
              </a:rPr>
              <a:t>Registration</a:t>
            </a:r>
          </a:p>
        </p:txBody>
      </p:sp>
      <p:sp>
        <p:nvSpPr>
          <p:cNvPr id="46" name="TextBox 45">
            <a:extLst>
              <a:ext uri="{FF2B5EF4-FFF2-40B4-BE49-F238E27FC236}">
                <a16:creationId xmlns:a16="http://schemas.microsoft.com/office/drawing/2014/main" id="{CE8A0BA1-054C-6DE0-61E1-079D42B2386B}"/>
              </a:ext>
            </a:extLst>
          </p:cNvPr>
          <p:cNvSpPr txBox="1"/>
          <p:nvPr/>
        </p:nvSpPr>
        <p:spPr>
          <a:xfrm>
            <a:off x="7292577" y="2150866"/>
            <a:ext cx="2025536" cy="246221"/>
          </a:xfrm>
          <a:prstGeom prst="rect">
            <a:avLst/>
          </a:prstGeom>
          <a:noFill/>
        </p:spPr>
        <p:txBody>
          <a:bodyPr wrap="square" rtlCol="0">
            <a:spAutoFit/>
          </a:bodyPr>
          <a:lstStyle/>
          <a:p>
            <a:r>
              <a:rPr lang="en-GB" sz="1000" dirty="0">
                <a:latin typeface="Bahnschrift Light SemiCondensed" panose="020B0502040204020203" pitchFamily="34" charset="0"/>
              </a:rPr>
              <a:t>Entry/Exits to the Auditorium Hall</a:t>
            </a:r>
          </a:p>
        </p:txBody>
      </p:sp>
      <p:sp>
        <p:nvSpPr>
          <p:cNvPr id="47" name="TextBox 46">
            <a:extLst>
              <a:ext uri="{FF2B5EF4-FFF2-40B4-BE49-F238E27FC236}">
                <a16:creationId xmlns:a16="http://schemas.microsoft.com/office/drawing/2014/main" id="{14A793D9-09C9-A6C9-93E9-04809A3CA048}"/>
              </a:ext>
            </a:extLst>
          </p:cNvPr>
          <p:cNvSpPr txBox="1"/>
          <p:nvPr/>
        </p:nvSpPr>
        <p:spPr>
          <a:xfrm>
            <a:off x="2003469" y="1336959"/>
            <a:ext cx="794874" cy="246221"/>
          </a:xfrm>
          <a:prstGeom prst="rect">
            <a:avLst/>
          </a:prstGeom>
          <a:noFill/>
        </p:spPr>
        <p:txBody>
          <a:bodyPr wrap="square" rtlCol="0">
            <a:spAutoFit/>
          </a:bodyPr>
          <a:lstStyle/>
          <a:p>
            <a:r>
              <a:rPr lang="en-GB" sz="1000" dirty="0">
                <a:latin typeface="Bahnschrift Light SemiCondensed" panose="020B0502040204020203" pitchFamily="34" charset="0"/>
              </a:rPr>
              <a:t>Staff entry</a:t>
            </a:r>
          </a:p>
        </p:txBody>
      </p:sp>
      <p:sp>
        <p:nvSpPr>
          <p:cNvPr id="48" name="TextBox 47">
            <a:extLst>
              <a:ext uri="{FF2B5EF4-FFF2-40B4-BE49-F238E27FC236}">
                <a16:creationId xmlns:a16="http://schemas.microsoft.com/office/drawing/2014/main" id="{AAE8C28B-A993-FACD-4226-308BEC5FBB3A}"/>
              </a:ext>
            </a:extLst>
          </p:cNvPr>
          <p:cNvSpPr txBox="1"/>
          <p:nvPr/>
        </p:nvSpPr>
        <p:spPr>
          <a:xfrm>
            <a:off x="6011051" y="1400951"/>
            <a:ext cx="822149" cy="400110"/>
          </a:xfrm>
          <a:prstGeom prst="rect">
            <a:avLst/>
          </a:prstGeom>
          <a:noFill/>
        </p:spPr>
        <p:txBody>
          <a:bodyPr wrap="square" rtlCol="0">
            <a:spAutoFit/>
          </a:bodyPr>
          <a:lstStyle/>
          <a:p>
            <a:r>
              <a:rPr lang="en-GB" sz="1000" dirty="0">
                <a:latin typeface="Bahnschrift Light SemiCondensed" panose="020B0502040204020203" pitchFamily="34" charset="0"/>
              </a:rPr>
              <a:t>Backstage entry</a:t>
            </a:r>
          </a:p>
        </p:txBody>
      </p:sp>
      <p:sp>
        <p:nvSpPr>
          <p:cNvPr id="49" name="TextBox 48">
            <a:extLst>
              <a:ext uri="{FF2B5EF4-FFF2-40B4-BE49-F238E27FC236}">
                <a16:creationId xmlns:a16="http://schemas.microsoft.com/office/drawing/2014/main" id="{BB35EA24-11AD-8DA5-426A-D8BCA9144DF4}"/>
              </a:ext>
            </a:extLst>
          </p:cNvPr>
          <p:cNvSpPr txBox="1"/>
          <p:nvPr/>
        </p:nvSpPr>
        <p:spPr>
          <a:xfrm>
            <a:off x="4341571" y="581430"/>
            <a:ext cx="1008111" cy="246221"/>
          </a:xfrm>
          <a:prstGeom prst="rect">
            <a:avLst/>
          </a:prstGeom>
          <a:noFill/>
        </p:spPr>
        <p:txBody>
          <a:bodyPr wrap="square" rtlCol="0">
            <a:spAutoFit/>
          </a:bodyPr>
          <a:lstStyle/>
          <a:p>
            <a:r>
              <a:rPr lang="en-GB" sz="1000" dirty="0">
                <a:latin typeface="Bahnschrift Light SemiCondensed" panose="020B0502040204020203" pitchFamily="34" charset="0"/>
              </a:rPr>
              <a:t>Service entry</a:t>
            </a:r>
          </a:p>
        </p:txBody>
      </p:sp>
      <p:sp>
        <p:nvSpPr>
          <p:cNvPr id="50" name="TextBox 49">
            <a:extLst>
              <a:ext uri="{FF2B5EF4-FFF2-40B4-BE49-F238E27FC236}">
                <a16:creationId xmlns:a16="http://schemas.microsoft.com/office/drawing/2014/main" id="{058B2FDE-6E36-09E9-D036-2570365D125F}"/>
              </a:ext>
            </a:extLst>
          </p:cNvPr>
          <p:cNvSpPr txBox="1"/>
          <p:nvPr/>
        </p:nvSpPr>
        <p:spPr>
          <a:xfrm>
            <a:off x="6139328" y="3060786"/>
            <a:ext cx="822150" cy="400110"/>
          </a:xfrm>
          <a:prstGeom prst="rect">
            <a:avLst/>
          </a:prstGeom>
          <a:noFill/>
        </p:spPr>
        <p:txBody>
          <a:bodyPr wrap="square" rtlCol="0">
            <a:spAutoFit/>
          </a:bodyPr>
          <a:lstStyle/>
          <a:p>
            <a:r>
              <a:rPr lang="en-GB" sz="1000" dirty="0">
                <a:latin typeface="Bahnschrift Light SemiCondensed" panose="020B0502040204020203" pitchFamily="34" charset="0"/>
              </a:rPr>
              <a:t>Cafeteria entry</a:t>
            </a:r>
          </a:p>
        </p:txBody>
      </p:sp>
      <p:cxnSp>
        <p:nvCxnSpPr>
          <p:cNvPr id="4" name="Straight Connector 3">
            <a:extLst>
              <a:ext uri="{FF2B5EF4-FFF2-40B4-BE49-F238E27FC236}">
                <a16:creationId xmlns:a16="http://schemas.microsoft.com/office/drawing/2014/main" id="{1CB00AE5-E97A-A9BC-04CC-6110ACD5401F}"/>
              </a:ext>
            </a:extLst>
          </p:cNvPr>
          <p:cNvCxnSpPr/>
          <p:nvPr/>
        </p:nvCxnSpPr>
        <p:spPr>
          <a:xfrm>
            <a:off x="3786229" y="1736691"/>
            <a:ext cx="840457" cy="0"/>
          </a:xfrm>
          <a:prstGeom prst="line">
            <a:avLst/>
          </a:prstGeom>
        </p:spPr>
        <p:style>
          <a:lnRef idx="1">
            <a:schemeClr val="dk1"/>
          </a:lnRef>
          <a:fillRef idx="0">
            <a:schemeClr val="dk1"/>
          </a:fillRef>
          <a:effectRef idx="0">
            <a:schemeClr val="dk1"/>
          </a:effectRef>
          <a:fontRef idx="minor">
            <a:schemeClr val="tx1"/>
          </a:fontRef>
        </p:style>
      </p:cxnSp>
      <p:sp>
        <p:nvSpPr>
          <p:cNvPr id="53" name="TextBox 52">
            <a:extLst>
              <a:ext uri="{FF2B5EF4-FFF2-40B4-BE49-F238E27FC236}">
                <a16:creationId xmlns:a16="http://schemas.microsoft.com/office/drawing/2014/main" id="{B895DA46-8C9F-20C2-22CB-0B62E0AC5AE8}"/>
              </a:ext>
            </a:extLst>
          </p:cNvPr>
          <p:cNvSpPr txBox="1"/>
          <p:nvPr/>
        </p:nvSpPr>
        <p:spPr>
          <a:xfrm>
            <a:off x="3836683" y="4185417"/>
            <a:ext cx="1033656" cy="246221"/>
          </a:xfrm>
          <a:prstGeom prst="rect">
            <a:avLst/>
          </a:prstGeom>
          <a:noFill/>
        </p:spPr>
        <p:txBody>
          <a:bodyPr wrap="square" rtlCol="0">
            <a:spAutoFit/>
          </a:bodyPr>
          <a:lstStyle/>
          <a:p>
            <a:r>
              <a:rPr lang="en-GB" sz="1000" dirty="0">
                <a:latin typeface="Bahnschrift Light SemiCondensed" panose="020B0502040204020203" pitchFamily="34" charset="0"/>
              </a:rPr>
              <a:t>Main  entry</a:t>
            </a:r>
          </a:p>
        </p:txBody>
      </p:sp>
      <p:sp>
        <p:nvSpPr>
          <p:cNvPr id="54" name="TextBox 53">
            <a:extLst>
              <a:ext uri="{FF2B5EF4-FFF2-40B4-BE49-F238E27FC236}">
                <a16:creationId xmlns:a16="http://schemas.microsoft.com/office/drawing/2014/main" id="{210234F2-744A-4486-9176-721AE4F5560E}"/>
              </a:ext>
            </a:extLst>
          </p:cNvPr>
          <p:cNvSpPr txBox="1"/>
          <p:nvPr/>
        </p:nvSpPr>
        <p:spPr>
          <a:xfrm>
            <a:off x="3886623" y="3633312"/>
            <a:ext cx="740064" cy="246221"/>
          </a:xfrm>
          <a:prstGeom prst="rect">
            <a:avLst/>
          </a:prstGeom>
          <a:noFill/>
        </p:spPr>
        <p:txBody>
          <a:bodyPr wrap="square" rtlCol="0">
            <a:spAutoFit/>
          </a:bodyPr>
          <a:lstStyle/>
          <a:p>
            <a:r>
              <a:rPr lang="en-GB" sz="1000" dirty="0">
                <a:latin typeface="Bahnschrift Light SemiCondensed" panose="020B0502040204020203" pitchFamily="34" charset="0"/>
              </a:rPr>
              <a:t>Hall foyer</a:t>
            </a:r>
          </a:p>
        </p:txBody>
      </p:sp>
      <p:sp>
        <p:nvSpPr>
          <p:cNvPr id="60" name="TextBox 59">
            <a:extLst>
              <a:ext uri="{FF2B5EF4-FFF2-40B4-BE49-F238E27FC236}">
                <a16:creationId xmlns:a16="http://schemas.microsoft.com/office/drawing/2014/main" id="{3E69C00B-3C15-0C22-44D0-5F41C7743F7D}"/>
              </a:ext>
            </a:extLst>
          </p:cNvPr>
          <p:cNvSpPr txBox="1"/>
          <p:nvPr/>
        </p:nvSpPr>
        <p:spPr>
          <a:xfrm>
            <a:off x="3947322" y="1448550"/>
            <a:ext cx="1188438" cy="246221"/>
          </a:xfrm>
          <a:prstGeom prst="rect">
            <a:avLst/>
          </a:prstGeom>
          <a:noFill/>
        </p:spPr>
        <p:txBody>
          <a:bodyPr wrap="square" rtlCol="0">
            <a:spAutoFit/>
          </a:bodyPr>
          <a:lstStyle/>
          <a:p>
            <a:r>
              <a:rPr lang="en-GB" sz="1000" dirty="0">
                <a:latin typeface="Bahnschrift Light SemiCondensed" panose="020B0502040204020203" pitchFamily="34" charset="0"/>
              </a:rPr>
              <a:t>Stage</a:t>
            </a:r>
          </a:p>
        </p:txBody>
      </p:sp>
      <p:grpSp>
        <p:nvGrpSpPr>
          <p:cNvPr id="73" name="Group 72">
            <a:extLst>
              <a:ext uri="{FF2B5EF4-FFF2-40B4-BE49-F238E27FC236}">
                <a16:creationId xmlns:a16="http://schemas.microsoft.com/office/drawing/2014/main" id="{AFBB327D-6B8D-F040-FC3D-7DB1B6B51A22}"/>
              </a:ext>
            </a:extLst>
          </p:cNvPr>
          <p:cNvGrpSpPr/>
          <p:nvPr/>
        </p:nvGrpSpPr>
        <p:grpSpPr>
          <a:xfrm>
            <a:off x="179388" y="4185417"/>
            <a:ext cx="332787" cy="483276"/>
            <a:chOff x="82643" y="5770259"/>
            <a:chExt cx="332787" cy="483276"/>
          </a:xfrm>
        </p:grpSpPr>
        <p:pic>
          <p:nvPicPr>
            <p:cNvPr id="93" name="Picture 4" descr="2D Vector North Arrows">
              <a:extLst>
                <a:ext uri="{FF2B5EF4-FFF2-40B4-BE49-F238E27FC236}">
                  <a16:creationId xmlns:a16="http://schemas.microsoft.com/office/drawing/2014/main" id="{A1C6C5E6-4978-C03B-A34C-5357AA23E8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82643" y="5770259"/>
              <a:ext cx="332787" cy="336076"/>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FBE9AD95-0ED0-55F9-D774-61D4D50CC48D}"/>
                </a:ext>
              </a:extLst>
            </p:cNvPr>
            <p:cNvSpPr txBox="1"/>
            <p:nvPr/>
          </p:nvSpPr>
          <p:spPr>
            <a:xfrm>
              <a:off x="128588" y="6045422"/>
              <a:ext cx="206647" cy="208113"/>
            </a:xfrm>
            <a:prstGeom prst="rect">
              <a:avLst/>
            </a:prstGeom>
            <a:noFill/>
          </p:spPr>
          <p:txBody>
            <a:bodyPr wrap="square" rtlCol="0">
              <a:spAutoFit/>
            </a:bodyPr>
            <a:lstStyle/>
            <a:p>
              <a:r>
                <a:rPr lang="en-IN" sz="1200" b="1" dirty="0">
                  <a:latin typeface="Bahnschrift Light SemiCondensed" panose="020B0502040204020203" pitchFamily="34" charset="0"/>
                </a:rPr>
                <a:t>N</a:t>
              </a:r>
            </a:p>
          </p:txBody>
        </p:sp>
      </p:grpSp>
      <p:cxnSp>
        <p:nvCxnSpPr>
          <p:cNvPr id="13" name="Connector: Curved 12">
            <a:extLst>
              <a:ext uri="{FF2B5EF4-FFF2-40B4-BE49-F238E27FC236}">
                <a16:creationId xmlns:a16="http://schemas.microsoft.com/office/drawing/2014/main" id="{D380E740-3715-9E57-9BB5-0C44D1667840}"/>
              </a:ext>
            </a:extLst>
          </p:cNvPr>
          <p:cNvCxnSpPr>
            <a:cxnSpLocks/>
            <a:stCxn id="47" idx="2"/>
          </p:cNvCxnSpPr>
          <p:nvPr/>
        </p:nvCxnSpPr>
        <p:spPr>
          <a:xfrm rot="16200000" flipH="1">
            <a:off x="2448697" y="1535389"/>
            <a:ext cx="164500" cy="260082"/>
          </a:xfrm>
          <a:prstGeom prst="curvedConnector2">
            <a:avLst/>
          </a:prstGeom>
          <a:ln>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4" name="Connector: Curved 103">
            <a:extLst>
              <a:ext uri="{FF2B5EF4-FFF2-40B4-BE49-F238E27FC236}">
                <a16:creationId xmlns:a16="http://schemas.microsoft.com/office/drawing/2014/main" id="{3218E509-B477-131F-D3CA-F8BF88EE0582}"/>
              </a:ext>
            </a:extLst>
          </p:cNvPr>
          <p:cNvCxnSpPr>
            <a:cxnSpLocks/>
          </p:cNvCxnSpPr>
          <p:nvPr/>
        </p:nvCxnSpPr>
        <p:spPr>
          <a:xfrm rot="10800000">
            <a:off x="5813130" y="2884846"/>
            <a:ext cx="382091" cy="321270"/>
          </a:xfrm>
          <a:prstGeom prst="curvedConnector3">
            <a:avLst>
              <a:gd name="adj1" fmla="val 50000"/>
            </a:avLst>
          </a:prstGeom>
          <a:ln>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5" name="Connector: Curved 104">
            <a:extLst>
              <a:ext uri="{FF2B5EF4-FFF2-40B4-BE49-F238E27FC236}">
                <a16:creationId xmlns:a16="http://schemas.microsoft.com/office/drawing/2014/main" id="{33F1FAA8-DD24-5710-819A-793FCCC3C7D2}"/>
              </a:ext>
            </a:extLst>
          </p:cNvPr>
          <p:cNvCxnSpPr>
            <a:cxnSpLocks/>
          </p:cNvCxnSpPr>
          <p:nvPr/>
        </p:nvCxnSpPr>
        <p:spPr>
          <a:xfrm rot="10800000" flipV="1">
            <a:off x="5758831" y="1588227"/>
            <a:ext cx="327293" cy="148027"/>
          </a:xfrm>
          <a:prstGeom prst="curvedConnector3">
            <a:avLst>
              <a:gd name="adj1" fmla="val 50000"/>
            </a:avLst>
          </a:prstGeom>
          <a:ln>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6" name="Connector: Curved 105">
            <a:extLst>
              <a:ext uri="{FF2B5EF4-FFF2-40B4-BE49-F238E27FC236}">
                <a16:creationId xmlns:a16="http://schemas.microsoft.com/office/drawing/2014/main" id="{F038FCEF-0449-675E-5BC2-2D30241926C0}"/>
              </a:ext>
            </a:extLst>
          </p:cNvPr>
          <p:cNvCxnSpPr>
            <a:cxnSpLocks/>
          </p:cNvCxnSpPr>
          <p:nvPr/>
        </p:nvCxnSpPr>
        <p:spPr>
          <a:xfrm rot="5400000">
            <a:off x="4515782" y="838193"/>
            <a:ext cx="256452" cy="144016"/>
          </a:xfrm>
          <a:prstGeom prst="curvedConnector3">
            <a:avLst>
              <a:gd name="adj1" fmla="val 50000"/>
            </a:avLst>
          </a:prstGeom>
          <a:ln>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7" name="Isosceles Triangle 106">
            <a:extLst>
              <a:ext uri="{FF2B5EF4-FFF2-40B4-BE49-F238E27FC236}">
                <a16:creationId xmlns:a16="http://schemas.microsoft.com/office/drawing/2014/main" id="{B00C9026-6A39-6F42-2442-1DF228C32692}"/>
              </a:ext>
            </a:extLst>
          </p:cNvPr>
          <p:cNvSpPr/>
          <p:nvPr/>
        </p:nvSpPr>
        <p:spPr>
          <a:xfrm>
            <a:off x="4162821" y="3939626"/>
            <a:ext cx="87271" cy="108054"/>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1" name="Oval 50">
            <a:extLst>
              <a:ext uri="{FF2B5EF4-FFF2-40B4-BE49-F238E27FC236}">
                <a16:creationId xmlns:a16="http://schemas.microsoft.com/office/drawing/2014/main" id="{E03389EA-C039-A338-6C71-6E381551EAE9}"/>
              </a:ext>
            </a:extLst>
          </p:cNvPr>
          <p:cNvSpPr/>
          <p:nvPr/>
        </p:nvSpPr>
        <p:spPr>
          <a:xfrm>
            <a:off x="3494285" y="2494141"/>
            <a:ext cx="45719" cy="4571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8" name="Oval 107">
            <a:extLst>
              <a:ext uri="{FF2B5EF4-FFF2-40B4-BE49-F238E27FC236}">
                <a16:creationId xmlns:a16="http://schemas.microsoft.com/office/drawing/2014/main" id="{AD2146AA-FCF6-A57A-A266-43BAE60AD171}"/>
              </a:ext>
            </a:extLst>
          </p:cNvPr>
          <p:cNvSpPr/>
          <p:nvPr/>
        </p:nvSpPr>
        <p:spPr>
          <a:xfrm>
            <a:off x="3373771" y="2986110"/>
            <a:ext cx="45719" cy="4571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9" name="Oval 108">
            <a:extLst>
              <a:ext uri="{FF2B5EF4-FFF2-40B4-BE49-F238E27FC236}">
                <a16:creationId xmlns:a16="http://schemas.microsoft.com/office/drawing/2014/main" id="{1E681EF8-A838-759C-AFC7-CE4945482B5D}"/>
              </a:ext>
            </a:extLst>
          </p:cNvPr>
          <p:cNvSpPr/>
          <p:nvPr/>
        </p:nvSpPr>
        <p:spPr>
          <a:xfrm>
            <a:off x="3642622" y="1795642"/>
            <a:ext cx="45719" cy="4571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0" name="Oval 109">
            <a:extLst>
              <a:ext uri="{FF2B5EF4-FFF2-40B4-BE49-F238E27FC236}">
                <a16:creationId xmlns:a16="http://schemas.microsoft.com/office/drawing/2014/main" id="{307325B7-5DB6-B555-16A6-7FEF75FF4005}"/>
              </a:ext>
            </a:extLst>
          </p:cNvPr>
          <p:cNvSpPr/>
          <p:nvPr/>
        </p:nvSpPr>
        <p:spPr>
          <a:xfrm>
            <a:off x="4724984" y="1779455"/>
            <a:ext cx="45719" cy="4571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1" name="Oval 110">
            <a:extLst>
              <a:ext uri="{FF2B5EF4-FFF2-40B4-BE49-F238E27FC236}">
                <a16:creationId xmlns:a16="http://schemas.microsoft.com/office/drawing/2014/main" id="{6095FF37-9010-2C39-9F58-432811880846}"/>
              </a:ext>
            </a:extLst>
          </p:cNvPr>
          <p:cNvSpPr/>
          <p:nvPr/>
        </p:nvSpPr>
        <p:spPr>
          <a:xfrm>
            <a:off x="4881493" y="2492835"/>
            <a:ext cx="45719" cy="4571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2" name="Oval 111">
            <a:extLst>
              <a:ext uri="{FF2B5EF4-FFF2-40B4-BE49-F238E27FC236}">
                <a16:creationId xmlns:a16="http://schemas.microsoft.com/office/drawing/2014/main" id="{185FDB9E-2A57-6917-BF8A-DAC11076BCE1}"/>
              </a:ext>
            </a:extLst>
          </p:cNvPr>
          <p:cNvSpPr/>
          <p:nvPr/>
        </p:nvSpPr>
        <p:spPr>
          <a:xfrm>
            <a:off x="4989985" y="2988015"/>
            <a:ext cx="45719" cy="4571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3" name="Oval 112">
            <a:extLst>
              <a:ext uri="{FF2B5EF4-FFF2-40B4-BE49-F238E27FC236}">
                <a16:creationId xmlns:a16="http://schemas.microsoft.com/office/drawing/2014/main" id="{88A531BF-3E31-07E3-57AB-D33743AF68A6}"/>
              </a:ext>
            </a:extLst>
          </p:cNvPr>
          <p:cNvSpPr/>
          <p:nvPr/>
        </p:nvSpPr>
        <p:spPr>
          <a:xfrm>
            <a:off x="7190845" y="2270502"/>
            <a:ext cx="45719" cy="4571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4" name="TextBox 113">
            <a:extLst>
              <a:ext uri="{FF2B5EF4-FFF2-40B4-BE49-F238E27FC236}">
                <a16:creationId xmlns:a16="http://schemas.microsoft.com/office/drawing/2014/main" id="{A9546DEA-9489-1E80-1B59-31E950CD825D}"/>
              </a:ext>
            </a:extLst>
          </p:cNvPr>
          <p:cNvSpPr txBox="1"/>
          <p:nvPr/>
        </p:nvSpPr>
        <p:spPr>
          <a:xfrm>
            <a:off x="2571507" y="3265130"/>
            <a:ext cx="619171" cy="400110"/>
          </a:xfrm>
          <a:prstGeom prst="rect">
            <a:avLst/>
          </a:prstGeom>
          <a:noFill/>
        </p:spPr>
        <p:txBody>
          <a:bodyPr wrap="square" rtlCol="0">
            <a:spAutoFit/>
          </a:bodyPr>
          <a:lstStyle/>
          <a:p>
            <a:r>
              <a:rPr lang="en-GB" sz="1000" dirty="0">
                <a:latin typeface="Bahnschrift Light SemiCondensed" panose="020B0502040204020203" pitchFamily="34" charset="0"/>
              </a:rPr>
              <a:t>VIP entry</a:t>
            </a:r>
          </a:p>
        </p:txBody>
      </p:sp>
    </p:spTree>
    <p:extLst>
      <p:ext uri="{BB962C8B-B14F-4D97-AF65-F5344CB8AC3E}">
        <p14:creationId xmlns:p14="http://schemas.microsoft.com/office/powerpoint/2010/main" val="3795075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E10F83-D555-0600-25F7-E9D4B6D1F4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8333" y="279900"/>
            <a:ext cx="6191888" cy="4379413"/>
          </a:xfrm>
          <a:prstGeom prst="rect">
            <a:avLst/>
          </a:prstGeom>
        </p:spPr>
      </p:pic>
      <p:sp>
        <p:nvSpPr>
          <p:cNvPr id="2" name="TextBox 1">
            <a:extLst>
              <a:ext uri="{FF2B5EF4-FFF2-40B4-BE49-F238E27FC236}">
                <a16:creationId xmlns:a16="http://schemas.microsoft.com/office/drawing/2014/main" id="{81ABDBE5-ED12-4ADC-9D2C-DD658A5014D7}"/>
              </a:ext>
            </a:extLst>
          </p:cNvPr>
          <p:cNvSpPr txBox="1"/>
          <p:nvPr/>
        </p:nvSpPr>
        <p:spPr>
          <a:xfrm>
            <a:off x="161669" y="76997"/>
            <a:ext cx="1915909" cy="307777"/>
          </a:xfrm>
          <a:prstGeom prst="rect">
            <a:avLst/>
          </a:prstGeom>
          <a:noFill/>
        </p:spPr>
        <p:txBody>
          <a:bodyPr wrap="none" rtlCol="0">
            <a:spAutoFit/>
          </a:bodyPr>
          <a:lstStyle/>
          <a:p>
            <a:r>
              <a:rPr lang="en-GB" sz="1400" dirty="0">
                <a:solidFill>
                  <a:srgbClr val="62898F"/>
                </a:solidFill>
              </a:rPr>
              <a:t>Mezzanine Floor Plan</a:t>
            </a:r>
          </a:p>
        </p:txBody>
      </p:sp>
      <p:sp>
        <p:nvSpPr>
          <p:cNvPr id="64" name="TextBox 63">
            <a:extLst>
              <a:ext uri="{FF2B5EF4-FFF2-40B4-BE49-F238E27FC236}">
                <a16:creationId xmlns:a16="http://schemas.microsoft.com/office/drawing/2014/main" id="{6FD769EE-6A6D-32F6-79E0-CEEE498D5A27}"/>
              </a:ext>
            </a:extLst>
          </p:cNvPr>
          <p:cNvSpPr txBox="1"/>
          <p:nvPr/>
        </p:nvSpPr>
        <p:spPr>
          <a:xfrm>
            <a:off x="451258" y="421063"/>
            <a:ext cx="1008111" cy="246221"/>
          </a:xfrm>
          <a:prstGeom prst="rect">
            <a:avLst/>
          </a:prstGeom>
          <a:noFill/>
        </p:spPr>
        <p:txBody>
          <a:bodyPr wrap="square" rtlCol="0">
            <a:spAutoFit/>
          </a:bodyPr>
          <a:lstStyle/>
          <a:p>
            <a:r>
              <a:rPr lang="en-GB" sz="1000" dirty="0">
                <a:latin typeface="Bahnschrift Light SemiCondensed" panose="020B0502040204020203" pitchFamily="34" charset="0"/>
              </a:rPr>
              <a:t>Activity areas</a:t>
            </a:r>
          </a:p>
        </p:txBody>
      </p:sp>
      <p:sp>
        <p:nvSpPr>
          <p:cNvPr id="66" name="Rectangle 65">
            <a:extLst>
              <a:ext uri="{FF2B5EF4-FFF2-40B4-BE49-F238E27FC236}">
                <a16:creationId xmlns:a16="http://schemas.microsoft.com/office/drawing/2014/main" id="{A0381725-33E9-4BE9-5B34-9B7D29694AC9}"/>
              </a:ext>
            </a:extLst>
          </p:cNvPr>
          <p:cNvSpPr/>
          <p:nvPr/>
        </p:nvSpPr>
        <p:spPr>
          <a:xfrm>
            <a:off x="201076" y="475517"/>
            <a:ext cx="269761" cy="137312"/>
          </a:xfrm>
          <a:prstGeom prst="rect">
            <a:avLst/>
          </a:prstGeom>
          <a:solidFill>
            <a:srgbClr val="FEE6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A02C8F2C-8ED0-BCDD-3A1A-7934510B5E93}"/>
              </a:ext>
            </a:extLst>
          </p:cNvPr>
          <p:cNvGrpSpPr/>
          <p:nvPr/>
        </p:nvGrpSpPr>
        <p:grpSpPr>
          <a:xfrm>
            <a:off x="7688190" y="415740"/>
            <a:ext cx="1269479" cy="954588"/>
            <a:chOff x="206176" y="2896911"/>
            <a:chExt cx="1269479" cy="954588"/>
          </a:xfrm>
        </p:grpSpPr>
        <p:sp>
          <p:nvSpPr>
            <p:cNvPr id="148" name="TextBox 147">
              <a:extLst>
                <a:ext uri="{FF2B5EF4-FFF2-40B4-BE49-F238E27FC236}">
                  <a16:creationId xmlns:a16="http://schemas.microsoft.com/office/drawing/2014/main" id="{230DACF8-5366-CDA7-0E5A-D0ED2797BEAA}"/>
                </a:ext>
              </a:extLst>
            </p:cNvPr>
            <p:cNvSpPr txBox="1"/>
            <p:nvPr/>
          </p:nvSpPr>
          <p:spPr>
            <a:xfrm>
              <a:off x="467544" y="3361548"/>
              <a:ext cx="1008111" cy="246221"/>
            </a:xfrm>
            <a:prstGeom prst="rect">
              <a:avLst/>
            </a:prstGeom>
            <a:noFill/>
          </p:spPr>
          <p:txBody>
            <a:bodyPr wrap="square" rtlCol="0">
              <a:spAutoFit/>
            </a:bodyPr>
            <a:lstStyle/>
            <a:p>
              <a:r>
                <a:rPr lang="en-GB" sz="1000" dirty="0">
                  <a:latin typeface="Bahnschrift Light SemiCondensed" panose="020B0502040204020203" pitchFamily="34" charset="0"/>
                </a:rPr>
                <a:t>Utility/Services</a:t>
              </a:r>
            </a:p>
          </p:txBody>
        </p:sp>
        <p:sp>
          <p:nvSpPr>
            <p:cNvPr id="58" name="TextBox 57">
              <a:extLst>
                <a:ext uri="{FF2B5EF4-FFF2-40B4-BE49-F238E27FC236}">
                  <a16:creationId xmlns:a16="http://schemas.microsoft.com/office/drawing/2014/main" id="{ACA23555-464A-EDEF-48E9-61066A9CD350}"/>
                </a:ext>
              </a:extLst>
            </p:cNvPr>
            <p:cNvSpPr txBox="1"/>
            <p:nvPr/>
          </p:nvSpPr>
          <p:spPr>
            <a:xfrm>
              <a:off x="451259" y="3605278"/>
              <a:ext cx="1008111" cy="246221"/>
            </a:xfrm>
            <a:prstGeom prst="rect">
              <a:avLst/>
            </a:prstGeom>
            <a:noFill/>
          </p:spPr>
          <p:txBody>
            <a:bodyPr wrap="square" rtlCol="0">
              <a:spAutoFit/>
            </a:bodyPr>
            <a:lstStyle/>
            <a:p>
              <a:r>
                <a:rPr lang="en-GB" sz="1000" dirty="0">
                  <a:latin typeface="Bahnschrift Light SemiCondensed" panose="020B0502040204020203" pitchFamily="34" charset="0"/>
                </a:rPr>
                <a:t>Auditorium</a:t>
              </a:r>
            </a:p>
          </p:txBody>
        </p:sp>
        <p:sp>
          <p:nvSpPr>
            <p:cNvPr id="62" name="TextBox 61">
              <a:extLst>
                <a:ext uri="{FF2B5EF4-FFF2-40B4-BE49-F238E27FC236}">
                  <a16:creationId xmlns:a16="http://schemas.microsoft.com/office/drawing/2014/main" id="{5063B21F-9E00-6546-6439-DACDFC084750}"/>
                </a:ext>
              </a:extLst>
            </p:cNvPr>
            <p:cNvSpPr txBox="1"/>
            <p:nvPr/>
          </p:nvSpPr>
          <p:spPr>
            <a:xfrm>
              <a:off x="459400" y="3120349"/>
              <a:ext cx="1008111" cy="246221"/>
            </a:xfrm>
            <a:prstGeom prst="rect">
              <a:avLst/>
            </a:prstGeom>
            <a:noFill/>
          </p:spPr>
          <p:txBody>
            <a:bodyPr wrap="square" rtlCol="0">
              <a:spAutoFit/>
            </a:bodyPr>
            <a:lstStyle/>
            <a:p>
              <a:r>
                <a:rPr lang="en-GB" sz="1000" dirty="0">
                  <a:latin typeface="Bahnschrift Light SemiCondensed" panose="020B0502040204020203" pitchFamily="34" charset="0"/>
                </a:rPr>
                <a:t>Circulation area</a:t>
              </a:r>
            </a:p>
          </p:txBody>
        </p:sp>
        <p:sp>
          <p:nvSpPr>
            <p:cNvPr id="63" name="TextBox 62">
              <a:extLst>
                <a:ext uri="{FF2B5EF4-FFF2-40B4-BE49-F238E27FC236}">
                  <a16:creationId xmlns:a16="http://schemas.microsoft.com/office/drawing/2014/main" id="{2A6A44FF-0772-BED8-C35C-E82E065543DE}"/>
                </a:ext>
              </a:extLst>
            </p:cNvPr>
            <p:cNvSpPr txBox="1"/>
            <p:nvPr/>
          </p:nvSpPr>
          <p:spPr>
            <a:xfrm>
              <a:off x="465067" y="2896911"/>
              <a:ext cx="1008111" cy="246221"/>
            </a:xfrm>
            <a:prstGeom prst="rect">
              <a:avLst/>
            </a:prstGeom>
            <a:noFill/>
          </p:spPr>
          <p:txBody>
            <a:bodyPr wrap="square" rtlCol="0">
              <a:spAutoFit/>
            </a:bodyPr>
            <a:lstStyle/>
            <a:p>
              <a:r>
                <a:rPr lang="en-GB" sz="1000" dirty="0">
                  <a:latin typeface="Bahnschrift Light SemiCondensed" panose="020B0502040204020203" pitchFamily="34" charset="0"/>
                </a:rPr>
                <a:t>Landscaping</a:t>
              </a:r>
            </a:p>
          </p:txBody>
        </p:sp>
        <p:sp>
          <p:nvSpPr>
            <p:cNvPr id="67" name="Rectangle 66">
              <a:extLst>
                <a:ext uri="{FF2B5EF4-FFF2-40B4-BE49-F238E27FC236}">
                  <a16:creationId xmlns:a16="http://schemas.microsoft.com/office/drawing/2014/main" id="{51916194-0332-217A-3801-CAE6B995782F}"/>
                </a:ext>
              </a:extLst>
            </p:cNvPr>
            <p:cNvSpPr/>
            <p:nvPr/>
          </p:nvSpPr>
          <p:spPr>
            <a:xfrm>
              <a:off x="206176" y="2940502"/>
              <a:ext cx="269761" cy="137312"/>
            </a:xfrm>
            <a:prstGeom prst="rect">
              <a:avLst/>
            </a:prstGeom>
            <a:solidFill>
              <a:srgbClr val="F4F8F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354933FA-B621-075E-3779-FC8F94F1ACF0}"/>
                </a:ext>
              </a:extLst>
            </p:cNvPr>
            <p:cNvSpPr/>
            <p:nvPr/>
          </p:nvSpPr>
          <p:spPr>
            <a:xfrm>
              <a:off x="206176" y="3179606"/>
              <a:ext cx="269761" cy="137312"/>
            </a:xfrm>
            <a:prstGeom prst="rect">
              <a:avLst/>
            </a:prstGeom>
            <a:solidFill>
              <a:srgbClr val="D7D3D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63C6B3EA-279A-BB08-7A90-B24BC14DCA06}"/>
                </a:ext>
              </a:extLst>
            </p:cNvPr>
            <p:cNvSpPr/>
            <p:nvPr/>
          </p:nvSpPr>
          <p:spPr>
            <a:xfrm>
              <a:off x="206176" y="3674117"/>
              <a:ext cx="269761" cy="137312"/>
            </a:xfrm>
            <a:prstGeom prst="rect">
              <a:avLst/>
            </a:prstGeom>
            <a:solidFill>
              <a:srgbClr val="FDF0E8"/>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D2CD282C-B468-4814-5641-783FDC6A13AE}"/>
                </a:ext>
              </a:extLst>
            </p:cNvPr>
            <p:cNvSpPr/>
            <p:nvPr/>
          </p:nvSpPr>
          <p:spPr>
            <a:xfrm>
              <a:off x="206176" y="3432719"/>
              <a:ext cx="269761" cy="137312"/>
            </a:xfrm>
            <a:prstGeom prst="rect">
              <a:avLst/>
            </a:prstGeom>
            <a:solidFill>
              <a:srgbClr val="BEDCF8"/>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4" name="TextBox 83">
            <a:extLst>
              <a:ext uri="{FF2B5EF4-FFF2-40B4-BE49-F238E27FC236}">
                <a16:creationId xmlns:a16="http://schemas.microsoft.com/office/drawing/2014/main" id="{7AE0A892-AB57-B697-8A12-04F7B565D3D0}"/>
              </a:ext>
            </a:extLst>
          </p:cNvPr>
          <p:cNvSpPr txBox="1"/>
          <p:nvPr/>
        </p:nvSpPr>
        <p:spPr>
          <a:xfrm>
            <a:off x="533170" y="667284"/>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1</a:t>
            </a:r>
          </a:p>
        </p:txBody>
      </p:sp>
      <p:sp>
        <p:nvSpPr>
          <p:cNvPr id="85" name="TextBox 84">
            <a:extLst>
              <a:ext uri="{FF2B5EF4-FFF2-40B4-BE49-F238E27FC236}">
                <a16:creationId xmlns:a16="http://schemas.microsoft.com/office/drawing/2014/main" id="{3C23CC10-8A6C-9376-3E33-CA92D5083A31}"/>
              </a:ext>
            </a:extLst>
          </p:cNvPr>
          <p:cNvSpPr txBox="1"/>
          <p:nvPr/>
        </p:nvSpPr>
        <p:spPr>
          <a:xfrm>
            <a:off x="534079" y="905026"/>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2</a:t>
            </a:r>
          </a:p>
        </p:txBody>
      </p:sp>
      <p:sp>
        <p:nvSpPr>
          <p:cNvPr id="86" name="TextBox 85">
            <a:extLst>
              <a:ext uri="{FF2B5EF4-FFF2-40B4-BE49-F238E27FC236}">
                <a16:creationId xmlns:a16="http://schemas.microsoft.com/office/drawing/2014/main" id="{8D258AC0-D183-E05B-7B5A-C53473F51A5D}"/>
              </a:ext>
            </a:extLst>
          </p:cNvPr>
          <p:cNvSpPr txBox="1"/>
          <p:nvPr/>
        </p:nvSpPr>
        <p:spPr>
          <a:xfrm>
            <a:off x="527031" y="1169818"/>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3</a:t>
            </a:r>
          </a:p>
        </p:txBody>
      </p:sp>
      <p:sp>
        <p:nvSpPr>
          <p:cNvPr id="87" name="TextBox 86">
            <a:extLst>
              <a:ext uri="{FF2B5EF4-FFF2-40B4-BE49-F238E27FC236}">
                <a16:creationId xmlns:a16="http://schemas.microsoft.com/office/drawing/2014/main" id="{CF1588E7-14C5-5138-DE4C-C9D93E8DC634}"/>
              </a:ext>
            </a:extLst>
          </p:cNvPr>
          <p:cNvSpPr txBox="1"/>
          <p:nvPr/>
        </p:nvSpPr>
        <p:spPr>
          <a:xfrm>
            <a:off x="514350" y="1370493"/>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4</a:t>
            </a:r>
          </a:p>
        </p:txBody>
      </p:sp>
      <p:sp>
        <p:nvSpPr>
          <p:cNvPr id="88" name="TextBox 87">
            <a:extLst>
              <a:ext uri="{FF2B5EF4-FFF2-40B4-BE49-F238E27FC236}">
                <a16:creationId xmlns:a16="http://schemas.microsoft.com/office/drawing/2014/main" id="{25C65FCC-2F85-51B0-BF46-33F85E0F79A4}"/>
              </a:ext>
            </a:extLst>
          </p:cNvPr>
          <p:cNvSpPr txBox="1"/>
          <p:nvPr/>
        </p:nvSpPr>
        <p:spPr>
          <a:xfrm>
            <a:off x="521211" y="1607390"/>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5</a:t>
            </a:r>
          </a:p>
        </p:txBody>
      </p:sp>
      <p:sp>
        <p:nvSpPr>
          <p:cNvPr id="89" name="TextBox 88">
            <a:extLst>
              <a:ext uri="{FF2B5EF4-FFF2-40B4-BE49-F238E27FC236}">
                <a16:creationId xmlns:a16="http://schemas.microsoft.com/office/drawing/2014/main" id="{C4CF6302-74CF-8A52-A971-F32C43CFC1F3}"/>
              </a:ext>
            </a:extLst>
          </p:cNvPr>
          <p:cNvSpPr txBox="1"/>
          <p:nvPr/>
        </p:nvSpPr>
        <p:spPr>
          <a:xfrm>
            <a:off x="533168" y="1821567"/>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6</a:t>
            </a:r>
          </a:p>
        </p:txBody>
      </p:sp>
      <p:sp>
        <p:nvSpPr>
          <p:cNvPr id="90" name="TextBox 89">
            <a:extLst>
              <a:ext uri="{FF2B5EF4-FFF2-40B4-BE49-F238E27FC236}">
                <a16:creationId xmlns:a16="http://schemas.microsoft.com/office/drawing/2014/main" id="{F9A6A3DF-4039-65AC-C48A-942EC4D695A4}"/>
              </a:ext>
            </a:extLst>
          </p:cNvPr>
          <p:cNvSpPr txBox="1"/>
          <p:nvPr/>
        </p:nvSpPr>
        <p:spPr>
          <a:xfrm>
            <a:off x="533816" y="2032565"/>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7</a:t>
            </a:r>
          </a:p>
        </p:txBody>
      </p:sp>
      <p:sp>
        <p:nvSpPr>
          <p:cNvPr id="92" name="TextBox 91">
            <a:extLst>
              <a:ext uri="{FF2B5EF4-FFF2-40B4-BE49-F238E27FC236}">
                <a16:creationId xmlns:a16="http://schemas.microsoft.com/office/drawing/2014/main" id="{C0927A88-A181-E5B5-9001-1C607CF9803E}"/>
              </a:ext>
            </a:extLst>
          </p:cNvPr>
          <p:cNvSpPr txBox="1"/>
          <p:nvPr/>
        </p:nvSpPr>
        <p:spPr>
          <a:xfrm>
            <a:off x="744026" y="646813"/>
            <a:ext cx="1008111" cy="246221"/>
          </a:xfrm>
          <a:prstGeom prst="rect">
            <a:avLst/>
          </a:prstGeom>
          <a:noFill/>
        </p:spPr>
        <p:txBody>
          <a:bodyPr wrap="square" rtlCol="0">
            <a:spAutoFit/>
          </a:bodyPr>
          <a:lstStyle/>
          <a:p>
            <a:r>
              <a:rPr lang="en-GB" sz="1000" dirty="0">
                <a:latin typeface="Bahnschrift Light SemiCondensed" panose="020B0502040204020203" pitchFamily="34" charset="0"/>
              </a:rPr>
              <a:t>Projection room</a:t>
            </a:r>
          </a:p>
        </p:txBody>
      </p:sp>
      <p:sp>
        <p:nvSpPr>
          <p:cNvPr id="96" name="TextBox 95">
            <a:extLst>
              <a:ext uri="{FF2B5EF4-FFF2-40B4-BE49-F238E27FC236}">
                <a16:creationId xmlns:a16="http://schemas.microsoft.com/office/drawing/2014/main" id="{8AADEDE7-ED4C-A344-49EC-60D23C5CA8BF}"/>
              </a:ext>
            </a:extLst>
          </p:cNvPr>
          <p:cNvSpPr txBox="1"/>
          <p:nvPr/>
        </p:nvSpPr>
        <p:spPr>
          <a:xfrm>
            <a:off x="750171" y="1130776"/>
            <a:ext cx="1204568" cy="246221"/>
          </a:xfrm>
          <a:prstGeom prst="rect">
            <a:avLst/>
          </a:prstGeom>
          <a:noFill/>
        </p:spPr>
        <p:txBody>
          <a:bodyPr wrap="square" rtlCol="0">
            <a:spAutoFit/>
          </a:bodyPr>
          <a:lstStyle/>
          <a:p>
            <a:r>
              <a:rPr lang="en-GB" sz="1000" dirty="0">
                <a:latin typeface="Bahnschrift Light SemiCondensed" panose="020B0502040204020203" pitchFamily="34" charset="0"/>
              </a:rPr>
              <a:t>Conference room</a:t>
            </a:r>
          </a:p>
        </p:txBody>
      </p:sp>
      <p:sp>
        <p:nvSpPr>
          <p:cNvPr id="97" name="TextBox 96">
            <a:extLst>
              <a:ext uri="{FF2B5EF4-FFF2-40B4-BE49-F238E27FC236}">
                <a16:creationId xmlns:a16="http://schemas.microsoft.com/office/drawing/2014/main" id="{BC9E8174-6840-5729-E37C-65C869B6F692}"/>
              </a:ext>
            </a:extLst>
          </p:cNvPr>
          <p:cNvSpPr txBox="1"/>
          <p:nvPr/>
        </p:nvSpPr>
        <p:spPr>
          <a:xfrm>
            <a:off x="740355" y="900383"/>
            <a:ext cx="1008111" cy="246221"/>
          </a:xfrm>
          <a:prstGeom prst="rect">
            <a:avLst/>
          </a:prstGeom>
          <a:noFill/>
        </p:spPr>
        <p:txBody>
          <a:bodyPr wrap="square" rtlCol="0">
            <a:spAutoFit/>
          </a:bodyPr>
          <a:lstStyle/>
          <a:p>
            <a:r>
              <a:rPr lang="en-GB" sz="1000" dirty="0">
                <a:latin typeface="Bahnschrift Light SemiCondensed" panose="020B0502040204020203" pitchFamily="34" charset="0"/>
              </a:rPr>
              <a:t>Reception</a:t>
            </a:r>
          </a:p>
        </p:txBody>
      </p:sp>
      <p:sp>
        <p:nvSpPr>
          <p:cNvPr id="98" name="TextBox 97">
            <a:extLst>
              <a:ext uri="{FF2B5EF4-FFF2-40B4-BE49-F238E27FC236}">
                <a16:creationId xmlns:a16="http://schemas.microsoft.com/office/drawing/2014/main" id="{69BC201A-0C39-B616-517A-97E5FE7F1EC6}"/>
              </a:ext>
            </a:extLst>
          </p:cNvPr>
          <p:cNvSpPr txBox="1"/>
          <p:nvPr/>
        </p:nvSpPr>
        <p:spPr>
          <a:xfrm>
            <a:off x="740354" y="1337367"/>
            <a:ext cx="1008111" cy="246221"/>
          </a:xfrm>
          <a:prstGeom prst="rect">
            <a:avLst/>
          </a:prstGeom>
          <a:noFill/>
        </p:spPr>
        <p:txBody>
          <a:bodyPr wrap="square" rtlCol="0">
            <a:spAutoFit/>
          </a:bodyPr>
          <a:lstStyle/>
          <a:p>
            <a:r>
              <a:rPr lang="en-GB" sz="1000" dirty="0">
                <a:latin typeface="Bahnschrift Light SemiCondensed" panose="020B0502040204020203" pitchFamily="34" charset="0"/>
              </a:rPr>
              <a:t>Meeting room</a:t>
            </a:r>
          </a:p>
        </p:txBody>
      </p:sp>
      <p:sp>
        <p:nvSpPr>
          <p:cNvPr id="101" name="TextBox 100">
            <a:extLst>
              <a:ext uri="{FF2B5EF4-FFF2-40B4-BE49-F238E27FC236}">
                <a16:creationId xmlns:a16="http://schemas.microsoft.com/office/drawing/2014/main" id="{51A85AEE-9616-9954-C397-FECA0AA1A464}"/>
              </a:ext>
            </a:extLst>
          </p:cNvPr>
          <p:cNvSpPr txBox="1"/>
          <p:nvPr/>
        </p:nvSpPr>
        <p:spPr>
          <a:xfrm>
            <a:off x="753032" y="1583876"/>
            <a:ext cx="1008111" cy="246221"/>
          </a:xfrm>
          <a:prstGeom prst="rect">
            <a:avLst/>
          </a:prstGeom>
          <a:noFill/>
        </p:spPr>
        <p:txBody>
          <a:bodyPr wrap="square" rtlCol="0">
            <a:spAutoFit/>
          </a:bodyPr>
          <a:lstStyle/>
          <a:p>
            <a:r>
              <a:rPr lang="en-GB" sz="1000" dirty="0">
                <a:latin typeface="Bahnschrift Light SemiCondensed" panose="020B0502040204020203" pitchFamily="34" charset="0"/>
              </a:rPr>
              <a:t>Pantry</a:t>
            </a:r>
          </a:p>
        </p:txBody>
      </p:sp>
      <p:sp>
        <p:nvSpPr>
          <p:cNvPr id="102" name="TextBox 101">
            <a:extLst>
              <a:ext uri="{FF2B5EF4-FFF2-40B4-BE49-F238E27FC236}">
                <a16:creationId xmlns:a16="http://schemas.microsoft.com/office/drawing/2014/main" id="{426A9066-80A9-FC34-459A-812298A2F34E}"/>
              </a:ext>
            </a:extLst>
          </p:cNvPr>
          <p:cNvSpPr txBox="1"/>
          <p:nvPr/>
        </p:nvSpPr>
        <p:spPr>
          <a:xfrm>
            <a:off x="740354" y="1779078"/>
            <a:ext cx="1219134" cy="246221"/>
          </a:xfrm>
          <a:prstGeom prst="rect">
            <a:avLst/>
          </a:prstGeom>
          <a:noFill/>
        </p:spPr>
        <p:txBody>
          <a:bodyPr wrap="square" rtlCol="0">
            <a:spAutoFit/>
          </a:bodyPr>
          <a:lstStyle/>
          <a:p>
            <a:r>
              <a:rPr lang="en-GB" sz="1000" dirty="0">
                <a:latin typeface="Bahnschrift Light SemiCondensed" panose="020B0502040204020203" pitchFamily="34" charset="0"/>
              </a:rPr>
              <a:t>Manager room</a:t>
            </a:r>
          </a:p>
        </p:txBody>
      </p:sp>
      <p:sp>
        <p:nvSpPr>
          <p:cNvPr id="103" name="TextBox 102">
            <a:extLst>
              <a:ext uri="{FF2B5EF4-FFF2-40B4-BE49-F238E27FC236}">
                <a16:creationId xmlns:a16="http://schemas.microsoft.com/office/drawing/2014/main" id="{C1BA4F64-BC92-2DB1-73B0-769B4EA37D4D}"/>
              </a:ext>
            </a:extLst>
          </p:cNvPr>
          <p:cNvSpPr txBox="1"/>
          <p:nvPr/>
        </p:nvSpPr>
        <p:spPr>
          <a:xfrm>
            <a:off x="746174" y="2023384"/>
            <a:ext cx="1219134" cy="246221"/>
          </a:xfrm>
          <a:prstGeom prst="rect">
            <a:avLst/>
          </a:prstGeom>
          <a:noFill/>
        </p:spPr>
        <p:txBody>
          <a:bodyPr wrap="square" rtlCol="0">
            <a:spAutoFit/>
          </a:bodyPr>
          <a:lstStyle/>
          <a:p>
            <a:r>
              <a:rPr lang="en-GB" sz="1000" dirty="0">
                <a:latin typeface="Bahnschrift Light SemiCondensed" panose="020B0502040204020203" pitchFamily="34" charset="0"/>
              </a:rPr>
              <a:t>Office</a:t>
            </a:r>
          </a:p>
        </p:txBody>
      </p:sp>
      <p:sp>
        <p:nvSpPr>
          <p:cNvPr id="47" name="TextBox 46">
            <a:extLst>
              <a:ext uri="{FF2B5EF4-FFF2-40B4-BE49-F238E27FC236}">
                <a16:creationId xmlns:a16="http://schemas.microsoft.com/office/drawing/2014/main" id="{AFB18F77-6AD9-2228-C053-4FF0653AB5E5}"/>
              </a:ext>
            </a:extLst>
          </p:cNvPr>
          <p:cNvSpPr txBox="1"/>
          <p:nvPr/>
        </p:nvSpPr>
        <p:spPr>
          <a:xfrm>
            <a:off x="735605" y="2242589"/>
            <a:ext cx="1219134" cy="246221"/>
          </a:xfrm>
          <a:prstGeom prst="rect">
            <a:avLst/>
          </a:prstGeom>
          <a:noFill/>
        </p:spPr>
        <p:txBody>
          <a:bodyPr wrap="square" rtlCol="0">
            <a:spAutoFit/>
          </a:bodyPr>
          <a:lstStyle/>
          <a:p>
            <a:r>
              <a:rPr lang="en-GB" sz="1000" dirty="0">
                <a:latin typeface="Bahnschrift Light SemiCondensed" panose="020B0502040204020203" pitchFamily="34" charset="0"/>
              </a:rPr>
              <a:t>Rooms</a:t>
            </a:r>
          </a:p>
        </p:txBody>
      </p:sp>
      <p:sp>
        <p:nvSpPr>
          <p:cNvPr id="49" name="TextBox 48">
            <a:extLst>
              <a:ext uri="{FF2B5EF4-FFF2-40B4-BE49-F238E27FC236}">
                <a16:creationId xmlns:a16="http://schemas.microsoft.com/office/drawing/2014/main" id="{667D28B4-FA01-A94C-6B0D-C49A5650B85F}"/>
              </a:ext>
            </a:extLst>
          </p:cNvPr>
          <p:cNvSpPr txBox="1"/>
          <p:nvPr/>
        </p:nvSpPr>
        <p:spPr>
          <a:xfrm>
            <a:off x="533169" y="2266577"/>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8</a:t>
            </a:r>
          </a:p>
        </p:txBody>
      </p:sp>
      <p:sp>
        <p:nvSpPr>
          <p:cNvPr id="50" name="TextBox 49">
            <a:extLst>
              <a:ext uri="{FF2B5EF4-FFF2-40B4-BE49-F238E27FC236}">
                <a16:creationId xmlns:a16="http://schemas.microsoft.com/office/drawing/2014/main" id="{D4C76025-BA67-DE6E-1A55-4AFA4BE772A1}"/>
              </a:ext>
            </a:extLst>
          </p:cNvPr>
          <p:cNvSpPr txBox="1"/>
          <p:nvPr/>
        </p:nvSpPr>
        <p:spPr>
          <a:xfrm>
            <a:off x="4067944" y="3243459"/>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1</a:t>
            </a:r>
          </a:p>
        </p:txBody>
      </p:sp>
      <p:sp>
        <p:nvSpPr>
          <p:cNvPr id="51" name="TextBox 50">
            <a:extLst>
              <a:ext uri="{FF2B5EF4-FFF2-40B4-BE49-F238E27FC236}">
                <a16:creationId xmlns:a16="http://schemas.microsoft.com/office/drawing/2014/main" id="{071522D3-F2C9-2502-9FAE-6A9A145E3AC2}"/>
              </a:ext>
            </a:extLst>
          </p:cNvPr>
          <p:cNvSpPr txBox="1"/>
          <p:nvPr/>
        </p:nvSpPr>
        <p:spPr>
          <a:xfrm>
            <a:off x="3000450" y="3145077"/>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2</a:t>
            </a:r>
          </a:p>
        </p:txBody>
      </p:sp>
      <p:sp>
        <p:nvSpPr>
          <p:cNvPr id="52" name="TextBox 51">
            <a:extLst>
              <a:ext uri="{FF2B5EF4-FFF2-40B4-BE49-F238E27FC236}">
                <a16:creationId xmlns:a16="http://schemas.microsoft.com/office/drawing/2014/main" id="{D0B660F4-4ABE-E585-161D-6216F1203DFD}"/>
              </a:ext>
            </a:extLst>
          </p:cNvPr>
          <p:cNvSpPr txBox="1"/>
          <p:nvPr/>
        </p:nvSpPr>
        <p:spPr>
          <a:xfrm>
            <a:off x="5190002" y="3158127"/>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2</a:t>
            </a:r>
          </a:p>
        </p:txBody>
      </p:sp>
      <p:sp>
        <p:nvSpPr>
          <p:cNvPr id="53" name="TextBox 52">
            <a:extLst>
              <a:ext uri="{FF2B5EF4-FFF2-40B4-BE49-F238E27FC236}">
                <a16:creationId xmlns:a16="http://schemas.microsoft.com/office/drawing/2014/main" id="{FA89D8F6-5C7C-FCF5-E52C-7584725BDDAF}"/>
              </a:ext>
            </a:extLst>
          </p:cNvPr>
          <p:cNvSpPr txBox="1"/>
          <p:nvPr/>
        </p:nvSpPr>
        <p:spPr>
          <a:xfrm>
            <a:off x="5182936" y="2490436"/>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3</a:t>
            </a:r>
          </a:p>
        </p:txBody>
      </p:sp>
      <p:sp>
        <p:nvSpPr>
          <p:cNvPr id="55" name="TextBox 54">
            <a:extLst>
              <a:ext uri="{FF2B5EF4-FFF2-40B4-BE49-F238E27FC236}">
                <a16:creationId xmlns:a16="http://schemas.microsoft.com/office/drawing/2014/main" id="{836694D6-713F-9F9C-7B63-0CE5C8A61496}"/>
              </a:ext>
            </a:extLst>
          </p:cNvPr>
          <p:cNvSpPr txBox="1"/>
          <p:nvPr/>
        </p:nvSpPr>
        <p:spPr>
          <a:xfrm>
            <a:off x="5020416" y="2191401"/>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4</a:t>
            </a:r>
          </a:p>
        </p:txBody>
      </p:sp>
      <p:sp>
        <p:nvSpPr>
          <p:cNvPr id="57" name="TextBox 56">
            <a:extLst>
              <a:ext uri="{FF2B5EF4-FFF2-40B4-BE49-F238E27FC236}">
                <a16:creationId xmlns:a16="http://schemas.microsoft.com/office/drawing/2014/main" id="{15CEA72D-FF68-4403-F73A-384EA8058F73}"/>
              </a:ext>
            </a:extLst>
          </p:cNvPr>
          <p:cNvSpPr txBox="1"/>
          <p:nvPr/>
        </p:nvSpPr>
        <p:spPr>
          <a:xfrm>
            <a:off x="2893540" y="2256395"/>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4</a:t>
            </a:r>
          </a:p>
        </p:txBody>
      </p:sp>
      <p:sp>
        <p:nvSpPr>
          <p:cNvPr id="60" name="TextBox 59">
            <a:extLst>
              <a:ext uri="{FF2B5EF4-FFF2-40B4-BE49-F238E27FC236}">
                <a16:creationId xmlns:a16="http://schemas.microsoft.com/office/drawing/2014/main" id="{AD0A1F20-E6E9-C820-BB86-EC059F5C433E}"/>
              </a:ext>
            </a:extLst>
          </p:cNvPr>
          <p:cNvSpPr txBox="1"/>
          <p:nvPr/>
        </p:nvSpPr>
        <p:spPr>
          <a:xfrm>
            <a:off x="5290560" y="2191401"/>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5</a:t>
            </a:r>
          </a:p>
        </p:txBody>
      </p:sp>
      <p:sp>
        <p:nvSpPr>
          <p:cNvPr id="73" name="TextBox 72">
            <a:extLst>
              <a:ext uri="{FF2B5EF4-FFF2-40B4-BE49-F238E27FC236}">
                <a16:creationId xmlns:a16="http://schemas.microsoft.com/office/drawing/2014/main" id="{70C36420-FC4D-9699-9408-7815086B918A}"/>
              </a:ext>
            </a:extLst>
          </p:cNvPr>
          <p:cNvSpPr txBox="1"/>
          <p:nvPr/>
        </p:nvSpPr>
        <p:spPr>
          <a:xfrm>
            <a:off x="3190578" y="2290013"/>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5</a:t>
            </a:r>
          </a:p>
        </p:txBody>
      </p:sp>
      <p:sp>
        <p:nvSpPr>
          <p:cNvPr id="93" name="TextBox 92">
            <a:extLst>
              <a:ext uri="{FF2B5EF4-FFF2-40B4-BE49-F238E27FC236}">
                <a16:creationId xmlns:a16="http://schemas.microsoft.com/office/drawing/2014/main" id="{D433FD9E-B377-7090-3FDF-2F4568F37FF4}"/>
              </a:ext>
            </a:extLst>
          </p:cNvPr>
          <p:cNvSpPr txBox="1"/>
          <p:nvPr/>
        </p:nvSpPr>
        <p:spPr>
          <a:xfrm>
            <a:off x="2961942" y="2656274"/>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7</a:t>
            </a:r>
          </a:p>
        </p:txBody>
      </p:sp>
      <p:sp>
        <p:nvSpPr>
          <p:cNvPr id="94" name="TextBox 93">
            <a:extLst>
              <a:ext uri="{FF2B5EF4-FFF2-40B4-BE49-F238E27FC236}">
                <a16:creationId xmlns:a16="http://schemas.microsoft.com/office/drawing/2014/main" id="{F80A41C2-9E59-0221-AC8C-3946A85EBB28}"/>
              </a:ext>
            </a:extLst>
          </p:cNvPr>
          <p:cNvSpPr txBox="1"/>
          <p:nvPr/>
        </p:nvSpPr>
        <p:spPr>
          <a:xfrm>
            <a:off x="2954705" y="1828863"/>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6</a:t>
            </a:r>
          </a:p>
        </p:txBody>
      </p:sp>
      <p:sp>
        <p:nvSpPr>
          <p:cNvPr id="99" name="TextBox 98">
            <a:extLst>
              <a:ext uri="{FF2B5EF4-FFF2-40B4-BE49-F238E27FC236}">
                <a16:creationId xmlns:a16="http://schemas.microsoft.com/office/drawing/2014/main" id="{09760FF2-05AA-27D9-9DA8-CA3104DF2E51}"/>
              </a:ext>
            </a:extLst>
          </p:cNvPr>
          <p:cNvSpPr txBox="1"/>
          <p:nvPr/>
        </p:nvSpPr>
        <p:spPr>
          <a:xfrm>
            <a:off x="3190578" y="1468172"/>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8</a:t>
            </a:r>
          </a:p>
        </p:txBody>
      </p:sp>
      <p:sp>
        <p:nvSpPr>
          <p:cNvPr id="100" name="TextBox 99">
            <a:extLst>
              <a:ext uri="{FF2B5EF4-FFF2-40B4-BE49-F238E27FC236}">
                <a16:creationId xmlns:a16="http://schemas.microsoft.com/office/drawing/2014/main" id="{1433671E-4170-BD7A-E2B3-C8F5B01C1011}"/>
              </a:ext>
            </a:extLst>
          </p:cNvPr>
          <p:cNvSpPr txBox="1"/>
          <p:nvPr/>
        </p:nvSpPr>
        <p:spPr>
          <a:xfrm>
            <a:off x="3851920" y="1069102"/>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8</a:t>
            </a:r>
          </a:p>
        </p:txBody>
      </p:sp>
      <p:sp>
        <p:nvSpPr>
          <p:cNvPr id="104" name="TextBox 103">
            <a:extLst>
              <a:ext uri="{FF2B5EF4-FFF2-40B4-BE49-F238E27FC236}">
                <a16:creationId xmlns:a16="http://schemas.microsoft.com/office/drawing/2014/main" id="{43423C39-B161-46AD-7B1B-EC14CF2B6970}"/>
              </a:ext>
            </a:extLst>
          </p:cNvPr>
          <p:cNvSpPr txBox="1"/>
          <p:nvPr/>
        </p:nvSpPr>
        <p:spPr>
          <a:xfrm>
            <a:off x="5241449" y="1813172"/>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8</a:t>
            </a:r>
          </a:p>
        </p:txBody>
      </p:sp>
      <p:sp>
        <p:nvSpPr>
          <p:cNvPr id="43" name="TextBox 42">
            <a:extLst>
              <a:ext uri="{FF2B5EF4-FFF2-40B4-BE49-F238E27FC236}">
                <a16:creationId xmlns:a16="http://schemas.microsoft.com/office/drawing/2014/main" id="{E7A4477F-142A-2464-F615-7C83F84D4A54}"/>
              </a:ext>
            </a:extLst>
          </p:cNvPr>
          <p:cNvSpPr txBox="1"/>
          <p:nvPr/>
        </p:nvSpPr>
        <p:spPr>
          <a:xfrm>
            <a:off x="5183426" y="2727110"/>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3</a:t>
            </a:r>
          </a:p>
        </p:txBody>
      </p:sp>
      <p:sp>
        <p:nvSpPr>
          <p:cNvPr id="44" name="TextBox 43">
            <a:extLst>
              <a:ext uri="{FF2B5EF4-FFF2-40B4-BE49-F238E27FC236}">
                <a16:creationId xmlns:a16="http://schemas.microsoft.com/office/drawing/2014/main" id="{5A26077A-563F-D1CA-C6E1-ABD67B43D8B2}"/>
              </a:ext>
            </a:extLst>
          </p:cNvPr>
          <p:cNvSpPr txBox="1"/>
          <p:nvPr/>
        </p:nvSpPr>
        <p:spPr>
          <a:xfrm>
            <a:off x="4002252" y="3388959"/>
            <a:ext cx="1008111" cy="246221"/>
          </a:xfrm>
          <a:prstGeom prst="rect">
            <a:avLst/>
          </a:prstGeom>
          <a:noFill/>
        </p:spPr>
        <p:txBody>
          <a:bodyPr wrap="square" rtlCol="0">
            <a:spAutoFit/>
          </a:bodyPr>
          <a:lstStyle/>
          <a:p>
            <a:r>
              <a:rPr lang="en-GB" sz="1000" dirty="0">
                <a:latin typeface="Bahnschrift Light SemiCondensed" panose="020B0502040204020203" pitchFamily="34" charset="0"/>
              </a:rPr>
              <a:t>Lobby</a:t>
            </a:r>
          </a:p>
        </p:txBody>
      </p:sp>
      <p:grpSp>
        <p:nvGrpSpPr>
          <p:cNvPr id="54" name="Group 53">
            <a:extLst>
              <a:ext uri="{FF2B5EF4-FFF2-40B4-BE49-F238E27FC236}">
                <a16:creationId xmlns:a16="http://schemas.microsoft.com/office/drawing/2014/main" id="{7AAE5EE7-34F5-6885-0D73-8A8DA75FA23D}"/>
              </a:ext>
            </a:extLst>
          </p:cNvPr>
          <p:cNvGrpSpPr/>
          <p:nvPr/>
        </p:nvGrpSpPr>
        <p:grpSpPr>
          <a:xfrm>
            <a:off x="179388" y="4185417"/>
            <a:ext cx="332787" cy="483276"/>
            <a:chOff x="82643" y="5770259"/>
            <a:chExt cx="332787" cy="483276"/>
          </a:xfrm>
        </p:grpSpPr>
        <p:pic>
          <p:nvPicPr>
            <p:cNvPr id="56" name="Picture 4" descr="2D Vector North Arrows">
              <a:extLst>
                <a:ext uri="{FF2B5EF4-FFF2-40B4-BE49-F238E27FC236}">
                  <a16:creationId xmlns:a16="http://schemas.microsoft.com/office/drawing/2014/main" id="{848AFF38-9222-A8B5-D3B0-87E80A3A7E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82643" y="5770259"/>
              <a:ext cx="332787" cy="336076"/>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FD7B0A1A-F933-A088-8F22-A22B9F985775}"/>
                </a:ext>
              </a:extLst>
            </p:cNvPr>
            <p:cNvSpPr txBox="1"/>
            <p:nvPr/>
          </p:nvSpPr>
          <p:spPr>
            <a:xfrm>
              <a:off x="128588" y="6045422"/>
              <a:ext cx="206647" cy="208113"/>
            </a:xfrm>
            <a:prstGeom prst="rect">
              <a:avLst/>
            </a:prstGeom>
            <a:noFill/>
          </p:spPr>
          <p:txBody>
            <a:bodyPr wrap="square" rtlCol="0">
              <a:spAutoFit/>
            </a:bodyPr>
            <a:lstStyle/>
            <a:p>
              <a:r>
                <a:rPr lang="en-IN" sz="1200" b="1" dirty="0">
                  <a:latin typeface="Bahnschrift Light SemiCondensed" panose="020B0502040204020203" pitchFamily="34" charset="0"/>
                </a:rPr>
                <a:t>N</a:t>
              </a:r>
            </a:p>
          </p:txBody>
        </p:sp>
      </p:grpSp>
    </p:spTree>
    <p:extLst>
      <p:ext uri="{BB962C8B-B14F-4D97-AF65-F5344CB8AC3E}">
        <p14:creationId xmlns:p14="http://schemas.microsoft.com/office/powerpoint/2010/main" val="1120120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4C1593-5C01-54A2-6E14-776B3D4B41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1659" y="330830"/>
            <a:ext cx="6120681" cy="4329049"/>
          </a:xfrm>
          <a:prstGeom prst="rect">
            <a:avLst/>
          </a:prstGeom>
        </p:spPr>
      </p:pic>
      <p:sp>
        <p:nvSpPr>
          <p:cNvPr id="45" name="TextBox 44">
            <a:extLst>
              <a:ext uri="{FF2B5EF4-FFF2-40B4-BE49-F238E27FC236}">
                <a16:creationId xmlns:a16="http://schemas.microsoft.com/office/drawing/2014/main" id="{A8A8C2CE-2AEB-EBD0-C109-E0653A3D8982}"/>
              </a:ext>
            </a:extLst>
          </p:cNvPr>
          <p:cNvSpPr txBox="1"/>
          <p:nvPr/>
        </p:nvSpPr>
        <p:spPr>
          <a:xfrm>
            <a:off x="161669" y="76997"/>
            <a:ext cx="1021433" cy="307777"/>
          </a:xfrm>
          <a:prstGeom prst="rect">
            <a:avLst/>
          </a:prstGeom>
          <a:noFill/>
        </p:spPr>
        <p:txBody>
          <a:bodyPr wrap="none" rtlCol="0">
            <a:spAutoFit/>
          </a:bodyPr>
          <a:lstStyle/>
          <a:p>
            <a:r>
              <a:rPr lang="en-GB" sz="1400" dirty="0">
                <a:solidFill>
                  <a:srgbClr val="62898F"/>
                </a:solidFill>
              </a:rPr>
              <a:t>Roof  Plan</a:t>
            </a:r>
          </a:p>
        </p:txBody>
      </p:sp>
      <p:cxnSp>
        <p:nvCxnSpPr>
          <p:cNvPr id="8" name="Connector: Elbow 7">
            <a:extLst>
              <a:ext uri="{FF2B5EF4-FFF2-40B4-BE49-F238E27FC236}">
                <a16:creationId xmlns:a16="http://schemas.microsoft.com/office/drawing/2014/main" id="{DEC265B8-4663-53AF-F499-21C20985D732}"/>
              </a:ext>
            </a:extLst>
          </p:cNvPr>
          <p:cNvCxnSpPr>
            <a:cxnSpLocks/>
          </p:cNvCxnSpPr>
          <p:nvPr/>
        </p:nvCxnSpPr>
        <p:spPr>
          <a:xfrm>
            <a:off x="4811447" y="2369429"/>
            <a:ext cx="2206000" cy="10261"/>
          </a:xfrm>
          <a:prstGeom prst="bentConnector3">
            <a:avLst>
              <a:gd name="adj1" fmla="val 50000"/>
            </a:avLst>
          </a:prstGeom>
          <a:ln w="9525">
            <a:solidFill>
              <a:srgbClr val="C00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43F555A-D428-9859-2C6E-30DD030E8C43}"/>
              </a:ext>
            </a:extLst>
          </p:cNvPr>
          <p:cNvSpPr txBox="1"/>
          <p:nvPr/>
        </p:nvSpPr>
        <p:spPr>
          <a:xfrm>
            <a:off x="7020272" y="2240628"/>
            <a:ext cx="2206000" cy="246221"/>
          </a:xfrm>
          <a:prstGeom prst="rect">
            <a:avLst/>
          </a:prstGeom>
          <a:noFill/>
        </p:spPr>
        <p:txBody>
          <a:bodyPr wrap="square" rtlCol="0">
            <a:spAutoFit/>
          </a:bodyPr>
          <a:lstStyle/>
          <a:p>
            <a:r>
              <a:rPr lang="en-GB" sz="1000" dirty="0">
                <a:latin typeface="Bahnschrift Light SemiCondensed" panose="020B0502040204020203" pitchFamily="34" charset="0"/>
              </a:rPr>
              <a:t>Aluminium standing seam roof</a:t>
            </a:r>
          </a:p>
        </p:txBody>
      </p:sp>
      <p:sp>
        <p:nvSpPr>
          <p:cNvPr id="10" name="TextBox 9">
            <a:extLst>
              <a:ext uri="{FF2B5EF4-FFF2-40B4-BE49-F238E27FC236}">
                <a16:creationId xmlns:a16="http://schemas.microsoft.com/office/drawing/2014/main" id="{4363605B-2DA0-2E67-250E-7BE55A70AB31}"/>
              </a:ext>
            </a:extLst>
          </p:cNvPr>
          <p:cNvSpPr txBox="1"/>
          <p:nvPr/>
        </p:nvSpPr>
        <p:spPr>
          <a:xfrm>
            <a:off x="7020272" y="2775131"/>
            <a:ext cx="576064" cy="246221"/>
          </a:xfrm>
          <a:prstGeom prst="rect">
            <a:avLst/>
          </a:prstGeom>
          <a:noFill/>
        </p:spPr>
        <p:txBody>
          <a:bodyPr wrap="square" rtlCol="0">
            <a:spAutoFit/>
          </a:bodyPr>
          <a:lstStyle/>
          <a:p>
            <a:r>
              <a:rPr lang="en-GB" sz="1000" dirty="0">
                <a:latin typeface="Bahnschrift Light SemiCondensed" panose="020B0502040204020203" pitchFamily="34" charset="0"/>
              </a:rPr>
              <a:t>Canopy</a:t>
            </a:r>
          </a:p>
        </p:txBody>
      </p:sp>
      <p:cxnSp>
        <p:nvCxnSpPr>
          <p:cNvPr id="11" name="Connector: Elbow 10">
            <a:extLst>
              <a:ext uri="{FF2B5EF4-FFF2-40B4-BE49-F238E27FC236}">
                <a16:creationId xmlns:a16="http://schemas.microsoft.com/office/drawing/2014/main" id="{509F5828-65A0-3F0E-4D42-948EFFA6CFA5}"/>
              </a:ext>
            </a:extLst>
          </p:cNvPr>
          <p:cNvCxnSpPr>
            <a:cxnSpLocks/>
          </p:cNvCxnSpPr>
          <p:nvPr/>
        </p:nvCxnSpPr>
        <p:spPr>
          <a:xfrm>
            <a:off x="5904907" y="2898242"/>
            <a:ext cx="1112540" cy="12700"/>
          </a:xfrm>
          <a:prstGeom prst="bentConnector3">
            <a:avLst>
              <a:gd name="adj1" fmla="val 50000"/>
            </a:avLst>
          </a:prstGeom>
          <a:ln w="9525">
            <a:solidFill>
              <a:srgbClr val="C00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D82E630-C194-CEDF-5564-AA0CDF266E12}"/>
              </a:ext>
            </a:extLst>
          </p:cNvPr>
          <p:cNvSpPr txBox="1"/>
          <p:nvPr/>
        </p:nvSpPr>
        <p:spPr>
          <a:xfrm>
            <a:off x="7020271" y="1829235"/>
            <a:ext cx="1787772" cy="246221"/>
          </a:xfrm>
          <a:prstGeom prst="rect">
            <a:avLst/>
          </a:prstGeom>
          <a:noFill/>
        </p:spPr>
        <p:txBody>
          <a:bodyPr wrap="square" rtlCol="0">
            <a:spAutoFit/>
          </a:bodyPr>
          <a:lstStyle/>
          <a:p>
            <a:r>
              <a:rPr lang="en-GB" sz="1000" dirty="0">
                <a:latin typeface="Bahnschrift Light SemiCondensed" panose="020B0502040204020203" pitchFamily="34" charset="0"/>
              </a:rPr>
              <a:t>RCC slab with solar farm</a:t>
            </a:r>
          </a:p>
        </p:txBody>
      </p:sp>
      <p:cxnSp>
        <p:nvCxnSpPr>
          <p:cNvPr id="13" name="Connector: Elbow 12">
            <a:extLst>
              <a:ext uri="{FF2B5EF4-FFF2-40B4-BE49-F238E27FC236}">
                <a16:creationId xmlns:a16="http://schemas.microsoft.com/office/drawing/2014/main" id="{6B25EDEF-0075-1798-9DFA-744D97043594}"/>
              </a:ext>
            </a:extLst>
          </p:cNvPr>
          <p:cNvCxnSpPr>
            <a:cxnSpLocks/>
            <a:endCxn id="12" idx="1"/>
          </p:cNvCxnSpPr>
          <p:nvPr/>
        </p:nvCxnSpPr>
        <p:spPr>
          <a:xfrm flipV="1">
            <a:off x="5294905" y="1952346"/>
            <a:ext cx="1725366" cy="21642"/>
          </a:xfrm>
          <a:prstGeom prst="bentConnector3">
            <a:avLst>
              <a:gd name="adj1" fmla="val 50000"/>
            </a:avLst>
          </a:prstGeom>
          <a:ln w="9525">
            <a:solidFill>
              <a:srgbClr val="C00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7B2E28ED-AC1A-B3B1-B99C-9D9DE549F295}"/>
              </a:ext>
            </a:extLst>
          </p:cNvPr>
          <p:cNvGrpSpPr/>
          <p:nvPr/>
        </p:nvGrpSpPr>
        <p:grpSpPr>
          <a:xfrm>
            <a:off x="179388" y="4185417"/>
            <a:ext cx="332787" cy="483276"/>
            <a:chOff x="82643" y="5770259"/>
            <a:chExt cx="332787" cy="483276"/>
          </a:xfrm>
        </p:grpSpPr>
        <p:pic>
          <p:nvPicPr>
            <p:cNvPr id="20" name="Picture 4" descr="2D Vector North Arrows">
              <a:extLst>
                <a:ext uri="{FF2B5EF4-FFF2-40B4-BE49-F238E27FC236}">
                  <a16:creationId xmlns:a16="http://schemas.microsoft.com/office/drawing/2014/main" id="{83C9FFE9-9E27-9D5B-6344-4BD6EC32AF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82643" y="5770259"/>
              <a:ext cx="332787" cy="33607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AA990A7-5749-5B9E-06EC-5505EB0DA955}"/>
                </a:ext>
              </a:extLst>
            </p:cNvPr>
            <p:cNvSpPr txBox="1"/>
            <p:nvPr/>
          </p:nvSpPr>
          <p:spPr>
            <a:xfrm>
              <a:off x="128588" y="6045422"/>
              <a:ext cx="206647" cy="208113"/>
            </a:xfrm>
            <a:prstGeom prst="rect">
              <a:avLst/>
            </a:prstGeom>
            <a:noFill/>
          </p:spPr>
          <p:txBody>
            <a:bodyPr wrap="square" rtlCol="0">
              <a:spAutoFit/>
            </a:bodyPr>
            <a:lstStyle/>
            <a:p>
              <a:r>
                <a:rPr lang="en-IN" sz="1200" b="1" dirty="0">
                  <a:latin typeface="Bahnschrift Light SemiCondensed" panose="020B0502040204020203" pitchFamily="34" charset="0"/>
                </a:rPr>
                <a:t>N</a:t>
              </a:r>
            </a:p>
          </p:txBody>
        </p:sp>
      </p:grpSp>
    </p:spTree>
    <p:extLst>
      <p:ext uri="{BB962C8B-B14F-4D97-AF65-F5344CB8AC3E}">
        <p14:creationId xmlns:p14="http://schemas.microsoft.com/office/powerpoint/2010/main" val="3577326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39BD30C-AE27-F211-49A0-4BF1FD42619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7481" b="27444"/>
          <a:stretch/>
        </p:blipFill>
        <p:spPr>
          <a:xfrm>
            <a:off x="186529" y="1638180"/>
            <a:ext cx="8778084" cy="2382810"/>
          </a:xfrm>
          <a:prstGeom prst="rect">
            <a:avLst/>
          </a:prstGeom>
        </p:spPr>
      </p:pic>
      <p:sp>
        <p:nvSpPr>
          <p:cNvPr id="2" name="TextBox 1">
            <a:extLst>
              <a:ext uri="{FF2B5EF4-FFF2-40B4-BE49-F238E27FC236}">
                <a16:creationId xmlns:a16="http://schemas.microsoft.com/office/drawing/2014/main" id="{81ABDBE5-ED12-4ADC-9D2C-DD658A5014D7}"/>
              </a:ext>
            </a:extLst>
          </p:cNvPr>
          <p:cNvSpPr txBox="1"/>
          <p:nvPr/>
        </p:nvSpPr>
        <p:spPr>
          <a:xfrm>
            <a:off x="161669" y="76997"/>
            <a:ext cx="1388522" cy="307777"/>
          </a:xfrm>
          <a:prstGeom prst="rect">
            <a:avLst/>
          </a:prstGeom>
          <a:noFill/>
        </p:spPr>
        <p:txBody>
          <a:bodyPr wrap="none" rtlCol="0">
            <a:spAutoFit/>
          </a:bodyPr>
          <a:lstStyle/>
          <a:p>
            <a:r>
              <a:rPr lang="en-GB" sz="1400" dirty="0">
                <a:solidFill>
                  <a:srgbClr val="62898F"/>
                </a:solidFill>
              </a:rPr>
              <a:t>Front Elevation</a:t>
            </a:r>
          </a:p>
        </p:txBody>
      </p:sp>
      <p:sp>
        <p:nvSpPr>
          <p:cNvPr id="6" name="TextBox 5">
            <a:extLst>
              <a:ext uri="{FF2B5EF4-FFF2-40B4-BE49-F238E27FC236}">
                <a16:creationId xmlns:a16="http://schemas.microsoft.com/office/drawing/2014/main" id="{1835213E-E759-77E9-3982-8E11D439F75F}"/>
              </a:ext>
            </a:extLst>
          </p:cNvPr>
          <p:cNvSpPr txBox="1"/>
          <p:nvPr/>
        </p:nvSpPr>
        <p:spPr>
          <a:xfrm>
            <a:off x="8264605" y="3626242"/>
            <a:ext cx="843900" cy="169277"/>
          </a:xfrm>
          <a:prstGeom prst="rect">
            <a:avLst/>
          </a:prstGeom>
          <a:noFill/>
        </p:spPr>
        <p:txBody>
          <a:bodyPr wrap="square" rtlCol="0">
            <a:spAutoFit/>
          </a:bodyPr>
          <a:lstStyle/>
          <a:p>
            <a:r>
              <a:rPr lang="en-GB" sz="500" dirty="0">
                <a:latin typeface="Bahnschrift" panose="020B0502040204020203" pitchFamily="34" charset="0"/>
              </a:rPr>
              <a:t>GROUND FLOOR LVL.</a:t>
            </a:r>
          </a:p>
        </p:txBody>
      </p:sp>
      <p:sp>
        <p:nvSpPr>
          <p:cNvPr id="8" name="TextBox 7">
            <a:extLst>
              <a:ext uri="{FF2B5EF4-FFF2-40B4-BE49-F238E27FC236}">
                <a16:creationId xmlns:a16="http://schemas.microsoft.com/office/drawing/2014/main" id="{205BCCF1-B65F-FD58-0F1E-A74C8218C3E0}"/>
              </a:ext>
            </a:extLst>
          </p:cNvPr>
          <p:cNvSpPr txBox="1"/>
          <p:nvPr/>
        </p:nvSpPr>
        <p:spPr>
          <a:xfrm>
            <a:off x="8341376" y="3418865"/>
            <a:ext cx="767129" cy="169277"/>
          </a:xfrm>
          <a:prstGeom prst="rect">
            <a:avLst/>
          </a:prstGeom>
          <a:noFill/>
        </p:spPr>
        <p:txBody>
          <a:bodyPr wrap="square" rtlCol="0">
            <a:spAutoFit/>
          </a:bodyPr>
          <a:lstStyle/>
          <a:p>
            <a:r>
              <a:rPr lang="en-GB" sz="500" dirty="0">
                <a:latin typeface="Bahnschrift" panose="020B0502040204020203" pitchFamily="34" charset="0"/>
              </a:rPr>
              <a:t>FIRST FLOOR LVL.</a:t>
            </a:r>
          </a:p>
        </p:txBody>
      </p:sp>
      <p:sp>
        <p:nvSpPr>
          <p:cNvPr id="9" name="TextBox 8">
            <a:extLst>
              <a:ext uri="{FF2B5EF4-FFF2-40B4-BE49-F238E27FC236}">
                <a16:creationId xmlns:a16="http://schemas.microsoft.com/office/drawing/2014/main" id="{5753E588-0C97-3FDE-96AA-C440A52A5DA3}"/>
              </a:ext>
            </a:extLst>
          </p:cNvPr>
          <p:cNvSpPr txBox="1"/>
          <p:nvPr/>
        </p:nvSpPr>
        <p:spPr>
          <a:xfrm>
            <a:off x="8453907" y="3169578"/>
            <a:ext cx="654598" cy="169277"/>
          </a:xfrm>
          <a:prstGeom prst="rect">
            <a:avLst/>
          </a:prstGeom>
          <a:noFill/>
        </p:spPr>
        <p:txBody>
          <a:bodyPr wrap="square" rtlCol="0">
            <a:spAutoFit/>
          </a:bodyPr>
          <a:lstStyle/>
          <a:p>
            <a:r>
              <a:rPr lang="en-GB" sz="500" dirty="0">
                <a:latin typeface="Bahnschrift" panose="020B0502040204020203" pitchFamily="34" charset="0"/>
              </a:rPr>
              <a:t>TERRACE LVL.</a:t>
            </a:r>
          </a:p>
        </p:txBody>
      </p:sp>
      <p:sp>
        <p:nvSpPr>
          <p:cNvPr id="16" name="TextBox 15">
            <a:extLst>
              <a:ext uri="{FF2B5EF4-FFF2-40B4-BE49-F238E27FC236}">
                <a16:creationId xmlns:a16="http://schemas.microsoft.com/office/drawing/2014/main" id="{E0508C75-4632-A40E-7028-EA05D211CC10}"/>
              </a:ext>
            </a:extLst>
          </p:cNvPr>
          <p:cNvSpPr txBox="1"/>
          <p:nvPr/>
        </p:nvSpPr>
        <p:spPr>
          <a:xfrm>
            <a:off x="8562601" y="2849759"/>
            <a:ext cx="1073273" cy="169277"/>
          </a:xfrm>
          <a:prstGeom prst="rect">
            <a:avLst/>
          </a:prstGeom>
          <a:noFill/>
        </p:spPr>
        <p:txBody>
          <a:bodyPr wrap="square" rtlCol="0">
            <a:spAutoFit/>
          </a:bodyPr>
          <a:lstStyle/>
          <a:p>
            <a:r>
              <a:rPr lang="en-GB" sz="500" dirty="0">
                <a:latin typeface="Bahnschrift" panose="020B0502040204020203" pitchFamily="34" charset="0"/>
              </a:rPr>
              <a:t>ROOF LVL.</a:t>
            </a:r>
          </a:p>
        </p:txBody>
      </p:sp>
    </p:spTree>
    <p:extLst>
      <p:ext uri="{BB962C8B-B14F-4D97-AF65-F5344CB8AC3E}">
        <p14:creationId xmlns:p14="http://schemas.microsoft.com/office/powerpoint/2010/main" val="2724694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ABDBE5-ED12-4ADC-9D2C-DD658A5014D7}"/>
              </a:ext>
            </a:extLst>
          </p:cNvPr>
          <p:cNvSpPr txBox="1"/>
          <p:nvPr/>
        </p:nvSpPr>
        <p:spPr>
          <a:xfrm>
            <a:off x="161669" y="76997"/>
            <a:ext cx="942630" cy="307777"/>
          </a:xfrm>
          <a:prstGeom prst="rect">
            <a:avLst/>
          </a:prstGeom>
          <a:noFill/>
        </p:spPr>
        <p:txBody>
          <a:bodyPr wrap="none" rtlCol="0">
            <a:spAutoFit/>
          </a:bodyPr>
          <a:lstStyle/>
          <a:p>
            <a:r>
              <a:rPr lang="en-GB" sz="1400" dirty="0">
                <a:solidFill>
                  <a:srgbClr val="62898F"/>
                </a:solidFill>
              </a:rPr>
              <a:t>Section A</a:t>
            </a:r>
          </a:p>
        </p:txBody>
      </p:sp>
      <p:pic>
        <p:nvPicPr>
          <p:cNvPr id="4" name="Picture 3">
            <a:extLst>
              <a:ext uri="{FF2B5EF4-FFF2-40B4-BE49-F238E27FC236}">
                <a16:creationId xmlns:a16="http://schemas.microsoft.com/office/drawing/2014/main" id="{7433E734-5212-C1E4-3553-8536D96871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600" b="34201"/>
          <a:stretch/>
        </p:blipFill>
        <p:spPr>
          <a:xfrm>
            <a:off x="201717" y="1140068"/>
            <a:ext cx="8762895" cy="2863363"/>
          </a:xfrm>
          <a:prstGeom prst="rect">
            <a:avLst/>
          </a:prstGeom>
        </p:spPr>
      </p:pic>
      <p:sp>
        <p:nvSpPr>
          <p:cNvPr id="8" name="Rectangle 7">
            <a:extLst>
              <a:ext uri="{FF2B5EF4-FFF2-40B4-BE49-F238E27FC236}">
                <a16:creationId xmlns:a16="http://schemas.microsoft.com/office/drawing/2014/main" id="{D2B127FB-FD30-B8F2-29BC-F7D16C3D398A}"/>
              </a:ext>
            </a:extLst>
          </p:cNvPr>
          <p:cNvSpPr/>
          <p:nvPr/>
        </p:nvSpPr>
        <p:spPr>
          <a:xfrm>
            <a:off x="8676456" y="2859782"/>
            <a:ext cx="288157" cy="72008"/>
          </a:xfrm>
          <a:prstGeom prst="rect">
            <a:avLst/>
          </a:prstGeom>
          <a:solidFill>
            <a:srgbClr val="F1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 name="TextBox 8">
            <a:extLst>
              <a:ext uri="{FF2B5EF4-FFF2-40B4-BE49-F238E27FC236}">
                <a16:creationId xmlns:a16="http://schemas.microsoft.com/office/drawing/2014/main" id="{198A92CA-1332-4EEE-2958-E6FE7A68593D}"/>
              </a:ext>
            </a:extLst>
          </p:cNvPr>
          <p:cNvSpPr txBox="1"/>
          <p:nvPr/>
        </p:nvSpPr>
        <p:spPr>
          <a:xfrm>
            <a:off x="8460432" y="2814994"/>
            <a:ext cx="553357" cy="161583"/>
          </a:xfrm>
          <a:prstGeom prst="rect">
            <a:avLst/>
          </a:prstGeom>
          <a:noFill/>
        </p:spPr>
        <p:txBody>
          <a:bodyPr wrap="none" rtlCol="0">
            <a:spAutoFit/>
          </a:bodyPr>
          <a:lstStyle/>
          <a:p>
            <a:r>
              <a:rPr lang="en-IN" sz="450" dirty="0">
                <a:latin typeface="Bahnschrift" panose="020B0502040204020203" pitchFamily="34" charset="0"/>
              </a:rPr>
              <a:t>TERRACE LVL</a:t>
            </a:r>
            <a:r>
              <a:rPr lang="en-IN" sz="300" dirty="0">
                <a:latin typeface="Bahnschrift" panose="020B0502040204020203" pitchFamily="34" charset="0"/>
              </a:rPr>
              <a:t>.</a:t>
            </a:r>
          </a:p>
        </p:txBody>
      </p:sp>
    </p:spTree>
    <p:extLst>
      <p:ext uri="{BB962C8B-B14F-4D97-AF65-F5344CB8AC3E}">
        <p14:creationId xmlns:p14="http://schemas.microsoft.com/office/powerpoint/2010/main" val="1188723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ABDBE5-ED12-4ADC-9D2C-DD658A5014D7}"/>
              </a:ext>
            </a:extLst>
          </p:cNvPr>
          <p:cNvSpPr txBox="1"/>
          <p:nvPr/>
        </p:nvSpPr>
        <p:spPr>
          <a:xfrm>
            <a:off x="161669" y="76997"/>
            <a:ext cx="952505" cy="307777"/>
          </a:xfrm>
          <a:prstGeom prst="rect">
            <a:avLst/>
          </a:prstGeom>
          <a:noFill/>
        </p:spPr>
        <p:txBody>
          <a:bodyPr wrap="none" rtlCol="0">
            <a:spAutoFit/>
          </a:bodyPr>
          <a:lstStyle/>
          <a:p>
            <a:r>
              <a:rPr lang="en-GB" sz="1400" dirty="0">
                <a:solidFill>
                  <a:srgbClr val="62898F"/>
                </a:solidFill>
              </a:rPr>
              <a:t>Section B</a:t>
            </a:r>
          </a:p>
        </p:txBody>
      </p:sp>
      <p:pic>
        <p:nvPicPr>
          <p:cNvPr id="5" name="Picture 4">
            <a:extLst>
              <a:ext uri="{FF2B5EF4-FFF2-40B4-BE49-F238E27FC236}">
                <a16:creationId xmlns:a16="http://schemas.microsoft.com/office/drawing/2014/main" id="{EDBA29A3-2C6D-BC50-3C0A-A63D94FFDD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001" b="33200"/>
          <a:stretch/>
        </p:blipFill>
        <p:spPr>
          <a:xfrm>
            <a:off x="179387" y="1140068"/>
            <a:ext cx="8785225" cy="2823517"/>
          </a:xfrm>
          <a:prstGeom prst="rect">
            <a:avLst/>
          </a:prstGeom>
        </p:spPr>
      </p:pic>
    </p:spTree>
    <p:extLst>
      <p:ext uri="{BB962C8B-B14F-4D97-AF65-F5344CB8AC3E}">
        <p14:creationId xmlns:p14="http://schemas.microsoft.com/office/powerpoint/2010/main" val="1451859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ABDBE5-ED12-4ADC-9D2C-DD658A5014D7}"/>
              </a:ext>
            </a:extLst>
          </p:cNvPr>
          <p:cNvSpPr txBox="1"/>
          <p:nvPr/>
        </p:nvSpPr>
        <p:spPr>
          <a:xfrm>
            <a:off x="161669" y="76997"/>
            <a:ext cx="1180131" cy="307777"/>
          </a:xfrm>
          <a:prstGeom prst="rect">
            <a:avLst/>
          </a:prstGeom>
          <a:noFill/>
        </p:spPr>
        <p:txBody>
          <a:bodyPr wrap="none" rtlCol="0">
            <a:spAutoFit/>
          </a:bodyPr>
          <a:lstStyle/>
          <a:p>
            <a:r>
              <a:rPr lang="en-GB" sz="1400" dirty="0">
                <a:solidFill>
                  <a:srgbClr val="62898F"/>
                </a:solidFill>
              </a:rPr>
              <a:t>Seat staging</a:t>
            </a:r>
          </a:p>
        </p:txBody>
      </p:sp>
      <p:pic>
        <p:nvPicPr>
          <p:cNvPr id="4" name="Picture 3">
            <a:extLst>
              <a:ext uri="{FF2B5EF4-FFF2-40B4-BE49-F238E27FC236}">
                <a16:creationId xmlns:a16="http://schemas.microsoft.com/office/drawing/2014/main" id="{ED900FE1-42C2-8290-D150-76D1A409AD9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t="33201" b="31800"/>
          <a:stretch/>
        </p:blipFill>
        <p:spPr>
          <a:xfrm>
            <a:off x="179388" y="2461036"/>
            <a:ext cx="8785225" cy="2172131"/>
          </a:xfrm>
          <a:prstGeom prst="rect">
            <a:avLst/>
          </a:prstGeom>
        </p:spPr>
      </p:pic>
      <p:sp>
        <p:nvSpPr>
          <p:cNvPr id="3" name="Rectangle 2">
            <a:extLst>
              <a:ext uri="{FF2B5EF4-FFF2-40B4-BE49-F238E27FC236}">
                <a16:creationId xmlns:a16="http://schemas.microsoft.com/office/drawing/2014/main" id="{307568DC-9876-EDF6-F1C3-4A0B0674F7F2}"/>
              </a:ext>
            </a:extLst>
          </p:cNvPr>
          <p:cNvSpPr/>
          <p:nvPr/>
        </p:nvSpPr>
        <p:spPr>
          <a:xfrm>
            <a:off x="3995936" y="3795886"/>
            <a:ext cx="1440160" cy="504056"/>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a:extLst>
              <a:ext uri="{FF2B5EF4-FFF2-40B4-BE49-F238E27FC236}">
                <a16:creationId xmlns:a16="http://schemas.microsoft.com/office/drawing/2014/main" id="{E0CF4892-0C8A-CAF1-D437-8B5781DA8A3A}"/>
              </a:ext>
            </a:extLst>
          </p:cNvPr>
          <p:cNvSpPr txBox="1"/>
          <p:nvPr/>
        </p:nvSpPr>
        <p:spPr>
          <a:xfrm>
            <a:off x="107504" y="404289"/>
            <a:ext cx="2079351" cy="276999"/>
          </a:xfrm>
          <a:prstGeom prst="rect">
            <a:avLst/>
          </a:prstGeom>
          <a:noFill/>
        </p:spPr>
        <p:txBody>
          <a:bodyPr wrap="square" rtlCol="0">
            <a:spAutoFit/>
          </a:bodyPr>
          <a:lstStyle/>
          <a:p>
            <a:r>
              <a:rPr lang="en-GB" sz="1200" dirty="0">
                <a:latin typeface="Bahnschrift Light SemiCondensed" panose="020B0502040204020203" pitchFamily="34" charset="0"/>
              </a:rPr>
              <a:t>Option – 1 Flat seating </a:t>
            </a:r>
          </a:p>
        </p:txBody>
      </p:sp>
      <p:pic>
        <p:nvPicPr>
          <p:cNvPr id="7" name="Picture 6">
            <a:extLst>
              <a:ext uri="{FF2B5EF4-FFF2-40B4-BE49-F238E27FC236}">
                <a16:creationId xmlns:a16="http://schemas.microsoft.com/office/drawing/2014/main" id="{3BD76444-5777-B986-5AE3-A684D58481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6856" y="771549"/>
            <a:ext cx="1935360" cy="1548079"/>
          </a:xfrm>
          <a:prstGeom prst="rect">
            <a:avLst/>
          </a:prstGeom>
        </p:spPr>
      </p:pic>
      <p:pic>
        <p:nvPicPr>
          <p:cNvPr id="9" name="Picture 8">
            <a:extLst>
              <a:ext uri="{FF2B5EF4-FFF2-40B4-BE49-F238E27FC236}">
                <a16:creationId xmlns:a16="http://schemas.microsoft.com/office/drawing/2014/main" id="{51F481B3-0FD0-3E22-2A93-21D0D6AC77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4697" y="771550"/>
            <a:ext cx="2771797" cy="1548078"/>
          </a:xfrm>
          <a:prstGeom prst="rect">
            <a:avLst/>
          </a:prstGeom>
        </p:spPr>
      </p:pic>
      <p:pic>
        <p:nvPicPr>
          <p:cNvPr id="8" name="Picture 7">
            <a:extLst>
              <a:ext uri="{FF2B5EF4-FFF2-40B4-BE49-F238E27FC236}">
                <a16:creationId xmlns:a16="http://schemas.microsoft.com/office/drawing/2014/main" id="{88BB7F06-64CC-6565-EB27-3C6A5FDA50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85345" y="771550"/>
            <a:ext cx="2016224" cy="1534552"/>
          </a:xfrm>
          <a:prstGeom prst="rect">
            <a:avLst/>
          </a:prstGeom>
        </p:spPr>
      </p:pic>
      <p:pic>
        <p:nvPicPr>
          <p:cNvPr id="10" name="Picture 9">
            <a:extLst>
              <a:ext uri="{FF2B5EF4-FFF2-40B4-BE49-F238E27FC236}">
                <a16:creationId xmlns:a16="http://schemas.microsoft.com/office/drawing/2014/main" id="{2040AB39-2CE8-483E-49B7-82EC94D18C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5" y="771550"/>
            <a:ext cx="2016223" cy="1562998"/>
          </a:xfrm>
          <a:prstGeom prst="rect">
            <a:avLst/>
          </a:prstGeom>
        </p:spPr>
      </p:pic>
    </p:spTree>
    <p:extLst>
      <p:ext uri="{BB962C8B-B14F-4D97-AF65-F5344CB8AC3E}">
        <p14:creationId xmlns:p14="http://schemas.microsoft.com/office/powerpoint/2010/main" val="2658625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2693369-5778-B2FE-7167-1658FD9D997B}"/>
              </a:ext>
            </a:extLst>
          </p:cNvPr>
          <p:cNvSpPr txBox="1"/>
          <p:nvPr/>
        </p:nvSpPr>
        <p:spPr>
          <a:xfrm>
            <a:off x="161669" y="76997"/>
            <a:ext cx="901209" cy="307777"/>
          </a:xfrm>
          <a:prstGeom prst="rect">
            <a:avLst/>
          </a:prstGeom>
          <a:noFill/>
        </p:spPr>
        <p:txBody>
          <a:bodyPr wrap="none" rtlCol="0">
            <a:spAutoFit/>
          </a:bodyPr>
          <a:lstStyle/>
          <a:p>
            <a:r>
              <a:rPr lang="en-GB" sz="1400" dirty="0">
                <a:solidFill>
                  <a:schemeClr val="bg1"/>
                </a:solidFill>
              </a:rPr>
              <a:t>Contents</a:t>
            </a:r>
          </a:p>
        </p:txBody>
      </p:sp>
      <p:sp>
        <p:nvSpPr>
          <p:cNvPr id="6" name="TextBox 5">
            <a:extLst>
              <a:ext uri="{FF2B5EF4-FFF2-40B4-BE49-F238E27FC236}">
                <a16:creationId xmlns:a16="http://schemas.microsoft.com/office/drawing/2014/main" id="{BD46335F-07AA-990D-510E-34C7482A6483}"/>
              </a:ext>
            </a:extLst>
          </p:cNvPr>
          <p:cNvSpPr txBox="1"/>
          <p:nvPr/>
        </p:nvSpPr>
        <p:spPr>
          <a:xfrm>
            <a:off x="189549" y="483518"/>
            <a:ext cx="4032448" cy="34163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400" dirty="0">
                <a:solidFill>
                  <a:schemeClr val="bg1"/>
                </a:solidFill>
                <a:latin typeface="Bahnschrift Light SemiCondensed" panose="020B0502040204020203" pitchFamily="34" charset="0"/>
                <a:ea typeface="Yu Gothic UI Light" panose="020B0300000000000000" pitchFamily="34" charset="-128"/>
                <a:cs typeface="Segoe UI Semibold" panose="020B0702040204020203" pitchFamily="34" charset="0"/>
              </a:rPr>
              <a:t>Introduction</a:t>
            </a:r>
          </a:p>
          <a:p>
            <a:pPr marL="285750" indent="-285750">
              <a:lnSpc>
                <a:spcPct val="150000"/>
              </a:lnSpc>
              <a:buFont typeface="Arial" panose="020B0604020202020204" pitchFamily="34" charset="0"/>
              <a:buChar char="•"/>
            </a:pPr>
            <a:r>
              <a:rPr lang="en-US" sz="1400" dirty="0">
                <a:solidFill>
                  <a:schemeClr val="bg1"/>
                </a:solidFill>
                <a:latin typeface="Bahnschrift Light SemiCondensed" panose="020B0502040204020203" pitchFamily="34" charset="0"/>
                <a:ea typeface="Yu Gothic UI Light" panose="020B0300000000000000" pitchFamily="34" charset="-128"/>
                <a:cs typeface="Segoe UI Semibold" panose="020B0702040204020203" pitchFamily="34" charset="0"/>
              </a:rPr>
              <a:t>Site Context</a:t>
            </a:r>
          </a:p>
          <a:p>
            <a:pPr marL="285750" indent="-285750">
              <a:lnSpc>
                <a:spcPct val="150000"/>
              </a:lnSpc>
              <a:buFont typeface="Arial" panose="020B0604020202020204" pitchFamily="34" charset="0"/>
              <a:buChar char="•"/>
            </a:pPr>
            <a:r>
              <a:rPr lang="en-US" sz="1400" dirty="0">
                <a:solidFill>
                  <a:schemeClr val="bg1"/>
                </a:solidFill>
                <a:latin typeface="Bahnschrift Light SemiCondensed" panose="020B0502040204020203" pitchFamily="34" charset="0"/>
                <a:ea typeface="Yu Gothic UI Light" panose="020B0300000000000000" pitchFamily="34" charset="-128"/>
                <a:cs typeface="Segoe UI Semibold" panose="020B0702040204020203" pitchFamily="34" charset="0"/>
              </a:rPr>
              <a:t>Masterplan</a:t>
            </a:r>
          </a:p>
          <a:p>
            <a:pPr marL="285750" indent="-285750">
              <a:lnSpc>
                <a:spcPct val="150000"/>
              </a:lnSpc>
              <a:buFont typeface="Arial" panose="020B0604020202020204" pitchFamily="34" charset="0"/>
              <a:buChar char="•"/>
            </a:pPr>
            <a:r>
              <a:rPr lang="en-US" sz="1400" dirty="0">
                <a:solidFill>
                  <a:schemeClr val="bg1"/>
                </a:solidFill>
                <a:latin typeface="Bahnschrift Light SemiCondensed" panose="020B0502040204020203" pitchFamily="34" charset="0"/>
                <a:ea typeface="Yu Gothic UI Light" panose="020B0300000000000000" pitchFamily="34" charset="-128"/>
                <a:cs typeface="Segoe UI Semibold" panose="020B0702040204020203" pitchFamily="34" charset="0"/>
              </a:rPr>
              <a:t>Access Plan</a:t>
            </a:r>
          </a:p>
          <a:p>
            <a:pPr marL="285750" indent="-285750">
              <a:lnSpc>
                <a:spcPct val="150000"/>
              </a:lnSpc>
              <a:buFont typeface="Arial" panose="020B0604020202020204" pitchFamily="34" charset="0"/>
              <a:buChar char="•"/>
            </a:pPr>
            <a:r>
              <a:rPr lang="en-US" sz="1400" dirty="0">
                <a:solidFill>
                  <a:schemeClr val="bg1"/>
                </a:solidFill>
                <a:latin typeface="Bahnschrift Light SemiCondensed" panose="020B0502040204020203" pitchFamily="34" charset="0"/>
                <a:ea typeface="Yu Gothic UI Light" panose="020B0300000000000000" pitchFamily="34" charset="-128"/>
                <a:cs typeface="Segoe UI Semibold" panose="020B0702040204020203" pitchFamily="34" charset="0"/>
              </a:rPr>
              <a:t>Circulation layout</a:t>
            </a:r>
          </a:p>
          <a:p>
            <a:pPr marL="285750" indent="-285750">
              <a:lnSpc>
                <a:spcPct val="150000"/>
              </a:lnSpc>
              <a:buFont typeface="Arial" panose="020B0604020202020204" pitchFamily="34" charset="0"/>
              <a:buChar char="•"/>
            </a:pPr>
            <a:r>
              <a:rPr lang="en-US" sz="1400" dirty="0">
                <a:solidFill>
                  <a:schemeClr val="bg1"/>
                </a:solidFill>
                <a:latin typeface="Bahnschrift Light SemiCondensed" panose="020B0502040204020203" pitchFamily="34" charset="0"/>
                <a:ea typeface="Yu Gothic UI Light" panose="020B0300000000000000" pitchFamily="34" charset="-128"/>
                <a:cs typeface="Segoe UI Semibold" panose="020B0702040204020203" pitchFamily="34" charset="0"/>
              </a:rPr>
              <a:t>References for circular Convention Centre</a:t>
            </a:r>
          </a:p>
          <a:p>
            <a:pPr marL="285750" indent="-285750">
              <a:lnSpc>
                <a:spcPct val="150000"/>
              </a:lnSpc>
              <a:buFont typeface="Arial" panose="020B0604020202020204" pitchFamily="34" charset="0"/>
              <a:buChar char="•"/>
            </a:pPr>
            <a:r>
              <a:rPr lang="en-US" sz="1400" dirty="0">
                <a:solidFill>
                  <a:schemeClr val="bg1"/>
                </a:solidFill>
                <a:latin typeface="Bahnschrift Light SemiCondensed" panose="020B0502040204020203" pitchFamily="34" charset="0"/>
                <a:ea typeface="Yu Gothic UI Light" panose="020B0300000000000000" pitchFamily="34" charset="-128"/>
                <a:cs typeface="Segoe UI Semibold" panose="020B0702040204020203" pitchFamily="34" charset="0"/>
              </a:rPr>
              <a:t>Layouts </a:t>
            </a:r>
          </a:p>
          <a:p>
            <a:pPr marL="285750" indent="-285750">
              <a:lnSpc>
                <a:spcPct val="150000"/>
              </a:lnSpc>
              <a:buFont typeface="Arial" panose="020B0604020202020204" pitchFamily="34" charset="0"/>
              <a:buChar char="•"/>
            </a:pPr>
            <a:r>
              <a:rPr lang="en-US" sz="1400" dirty="0">
                <a:solidFill>
                  <a:schemeClr val="bg1"/>
                </a:solidFill>
                <a:latin typeface="Bahnschrift Light SemiCondensed" panose="020B0502040204020203" pitchFamily="34" charset="0"/>
                <a:ea typeface="Yu Gothic UI Light" panose="020B0300000000000000" pitchFamily="34" charset="-128"/>
                <a:cs typeface="Segoe UI Semibold" panose="020B0702040204020203" pitchFamily="34" charset="0"/>
              </a:rPr>
              <a:t>Elevations</a:t>
            </a:r>
          </a:p>
          <a:p>
            <a:pPr marL="285750" indent="-285750">
              <a:buFont typeface="Arial" pitchFamily="34" charset="0"/>
              <a:buChar char="•"/>
            </a:pPr>
            <a:endParaRPr lang="en-US" sz="1600" dirty="0">
              <a:solidFill>
                <a:schemeClr val="bg1"/>
              </a:solidFill>
              <a:latin typeface="Century Gothic" panose="020B0502020202020204" pitchFamily="34" charset="0"/>
              <a:ea typeface="Yu Gothic UI Light" panose="020B0300000000000000" pitchFamily="34" charset="-128"/>
              <a:cs typeface="Segoe UI Semibold" panose="020B0702040204020203" pitchFamily="34" charset="0"/>
            </a:endParaRPr>
          </a:p>
          <a:p>
            <a:pPr marL="285750" indent="-285750">
              <a:buFont typeface="Arial" pitchFamily="34" charset="0"/>
              <a:buChar char="•"/>
            </a:pPr>
            <a:endParaRPr lang="en-US" sz="1600" dirty="0">
              <a:solidFill>
                <a:schemeClr val="bg1"/>
              </a:solidFill>
              <a:latin typeface="Century Gothic" panose="020B0502020202020204" pitchFamily="34" charset="0"/>
              <a:ea typeface="Yu Gothic UI Light" panose="020B0300000000000000" pitchFamily="34" charset="-128"/>
              <a:cs typeface="Segoe UI Semibold" panose="020B0702040204020203" pitchFamily="34" charset="0"/>
            </a:endParaRPr>
          </a:p>
          <a:p>
            <a:endParaRPr lang="en-US" sz="1600" dirty="0">
              <a:solidFill>
                <a:schemeClr val="bg1"/>
              </a:solidFill>
              <a:latin typeface="Century Gothic" panose="020B0502020202020204" pitchFamily="34" charset="0"/>
              <a:ea typeface="Yu Gothic UI Light" panose="020B0300000000000000" pitchFamily="34" charset="-128"/>
              <a:cs typeface="Segoe UI Semibold" panose="020B0702040204020203" pitchFamily="34" charset="0"/>
            </a:endParaRPr>
          </a:p>
        </p:txBody>
      </p:sp>
      <p:sp>
        <p:nvSpPr>
          <p:cNvPr id="8" name="TextBox 7">
            <a:extLst>
              <a:ext uri="{FF2B5EF4-FFF2-40B4-BE49-F238E27FC236}">
                <a16:creationId xmlns:a16="http://schemas.microsoft.com/office/drawing/2014/main" id="{9078B682-B9C3-D500-CB48-095A5B189B1B}"/>
              </a:ext>
            </a:extLst>
          </p:cNvPr>
          <p:cNvSpPr txBox="1"/>
          <p:nvPr/>
        </p:nvSpPr>
        <p:spPr>
          <a:xfrm>
            <a:off x="4788025" y="483518"/>
            <a:ext cx="4032448" cy="276998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400" dirty="0">
                <a:solidFill>
                  <a:schemeClr val="bg1"/>
                </a:solidFill>
                <a:latin typeface="Bahnschrift Light SemiCondensed" panose="020B0502040204020203" pitchFamily="34" charset="0"/>
                <a:ea typeface="Yu Gothic UI Light" panose="020B0300000000000000" pitchFamily="34" charset="-128"/>
                <a:cs typeface="Segoe UI Semibold" panose="020B0702040204020203" pitchFamily="34" charset="0"/>
              </a:rPr>
              <a:t>Sections</a:t>
            </a:r>
          </a:p>
          <a:p>
            <a:pPr marL="285750" indent="-285750">
              <a:lnSpc>
                <a:spcPct val="150000"/>
              </a:lnSpc>
              <a:buFont typeface="Arial" panose="020B0604020202020204" pitchFamily="34" charset="0"/>
              <a:buChar char="•"/>
            </a:pPr>
            <a:r>
              <a:rPr lang="en-US" sz="1400" dirty="0">
                <a:solidFill>
                  <a:schemeClr val="bg1"/>
                </a:solidFill>
                <a:latin typeface="Bahnschrift Light SemiCondensed" panose="020B0502040204020203" pitchFamily="34" charset="0"/>
                <a:ea typeface="Yu Gothic UI Light" panose="020B0300000000000000" pitchFamily="34" charset="-128"/>
                <a:cs typeface="Segoe UI Semibold" panose="020B0702040204020203" pitchFamily="34" charset="0"/>
              </a:rPr>
              <a:t>Seat staging</a:t>
            </a:r>
          </a:p>
          <a:p>
            <a:pPr marL="285750" indent="-285750">
              <a:lnSpc>
                <a:spcPct val="150000"/>
              </a:lnSpc>
              <a:buFont typeface="Arial" panose="020B0604020202020204" pitchFamily="34" charset="0"/>
              <a:buChar char="•"/>
            </a:pPr>
            <a:r>
              <a:rPr lang="en-US" sz="1400" dirty="0">
                <a:solidFill>
                  <a:schemeClr val="bg1"/>
                </a:solidFill>
                <a:latin typeface="Bahnschrift Light SemiCondensed" panose="020B0502040204020203" pitchFamily="34" charset="0"/>
                <a:ea typeface="Yu Gothic UI Light" panose="020B0300000000000000" pitchFamily="34" charset="-128"/>
                <a:cs typeface="Segoe UI Semibold" panose="020B0702040204020203" pitchFamily="34" charset="0"/>
              </a:rPr>
              <a:t>Parking/toilet/fire exits Calculation</a:t>
            </a:r>
          </a:p>
          <a:p>
            <a:pPr marL="285750" indent="-285750">
              <a:lnSpc>
                <a:spcPct val="150000"/>
              </a:lnSpc>
              <a:buFont typeface="Arial" panose="020B0604020202020204" pitchFamily="34" charset="0"/>
              <a:buChar char="•"/>
            </a:pPr>
            <a:r>
              <a:rPr lang="en-US" sz="1400" dirty="0">
                <a:solidFill>
                  <a:schemeClr val="bg1"/>
                </a:solidFill>
                <a:latin typeface="Bahnschrift Light SemiCondensed" panose="020B0502040204020203" pitchFamily="34" charset="0"/>
                <a:ea typeface="Yu Gothic UI Light" panose="020B0300000000000000" pitchFamily="34" charset="-128"/>
                <a:cs typeface="Segoe UI Semibold" panose="020B0702040204020203" pitchFamily="34" charset="0"/>
              </a:rPr>
              <a:t>Area Calculation</a:t>
            </a:r>
          </a:p>
          <a:p>
            <a:pPr marL="285750" indent="-285750">
              <a:lnSpc>
                <a:spcPct val="150000"/>
              </a:lnSpc>
              <a:buFont typeface="Arial" panose="020B0604020202020204" pitchFamily="34" charset="0"/>
              <a:buChar char="•"/>
            </a:pPr>
            <a:r>
              <a:rPr lang="en-US" sz="1400" dirty="0">
                <a:solidFill>
                  <a:schemeClr val="bg1"/>
                </a:solidFill>
                <a:latin typeface="Bahnschrift Light SemiCondensed" panose="020B0502040204020203" pitchFamily="34" charset="0"/>
                <a:ea typeface="Yu Gothic UI Light" panose="020B0300000000000000" pitchFamily="34" charset="-128"/>
                <a:cs typeface="Segoe UI Semibold" panose="020B0702040204020203" pitchFamily="34" charset="0"/>
              </a:rPr>
              <a:t>3D Visualization</a:t>
            </a:r>
          </a:p>
          <a:p>
            <a:pPr marL="285750" indent="-285750">
              <a:lnSpc>
                <a:spcPct val="150000"/>
              </a:lnSpc>
              <a:buFont typeface="Arial" panose="020B0604020202020204" pitchFamily="34" charset="0"/>
              <a:buChar char="•"/>
            </a:pPr>
            <a:r>
              <a:rPr lang="en-US" sz="1400" dirty="0">
                <a:solidFill>
                  <a:schemeClr val="bg1"/>
                </a:solidFill>
                <a:latin typeface="Bahnschrift Light SemiCondensed" panose="020B0502040204020203" pitchFamily="34" charset="0"/>
                <a:ea typeface="Yu Gothic UI Light" panose="020B0300000000000000" pitchFamily="34" charset="-128"/>
                <a:cs typeface="Segoe UI Semibold" panose="020B0702040204020203" pitchFamily="34" charset="0"/>
              </a:rPr>
              <a:t>References </a:t>
            </a:r>
          </a:p>
          <a:p>
            <a:pPr marL="285750" indent="-285750">
              <a:buFont typeface="Arial" pitchFamily="34" charset="0"/>
              <a:buChar char="•"/>
            </a:pPr>
            <a:endParaRPr lang="en-US" sz="1600" dirty="0">
              <a:solidFill>
                <a:schemeClr val="bg1"/>
              </a:solidFill>
              <a:latin typeface="Century Gothic" panose="020B0502020202020204" pitchFamily="34" charset="0"/>
              <a:ea typeface="Yu Gothic UI Light" panose="020B0300000000000000" pitchFamily="34" charset="-128"/>
              <a:cs typeface="Segoe UI Semibold" panose="020B0702040204020203" pitchFamily="34" charset="0"/>
            </a:endParaRPr>
          </a:p>
          <a:p>
            <a:pPr marL="285750" indent="-285750">
              <a:buFont typeface="Arial" pitchFamily="34" charset="0"/>
              <a:buChar char="•"/>
            </a:pPr>
            <a:endParaRPr lang="en-US" sz="1600" dirty="0">
              <a:solidFill>
                <a:schemeClr val="bg1"/>
              </a:solidFill>
              <a:latin typeface="Century Gothic" panose="020B0502020202020204" pitchFamily="34" charset="0"/>
              <a:ea typeface="Yu Gothic UI Light" panose="020B0300000000000000" pitchFamily="34" charset="-128"/>
              <a:cs typeface="Segoe UI Semibold" panose="020B0702040204020203" pitchFamily="34" charset="0"/>
            </a:endParaRPr>
          </a:p>
          <a:p>
            <a:endParaRPr lang="en-US" sz="1600" dirty="0">
              <a:solidFill>
                <a:schemeClr val="bg1"/>
              </a:solidFill>
              <a:latin typeface="Century Gothic" panose="020B0502020202020204" pitchFamily="34" charset="0"/>
              <a:ea typeface="Yu Gothic UI Light" panose="020B0300000000000000" pitchFamily="34" charset="-128"/>
              <a:cs typeface="Segoe UI Semibold" panose="020B0702040204020203" pitchFamily="34" charset="0"/>
            </a:endParaRPr>
          </a:p>
        </p:txBody>
      </p:sp>
      <p:pic>
        <p:nvPicPr>
          <p:cNvPr id="9" name="Picture 8">
            <a:extLst>
              <a:ext uri="{FF2B5EF4-FFF2-40B4-BE49-F238E27FC236}">
                <a16:creationId xmlns:a16="http://schemas.microsoft.com/office/drawing/2014/main" id="{CBF068E0-8E2C-C1CE-1D9E-9647999160B1}"/>
              </a:ext>
            </a:extLst>
          </p:cNvPr>
          <p:cNvPicPr>
            <a:picLocks noChangeAspect="1"/>
          </p:cNvPicPr>
          <p:nvPr/>
        </p:nvPicPr>
        <p:blipFill rotWithShape="1">
          <a:blip r:embed="rId2" cstate="print">
            <a:lum bright="70000" contrast="-70000"/>
            <a:extLst>
              <a:ext uri="{BEBA8EAE-BF5A-486C-A8C5-ECC9F3942E4B}">
                <a14:imgProps xmlns:a14="http://schemas.microsoft.com/office/drawing/2010/main">
                  <a14:imgLayer r:embed="rId3">
                    <a14:imgEffect>
                      <a14:artisticCement/>
                    </a14:imgEffect>
                    <a14:imgEffect>
                      <a14:sharpenSoften amount="50000"/>
                    </a14:imgEffect>
                    <a14:imgEffect>
                      <a14:colorTemperature colorTemp="8800"/>
                    </a14:imgEffect>
                    <a14:imgEffect>
                      <a14:saturation sat="0"/>
                    </a14:imgEffect>
                  </a14:imgLayer>
                </a14:imgProps>
              </a:ext>
              <a:ext uri="{28A0092B-C50C-407E-A947-70E740481C1C}">
                <a14:useLocalDpi xmlns:a14="http://schemas.microsoft.com/office/drawing/2010/main" val="0"/>
              </a:ext>
            </a:extLst>
          </a:blip>
          <a:srcRect l="-897" r="-633"/>
          <a:stretch/>
        </p:blipFill>
        <p:spPr>
          <a:xfrm>
            <a:off x="-108520" y="1347614"/>
            <a:ext cx="9369801" cy="4548506"/>
          </a:xfrm>
          <a:prstGeom prst="rect">
            <a:avLst/>
          </a:prstGeom>
        </p:spPr>
      </p:pic>
    </p:spTree>
    <p:extLst>
      <p:ext uri="{BB962C8B-B14F-4D97-AF65-F5344CB8AC3E}">
        <p14:creationId xmlns:p14="http://schemas.microsoft.com/office/powerpoint/2010/main" val="231184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ABDBE5-ED12-4ADC-9D2C-DD658A5014D7}"/>
              </a:ext>
            </a:extLst>
          </p:cNvPr>
          <p:cNvSpPr txBox="1"/>
          <p:nvPr/>
        </p:nvSpPr>
        <p:spPr>
          <a:xfrm>
            <a:off x="161669" y="76997"/>
            <a:ext cx="1180131" cy="307777"/>
          </a:xfrm>
          <a:prstGeom prst="rect">
            <a:avLst/>
          </a:prstGeom>
          <a:noFill/>
        </p:spPr>
        <p:txBody>
          <a:bodyPr wrap="none" rtlCol="0">
            <a:spAutoFit/>
          </a:bodyPr>
          <a:lstStyle/>
          <a:p>
            <a:r>
              <a:rPr lang="en-GB" sz="1400" dirty="0">
                <a:solidFill>
                  <a:srgbClr val="62898F"/>
                </a:solidFill>
              </a:rPr>
              <a:t>Seat staging</a:t>
            </a:r>
          </a:p>
        </p:txBody>
      </p:sp>
      <p:pic>
        <p:nvPicPr>
          <p:cNvPr id="4" name="Picture 3">
            <a:extLst>
              <a:ext uri="{FF2B5EF4-FFF2-40B4-BE49-F238E27FC236}">
                <a16:creationId xmlns:a16="http://schemas.microsoft.com/office/drawing/2014/main" id="{ED900FE1-42C2-8290-D150-76D1A409AD9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t="33201" b="31800"/>
          <a:stretch/>
        </p:blipFill>
        <p:spPr>
          <a:xfrm>
            <a:off x="179388" y="2461036"/>
            <a:ext cx="8785225" cy="2172131"/>
          </a:xfrm>
          <a:prstGeom prst="rect">
            <a:avLst/>
          </a:prstGeom>
        </p:spPr>
      </p:pic>
      <p:sp>
        <p:nvSpPr>
          <p:cNvPr id="3" name="Rectangle 2">
            <a:extLst>
              <a:ext uri="{FF2B5EF4-FFF2-40B4-BE49-F238E27FC236}">
                <a16:creationId xmlns:a16="http://schemas.microsoft.com/office/drawing/2014/main" id="{307568DC-9876-EDF6-F1C3-4A0B0674F7F2}"/>
              </a:ext>
            </a:extLst>
          </p:cNvPr>
          <p:cNvSpPr/>
          <p:nvPr/>
        </p:nvSpPr>
        <p:spPr>
          <a:xfrm>
            <a:off x="3995936" y="3795886"/>
            <a:ext cx="1440160" cy="504056"/>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a:extLst>
              <a:ext uri="{FF2B5EF4-FFF2-40B4-BE49-F238E27FC236}">
                <a16:creationId xmlns:a16="http://schemas.microsoft.com/office/drawing/2014/main" id="{E0CF4892-0C8A-CAF1-D437-8B5781DA8A3A}"/>
              </a:ext>
            </a:extLst>
          </p:cNvPr>
          <p:cNvSpPr txBox="1"/>
          <p:nvPr/>
        </p:nvSpPr>
        <p:spPr>
          <a:xfrm>
            <a:off x="100325" y="334405"/>
            <a:ext cx="1800199" cy="646331"/>
          </a:xfrm>
          <a:prstGeom prst="rect">
            <a:avLst/>
          </a:prstGeom>
          <a:noFill/>
        </p:spPr>
        <p:txBody>
          <a:bodyPr wrap="square" rtlCol="0">
            <a:spAutoFit/>
          </a:bodyPr>
          <a:lstStyle/>
          <a:p>
            <a:r>
              <a:rPr lang="en-GB" sz="1200" dirty="0">
                <a:latin typeface="Bahnschrift Light SemiCondensed" panose="020B0502040204020203" pitchFamily="34" charset="0"/>
              </a:rPr>
              <a:t>Option – 2 Tier seating with Retractable Seating System </a:t>
            </a:r>
          </a:p>
        </p:txBody>
      </p:sp>
      <p:pic>
        <p:nvPicPr>
          <p:cNvPr id="8" name="Picture 7">
            <a:extLst>
              <a:ext uri="{FF2B5EF4-FFF2-40B4-BE49-F238E27FC236}">
                <a16:creationId xmlns:a16="http://schemas.microsoft.com/office/drawing/2014/main" id="{07939EB9-5B9F-AA6A-3B9A-59819CE7C628}"/>
              </a:ext>
            </a:extLst>
          </p:cNvPr>
          <p:cNvPicPr>
            <a:picLocks noChangeAspect="1"/>
          </p:cNvPicPr>
          <p:nvPr/>
        </p:nvPicPr>
        <p:blipFill rotWithShape="1">
          <a:blip r:embed="rId4"/>
          <a:srcRect t="50074"/>
          <a:stretch/>
        </p:blipFill>
        <p:spPr>
          <a:xfrm>
            <a:off x="6012160" y="404289"/>
            <a:ext cx="2902306" cy="2019621"/>
          </a:xfrm>
          <a:prstGeom prst="rect">
            <a:avLst/>
          </a:prstGeom>
        </p:spPr>
      </p:pic>
      <p:pic>
        <p:nvPicPr>
          <p:cNvPr id="11" name="Picture 10">
            <a:extLst>
              <a:ext uri="{FF2B5EF4-FFF2-40B4-BE49-F238E27FC236}">
                <a16:creationId xmlns:a16="http://schemas.microsoft.com/office/drawing/2014/main" id="{B2D47969-DE3F-36A7-0D59-26C77981B8F5}"/>
              </a:ext>
            </a:extLst>
          </p:cNvPr>
          <p:cNvPicPr>
            <a:picLocks noChangeAspect="1"/>
          </p:cNvPicPr>
          <p:nvPr/>
        </p:nvPicPr>
        <p:blipFill rotWithShape="1">
          <a:blip r:embed="rId4"/>
          <a:srcRect t="231" b="49842"/>
          <a:stretch/>
        </p:blipFill>
        <p:spPr>
          <a:xfrm>
            <a:off x="3059832" y="410883"/>
            <a:ext cx="2902306" cy="2019622"/>
          </a:xfrm>
          <a:prstGeom prst="rect">
            <a:avLst/>
          </a:prstGeom>
        </p:spPr>
      </p:pic>
      <p:pic>
        <p:nvPicPr>
          <p:cNvPr id="13" name="Picture 12">
            <a:extLst>
              <a:ext uri="{FF2B5EF4-FFF2-40B4-BE49-F238E27FC236}">
                <a16:creationId xmlns:a16="http://schemas.microsoft.com/office/drawing/2014/main" id="{F5C09ECC-6C24-428E-8889-B112569A8D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007" r="6660"/>
          <a:stretch/>
        </p:blipFill>
        <p:spPr>
          <a:xfrm>
            <a:off x="1686945" y="410883"/>
            <a:ext cx="1319797" cy="1970952"/>
          </a:xfrm>
          <a:prstGeom prst="rect">
            <a:avLst/>
          </a:prstGeom>
        </p:spPr>
      </p:pic>
      <p:sp>
        <p:nvSpPr>
          <p:cNvPr id="6" name="TextBox 5">
            <a:extLst>
              <a:ext uri="{FF2B5EF4-FFF2-40B4-BE49-F238E27FC236}">
                <a16:creationId xmlns:a16="http://schemas.microsoft.com/office/drawing/2014/main" id="{90C89481-7027-C121-29D8-3D6EA416E5DB}"/>
              </a:ext>
            </a:extLst>
          </p:cNvPr>
          <p:cNvSpPr txBox="1"/>
          <p:nvPr/>
        </p:nvSpPr>
        <p:spPr>
          <a:xfrm>
            <a:off x="87086" y="1050620"/>
            <a:ext cx="1440160" cy="2862322"/>
          </a:xfrm>
          <a:prstGeom prst="rect">
            <a:avLst/>
          </a:prstGeom>
          <a:noFill/>
        </p:spPr>
        <p:txBody>
          <a:bodyPr wrap="square" rtlCol="0">
            <a:spAutoFit/>
          </a:bodyPr>
          <a:lstStyle/>
          <a:p>
            <a:r>
              <a:rPr lang="en-US" sz="1000" dirty="0">
                <a:latin typeface="Bahnschrift Light SemiCondensed" panose="020B0502040204020203" pitchFamily="34" charset="0"/>
              </a:rPr>
              <a:t>Flat floor of the Hall could also have a retractable seating system, a seating solution that  converts the flat floor into a seating space, thus allowing flexibility. Retractable seating has fold down chairs that can be closed and opened (fully or partially) and stacked aside. Fold away auditorium seating is an efficient, space-saving way to provide seating on demand.</a:t>
            </a:r>
            <a:endParaRPr lang="en-IN" sz="1000" dirty="0">
              <a:latin typeface="Bahnschrift Light SemiCondensed" panose="020B0502040204020203" pitchFamily="34" charset="0"/>
            </a:endParaRPr>
          </a:p>
        </p:txBody>
      </p:sp>
    </p:spTree>
    <p:extLst>
      <p:ext uri="{BB962C8B-B14F-4D97-AF65-F5344CB8AC3E}">
        <p14:creationId xmlns:p14="http://schemas.microsoft.com/office/powerpoint/2010/main" val="256622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ABDBE5-ED12-4ADC-9D2C-DD658A5014D7}"/>
              </a:ext>
            </a:extLst>
          </p:cNvPr>
          <p:cNvSpPr txBox="1"/>
          <p:nvPr/>
        </p:nvSpPr>
        <p:spPr>
          <a:xfrm>
            <a:off x="161669" y="76997"/>
            <a:ext cx="4434227" cy="307777"/>
          </a:xfrm>
          <a:prstGeom prst="rect">
            <a:avLst/>
          </a:prstGeom>
          <a:noFill/>
        </p:spPr>
        <p:txBody>
          <a:bodyPr wrap="none" rtlCol="0">
            <a:spAutoFit/>
          </a:bodyPr>
          <a:lstStyle/>
          <a:p>
            <a:r>
              <a:rPr lang="en-GB" sz="1400" dirty="0">
                <a:solidFill>
                  <a:srgbClr val="62898F"/>
                </a:solidFill>
              </a:rPr>
              <a:t>Seat staging – Retractable Seating System (Optional)</a:t>
            </a:r>
          </a:p>
        </p:txBody>
      </p:sp>
      <p:pic>
        <p:nvPicPr>
          <p:cNvPr id="9" name="Picture 8">
            <a:extLst>
              <a:ext uri="{FF2B5EF4-FFF2-40B4-BE49-F238E27FC236}">
                <a16:creationId xmlns:a16="http://schemas.microsoft.com/office/drawing/2014/main" id="{FAF80FC2-B00E-9751-B6B7-423D61F09C98}"/>
              </a:ext>
            </a:extLst>
          </p:cNvPr>
          <p:cNvPicPr>
            <a:picLocks noChangeAspect="1"/>
          </p:cNvPicPr>
          <p:nvPr/>
        </p:nvPicPr>
        <p:blipFill rotWithShape="1">
          <a:blip r:embed="rId2"/>
          <a:srcRect/>
          <a:stretch/>
        </p:blipFill>
        <p:spPr>
          <a:xfrm>
            <a:off x="381850" y="507253"/>
            <a:ext cx="4053747" cy="2011860"/>
          </a:xfrm>
          <a:prstGeom prst="rect">
            <a:avLst/>
          </a:prstGeom>
        </p:spPr>
      </p:pic>
      <p:pic>
        <p:nvPicPr>
          <p:cNvPr id="10" name="Picture 9">
            <a:extLst>
              <a:ext uri="{FF2B5EF4-FFF2-40B4-BE49-F238E27FC236}">
                <a16:creationId xmlns:a16="http://schemas.microsoft.com/office/drawing/2014/main" id="{B3BB025F-B7D8-020D-1CDC-877FD31D5362}"/>
              </a:ext>
            </a:extLst>
          </p:cNvPr>
          <p:cNvPicPr>
            <a:picLocks noChangeAspect="1"/>
          </p:cNvPicPr>
          <p:nvPr/>
        </p:nvPicPr>
        <p:blipFill>
          <a:blip r:embed="rId3"/>
          <a:stretch>
            <a:fillRect/>
          </a:stretch>
        </p:blipFill>
        <p:spPr>
          <a:xfrm>
            <a:off x="4697454" y="513305"/>
            <a:ext cx="3838802" cy="1982073"/>
          </a:xfrm>
          <a:prstGeom prst="rect">
            <a:avLst/>
          </a:prstGeom>
        </p:spPr>
      </p:pic>
      <p:pic>
        <p:nvPicPr>
          <p:cNvPr id="12" name="Picture 11">
            <a:extLst>
              <a:ext uri="{FF2B5EF4-FFF2-40B4-BE49-F238E27FC236}">
                <a16:creationId xmlns:a16="http://schemas.microsoft.com/office/drawing/2014/main" id="{D436E122-751C-889D-AC57-BCF0A1BACB21}"/>
              </a:ext>
            </a:extLst>
          </p:cNvPr>
          <p:cNvPicPr>
            <a:picLocks noChangeAspect="1"/>
          </p:cNvPicPr>
          <p:nvPr/>
        </p:nvPicPr>
        <p:blipFill rotWithShape="1">
          <a:blip r:embed="rId4"/>
          <a:srcRect b="3616"/>
          <a:stretch/>
        </p:blipFill>
        <p:spPr>
          <a:xfrm>
            <a:off x="381851" y="2624387"/>
            <a:ext cx="4053747" cy="2011860"/>
          </a:xfrm>
          <a:prstGeom prst="rect">
            <a:avLst/>
          </a:prstGeom>
        </p:spPr>
      </p:pic>
      <p:pic>
        <p:nvPicPr>
          <p:cNvPr id="14" name="Picture 13">
            <a:extLst>
              <a:ext uri="{FF2B5EF4-FFF2-40B4-BE49-F238E27FC236}">
                <a16:creationId xmlns:a16="http://schemas.microsoft.com/office/drawing/2014/main" id="{528DEB8E-4159-6493-0B16-A7DA01062683}"/>
              </a:ext>
            </a:extLst>
          </p:cNvPr>
          <p:cNvPicPr>
            <a:picLocks noChangeAspect="1"/>
          </p:cNvPicPr>
          <p:nvPr/>
        </p:nvPicPr>
        <p:blipFill>
          <a:blip r:embed="rId5"/>
          <a:stretch>
            <a:fillRect/>
          </a:stretch>
        </p:blipFill>
        <p:spPr>
          <a:xfrm>
            <a:off x="4716016" y="2624387"/>
            <a:ext cx="3838802" cy="2014322"/>
          </a:xfrm>
          <a:prstGeom prst="rect">
            <a:avLst/>
          </a:prstGeom>
        </p:spPr>
      </p:pic>
    </p:spTree>
    <p:extLst>
      <p:ext uri="{BB962C8B-B14F-4D97-AF65-F5344CB8AC3E}">
        <p14:creationId xmlns:p14="http://schemas.microsoft.com/office/powerpoint/2010/main" val="2068602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ABDBE5-ED12-4ADC-9D2C-DD658A5014D7}"/>
              </a:ext>
            </a:extLst>
          </p:cNvPr>
          <p:cNvSpPr txBox="1"/>
          <p:nvPr/>
        </p:nvSpPr>
        <p:spPr>
          <a:xfrm>
            <a:off x="161669" y="76997"/>
            <a:ext cx="5885907" cy="307777"/>
          </a:xfrm>
          <a:prstGeom prst="rect">
            <a:avLst/>
          </a:prstGeom>
          <a:noFill/>
        </p:spPr>
        <p:txBody>
          <a:bodyPr wrap="none" rtlCol="0">
            <a:spAutoFit/>
          </a:bodyPr>
          <a:lstStyle/>
          <a:p>
            <a:r>
              <a:rPr lang="en-GB" sz="1400" dirty="0">
                <a:solidFill>
                  <a:srgbClr val="62898F"/>
                </a:solidFill>
              </a:rPr>
              <a:t>Toilet, Parking, Fire Exits Calculation for 1000 seater Convention Centre</a:t>
            </a:r>
          </a:p>
        </p:txBody>
      </p:sp>
      <p:pic>
        <p:nvPicPr>
          <p:cNvPr id="11" name="Picture 10">
            <a:extLst>
              <a:ext uri="{FF2B5EF4-FFF2-40B4-BE49-F238E27FC236}">
                <a16:creationId xmlns:a16="http://schemas.microsoft.com/office/drawing/2014/main" id="{C06FAF93-14AC-48FF-0519-EE87BF9AE692}"/>
              </a:ext>
            </a:extLst>
          </p:cNvPr>
          <p:cNvPicPr>
            <a:picLocks noChangeAspect="1"/>
          </p:cNvPicPr>
          <p:nvPr/>
        </p:nvPicPr>
        <p:blipFill>
          <a:blip r:embed="rId2"/>
          <a:stretch>
            <a:fillRect/>
          </a:stretch>
        </p:blipFill>
        <p:spPr>
          <a:xfrm>
            <a:off x="1692824" y="467763"/>
            <a:ext cx="5682196" cy="1056732"/>
          </a:xfrm>
          <a:prstGeom prst="rect">
            <a:avLst/>
          </a:prstGeom>
        </p:spPr>
      </p:pic>
      <p:pic>
        <p:nvPicPr>
          <p:cNvPr id="13" name="Picture 12">
            <a:extLst>
              <a:ext uri="{FF2B5EF4-FFF2-40B4-BE49-F238E27FC236}">
                <a16:creationId xmlns:a16="http://schemas.microsoft.com/office/drawing/2014/main" id="{736306C4-4A77-3A72-4397-CF320B8BC378}"/>
              </a:ext>
            </a:extLst>
          </p:cNvPr>
          <p:cNvPicPr>
            <a:picLocks noChangeAspect="1"/>
          </p:cNvPicPr>
          <p:nvPr/>
        </p:nvPicPr>
        <p:blipFill>
          <a:blip r:embed="rId3"/>
          <a:stretch>
            <a:fillRect/>
          </a:stretch>
        </p:blipFill>
        <p:spPr>
          <a:xfrm>
            <a:off x="1692825" y="1666315"/>
            <a:ext cx="5682196" cy="2008691"/>
          </a:xfrm>
          <a:prstGeom prst="rect">
            <a:avLst/>
          </a:prstGeom>
        </p:spPr>
      </p:pic>
      <p:pic>
        <p:nvPicPr>
          <p:cNvPr id="17" name="Picture 16">
            <a:extLst>
              <a:ext uri="{FF2B5EF4-FFF2-40B4-BE49-F238E27FC236}">
                <a16:creationId xmlns:a16="http://schemas.microsoft.com/office/drawing/2014/main" id="{509C68FC-A9C0-E780-A81E-ABD3D349AC15}"/>
              </a:ext>
            </a:extLst>
          </p:cNvPr>
          <p:cNvPicPr>
            <a:picLocks noChangeAspect="1"/>
          </p:cNvPicPr>
          <p:nvPr/>
        </p:nvPicPr>
        <p:blipFill>
          <a:blip r:embed="rId4"/>
          <a:stretch>
            <a:fillRect/>
          </a:stretch>
        </p:blipFill>
        <p:spPr>
          <a:xfrm>
            <a:off x="1692823" y="3816826"/>
            <a:ext cx="5682197" cy="807843"/>
          </a:xfrm>
          <a:prstGeom prst="rect">
            <a:avLst/>
          </a:prstGeom>
        </p:spPr>
      </p:pic>
    </p:spTree>
    <p:extLst>
      <p:ext uri="{BB962C8B-B14F-4D97-AF65-F5344CB8AC3E}">
        <p14:creationId xmlns:p14="http://schemas.microsoft.com/office/powerpoint/2010/main" val="3333698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ABDBE5-ED12-4ADC-9D2C-DD658A5014D7}"/>
              </a:ext>
            </a:extLst>
          </p:cNvPr>
          <p:cNvSpPr txBox="1"/>
          <p:nvPr/>
        </p:nvSpPr>
        <p:spPr>
          <a:xfrm>
            <a:off x="161669" y="76997"/>
            <a:ext cx="1428596" cy="307777"/>
          </a:xfrm>
          <a:prstGeom prst="rect">
            <a:avLst/>
          </a:prstGeom>
          <a:noFill/>
        </p:spPr>
        <p:txBody>
          <a:bodyPr wrap="none" rtlCol="0">
            <a:spAutoFit/>
          </a:bodyPr>
          <a:lstStyle/>
          <a:p>
            <a:r>
              <a:rPr lang="en-GB" sz="1400" dirty="0">
                <a:solidFill>
                  <a:srgbClr val="62898F"/>
                </a:solidFill>
              </a:rPr>
              <a:t>Area Statement</a:t>
            </a:r>
          </a:p>
        </p:txBody>
      </p:sp>
      <p:pic>
        <p:nvPicPr>
          <p:cNvPr id="4" name="Picture 3">
            <a:extLst>
              <a:ext uri="{FF2B5EF4-FFF2-40B4-BE49-F238E27FC236}">
                <a16:creationId xmlns:a16="http://schemas.microsoft.com/office/drawing/2014/main" id="{6E29F1D9-1634-BFA7-9568-4776C5CF0384}"/>
              </a:ext>
            </a:extLst>
          </p:cNvPr>
          <p:cNvPicPr>
            <a:picLocks noChangeAspect="1"/>
          </p:cNvPicPr>
          <p:nvPr/>
        </p:nvPicPr>
        <p:blipFill>
          <a:blip r:embed="rId2"/>
          <a:stretch>
            <a:fillRect/>
          </a:stretch>
        </p:blipFill>
        <p:spPr>
          <a:xfrm>
            <a:off x="286389" y="384774"/>
            <a:ext cx="4141594" cy="4274539"/>
          </a:xfrm>
          <a:prstGeom prst="rect">
            <a:avLst/>
          </a:prstGeom>
        </p:spPr>
      </p:pic>
      <p:pic>
        <p:nvPicPr>
          <p:cNvPr id="5" name="Picture 4">
            <a:extLst>
              <a:ext uri="{FF2B5EF4-FFF2-40B4-BE49-F238E27FC236}">
                <a16:creationId xmlns:a16="http://schemas.microsoft.com/office/drawing/2014/main" id="{E974BF21-FB37-559C-7AA9-6BFB44C28A84}"/>
              </a:ext>
            </a:extLst>
          </p:cNvPr>
          <p:cNvPicPr>
            <a:picLocks noChangeAspect="1"/>
          </p:cNvPicPr>
          <p:nvPr/>
        </p:nvPicPr>
        <p:blipFill>
          <a:blip r:embed="rId3"/>
          <a:stretch>
            <a:fillRect/>
          </a:stretch>
        </p:blipFill>
        <p:spPr>
          <a:xfrm>
            <a:off x="4716018" y="384775"/>
            <a:ext cx="4088702" cy="3411112"/>
          </a:xfrm>
          <a:prstGeom prst="rect">
            <a:avLst/>
          </a:prstGeom>
        </p:spPr>
      </p:pic>
    </p:spTree>
    <p:extLst>
      <p:ext uri="{BB962C8B-B14F-4D97-AF65-F5344CB8AC3E}">
        <p14:creationId xmlns:p14="http://schemas.microsoft.com/office/powerpoint/2010/main" val="1108069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ABDBE5-ED12-4ADC-9D2C-DD658A5014D7}"/>
              </a:ext>
            </a:extLst>
          </p:cNvPr>
          <p:cNvSpPr txBox="1"/>
          <p:nvPr/>
        </p:nvSpPr>
        <p:spPr>
          <a:xfrm>
            <a:off x="161669" y="76997"/>
            <a:ext cx="4394152" cy="307777"/>
          </a:xfrm>
          <a:prstGeom prst="rect">
            <a:avLst/>
          </a:prstGeom>
          <a:noFill/>
        </p:spPr>
        <p:txBody>
          <a:bodyPr wrap="none" rtlCol="0">
            <a:spAutoFit/>
          </a:bodyPr>
          <a:lstStyle/>
          <a:p>
            <a:r>
              <a:rPr lang="en-GB" sz="1400" dirty="0">
                <a:solidFill>
                  <a:srgbClr val="62898F"/>
                </a:solidFill>
              </a:rPr>
              <a:t>Area Statement without airlock &amp; reduced mezzanine</a:t>
            </a:r>
          </a:p>
        </p:txBody>
      </p:sp>
      <p:pic>
        <p:nvPicPr>
          <p:cNvPr id="5" name="Picture 4">
            <a:extLst>
              <a:ext uri="{FF2B5EF4-FFF2-40B4-BE49-F238E27FC236}">
                <a16:creationId xmlns:a16="http://schemas.microsoft.com/office/drawing/2014/main" id="{CA0F164D-1501-3DC4-C417-D5C1DEF53B2B}"/>
              </a:ext>
            </a:extLst>
          </p:cNvPr>
          <p:cNvPicPr>
            <a:picLocks noChangeAspect="1"/>
          </p:cNvPicPr>
          <p:nvPr/>
        </p:nvPicPr>
        <p:blipFill>
          <a:blip r:embed="rId2"/>
          <a:stretch>
            <a:fillRect/>
          </a:stretch>
        </p:blipFill>
        <p:spPr>
          <a:xfrm>
            <a:off x="251520" y="362552"/>
            <a:ext cx="4201542" cy="4296761"/>
          </a:xfrm>
          <a:prstGeom prst="rect">
            <a:avLst/>
          </a:prstGeom>
        </p:spPr>
      </p:pic>
      <p:pic>
        <p:nvPicPr>
          <p:cNvPr id="8" name="Picture 7">
            <a:extLst>
              <a:ext uri="{FF2B5EF4-FFF2-40B4-BE49-F238E27FC236}">
                <a16:creationId xmlns:a16="http://schemas.microsoft.com/office/drawing/2014/main" id="{7DC18C74-B99A-5A8C-9B46-CAB96FF20CC0}"/>
              </a:ext>
            </a:extLst>
          </p:cNvPr>
          <p:cNvPicPr>
            <a:picLocks noChangeAspect="1"/>
          </p:cNvPicPr>
          <p:nvPr/>
        </p:nvPicPr>
        <p:blipFill>
          <a:blip r:embed="rId3"/>
          <a:stretch>
            <a:fillRect/>
          </a:stretch>
        </p:blipFill>
        <p:spPr>
          <a:xfrm>
            <a:off x="4687547" y="362552"/>
            <a:ext cx="4201542" cy="3308862"/>
          </a:xfrm>
          <a:prstGeom prst="rect">
            <a:avLst/>
          </a:prstGeom>
        </p:spPr>
      </p:pic>
    </p:spTree>
    <p:extLst>
      <p:ext uri="{BB962C8B-B14F-4D97-AF65-F5344CB8AC3E}">
        <p14:creationId xmlns:p14="http://schemas.microsoft.com/office/powerpoint/2010/main" val="3573397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ABDBE5-ED12-4ADC-9D2C-DD658A5014D7}"/>
              </a:ext>
            </a:extLst>
          </p:cNvPr>
          <p:cNvSpPr txBox="1"/>
          <p:nvPr/>
        </p:nvSpPr>
        <p:spPr>
          <a:xfrm>
            <a:off x="161669" y="76997"/>
            <a:ext cx="660694" cy="307777"/>
          </a:xfrm>
          <a:prstGeom prst="rect">
            <a:avLst/>
          </a:prstGeom>
          <a:noFill/>
        </p:spPr>
        <p:txBody>
          <a:bodyPr wrap="none" rtlCol="0">
            <a:spAutoFit/>
          </a:bodyPr>
          <a:lstStyle/>
          <a:p>
            <a:r>
              <a:rPr lang="en-GB" sz="1400" dirty="0">
                <a:solidFill>
                  <a:srgbClr val="62898F"/>
                </a:solidFill>
              </a:rPr>
              <a:t>Views</a:t>
            </a:r>
          </a:p>
        </p:txBody>
      </p:sp>
      <p:pic>
        <p:nvPicPr>
          <p:cNvPr id="4" name="Picture 3">
            <a:extLst>
              <a:ext uri="{FF2B5EF4-FFF2-40B4-BE49-F238E27FC236}">
                <a16:creationId xmlns:a16="http://schemas.microsoft.com/office/drawing/2014/main" id="{12715C7C-490C-BA65-E524-AAD3519A2580}"/>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88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210995" y="354338"/>
            <a:ext cx="8734563" cy="4304975"/>
          </a:xfrm>
          <a:prstGeom prst="rect">
            <a:avLst/>
          </a:prstGeom>
        </p:spPr>
      </p:pic>
    </p:spTree>
    <p:extLst>
      <p:ext uri="{BB962C8B-B14F-4D97-AF65-F5344CB8AC3E}">
        <p14:creationId xmlns:p14="http://schemas.microsoft.com/office/powerpoint/2010/main" val="2538373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ABDBE5-ED12-4ADC-9D2C-DD658A5014D7}"/>
              </a:ext>
            </a:extLst>
          </p:cNvPr>
          <p:cNvSpPr txBox="1"/>
          <p:nvPr/>
        </p:nvSpPr>
        <p:spPr>
          <a:xfrm>
            <a:off x="161669" y="76997"/>
            <a:ext cx="660694" cy="307777"/>
          </a:xfrm>
          <a:prstGeom prst="rect">
            <a:avLst/>
          </a:prstGeom>
          <a:noFill/>
        </p:spPr>
        <p:txBody>
          <a:bodyPr wrap="none" rtlCol="0">
            <a:spAutoFit/>
          </a:bodyPr>
          <a:lstStyle/>
          <a:p>
            <a:r>
              <a:rPr lang="en-GB" sz="1400" dirty="0">
                <a:solidFill>
                  <a:srgbClr val="62898F"/>
                </a:solidFill>
              </a:rPr>
              <a:t>Views</a:t>
            </a:r>
          </a:p>
        </p:txBody>
      </p:sp>
      <p:pic>
        <p:nvPicPr>
          <p:cNvPr id="4" name="Picture 3">
            <a:extLst>
              <a:ext uri="{FF2B5EF4-FFF2-40B4-BE49-F238E27FC236}">
                <a16:creationId xmlns:a16="http://schemas.microsoft.com/office/drawing/2014/main" id="{59C3D9E1-7555-1D60-BE83-881E820868B8}"/>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88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179388" y="339725"/>
            <a:ext cx="8785225" cy="4329945"/>
          </a:xfrm>
          <a:prstGeom prst="rect">
            <a:avLst/>
          </a:prstGeom>
        </p:spPr>
      </p:pic>
    </p:spTree>
    <p:extLst>
      <p:ext uri="{BB962C8B-B14F-4D97-AF65-F5344CB8AC3E}">
        <p14:creationId xmlns:p14="http://schemas.microsoft.com/office/powerpoint/2010/main" val="2477634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ABDBE5-ED12-4ADC-9D2C-DD658A5014D7}"/>
              </a:ext>
            </a:extLst>
          </p:cNvPr>
          <p:cNvSpPr txBox="1"/>
          <p:nvPr/>
        </p:nvSpPr>
        <p:spPr>
          <a:xfrm>
            <a:off x="161669" y="76997"/>
            <a:ext cx="660694" cy="307777"/>
          </a:xfrm>
          <a:prstGeom prst="rect">
            <a:avLst/>
          </a:prstGeom>
          <a:noFill/>
        </p:spPr>
        <p:txBody>
          <a:bodyPr wrap="none" rtlCol="0">
            <a:spAutoFit/>
          </a:bodyPr>
          <a:lstStyle/>
          <a:p>
            <a:r>
              <a:rPr lang="en-GB" sz="1400" dirty="0">
                <a:solidFill>
                  <a:srgbClr val="62898F"/>
                </a:solidFill>
              </a:rPr>
              <a:t>Views</a:t>
            </a:r>
          </a:p>
        </p:txBody>
      </p:sp>
      <p:pic>
        <p:nvPicPr>
          <p:cNvPr id="4" name="Picture 3">
            <a:extLst>
              <a:ext uri="{FF2B5EF4-FFF2-40B4-BE49-F238E27FC236}">
                <a16:creationId xmlns:a16="http://schemas.microsoft.com/office/drawing/2014/main" id="{F00D7FD5-DCE9-3788-9A66-0C2DB45FFB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8363"/>
            <a:ext cx="9144000" cy="4506773"/>
          </a:xfrm>
          <a:prstGeom prst="rect">
            <a:avLst/>
          </a:prstGeom>
        </p:spPr>
      </p:pic>
      <p:pic>
        <p:nvPicPr>
          <p:cNvPr id="15" name="Picture 14">
            <a:extLst>
              <a:ext uri="{FF2B5EF4-FFF2-40B4-BE49-F238E27FC236}">
                <a16:creationId xmlns:a16="http://schemas.microsoft.com/office/drawing/2014/main" id="{53B03B71-8D46-0211-17AD-8BB28942697E}"/>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88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179388" y="339726"/>
            <a:ext cx="8785224" cy="4319588"/>
          </a:xfrm>
          <a:prstGeom prst="rect">
            <a:avLst/>
          </a:prstGeom>
        </p:spPr>
      </p:pic>
    </p:spTree>
    <p:extLst>
      <p:ext uri="{BB962C8B-B14F-4D97-AF65-F5344CB8AC3E}">
        <p14:creationId xmlns:p14="http://schemas.microsoft.com/office/powerpoint/2010/main" val="3635304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ABDBE5-ED12-4ADC-9D2C-DD658A5014D7}"/>
              </a:ext>
            </a:extLst>
          </p:cNvPr>
          <p:cNvSpPr txBox="1"/>
          <p:nvPr/>
        </p:nvSpPr>
        <p:spPr>
          <a:xfrm>
            <a:off x="161669" y="76997"/>
            <a:ext cx="3286477" cy="307777"/>
          </a:xfrm>
          <a:prstGeom prst="rect">
            <a:avLst/>
          </a:prstGeom>
          <a:noFill/>
        </p:spPr>
        <p:txBody>
          <a:bodyPr wrap="none" rtlCol="0">
            <a:spAutoFit/>
          </a:bodyPr>
          <a:lstStyle/>
          <a:p>
            <a:r>
              <a:rPr lang="en-GB" sz="1400" dirty="0">
                <a:solidFill>
                  <a:srgbClr val="62898F"/>
                </a:solidFill>
              </a:rPr>
              <a:t>References – façade treatment options</a:t>
            </a:r>
          </a:p>
        </p:txBody>
      </p:sp>
      <p:pic>
        <p:nvPicPr>
          <p:cNvPr id="6" name="Picture 5">
            <a:extLst>
              <a:ext uri="{FF2B5EF4-FFF2-40B4-BE49-F238E27FC236}">
                <a16:creationId xmlns:a16="http://schemas.microsoft.com/office/drawing/2014/main" id="{AE0321A8-B24D-F82A-A0C3-117374FAD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4107" y="384774"/>
            <a:ext cx="2808313" cy="4212470"/>
          </a:xfrm>
          <a:prstGeom prst="rect">
            <a:avLst/>
          </a:prstGeom>
        </p:spPr>
      </p:pic>
      <p:pic>
        <p:nvPicPr>
          <p:cNvPr id="8" name="Picture 7">
            <a:extLst>
              <a:ext uri="{FF2B5EF4-FFF2-40B4-BE49-F238E27FC236}">
                <a16:creationId xmlns:a16="http://schemas.microsoft.com/office/drawing/2014/main" id="{59783CBA-62F2-DE2A-6BF9-A9B736AD86C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8800"/>
                    </a14:imgEffect>
                    <a14:imgEffect>
                      <a14:saturation sat="33000"/>
                    </a14:imgEffect>
                  </a14:imgLayer>
                </a14:imgProps>
              </a:ext>
              <a:ext uri="{28A0092B-C50C-407E-A947-70E740481C1C}">
                <a14:useLocalDpi xmlns:a14="http://schemas.microsoft.com/office/drawing/2010/main" val="0"/>
              </a:ext>
            </a:extLst>
          </a:blip>
          <a:srcRect l="27870" t="4996" r="22132" b="18322"/>
          <a:stretch/>
        </p:blipFill>
        <p:spPr>
          <a:xfrm>
            <a:off x="179512" y="915566"/>
            <a:ext cx="4392488" cy="3312368"/>
          </a:xfrm>
          <a:prstGeom prst="rect">
            <a:avLst/>
          </a:prstGeom>
        </p:spPr>
      </p:pic>
      <p:sp>
        <p:nvSpPr>
          <p:cNvPr id="10" name="TextBox 9">
            <a:extLst>
              <a:ext uri="{FF2B5EF4-FFF2-40B4-BE49-F238E27FC236}">
                <a16:creationId xmlns:a16="http://schemas.microsoft.com/office/drawing/2014/main" id="{E1DFCCA2-B431-FFA7-E81E-0BCB84CCCF31}"/>
              </a:ext>
            </a:extLst>
          </p:cNvPr>
          <p:cNvSpPr txBox="1"/>
          <p:nvPr/>
        </p:nvSpPr>
        <p:spPr>
          <a:xfrm>
            <a:off x="194028" y="527059"/>
            <a:ext cx="1713676" cy="246221"/>
          </a:xfrm>
          <a:prstGeom prst="rect">
            <a:avLst/>
          </a:prstGeom>
          <a:noFill/>
        </p:spPr>
        <p:txBody>
          <a:bodyPr wrap="square" rtlCol="0">
            <a:spAutoFit/>
          </a:bodyPr>
          <a:lstStyle/>
          <a:p>
            <a:r>
              <a:rPr lang="en-GB" sz="1000" dirty="0">
                <a:latin typeface="Bahnschrift Light SemiCondensed" panose="020B0502040204020203" pitchFamily="34" charset="0"/>
              </a:rPr>
              <a:t>1. GRC Arabic pattern panel</a:t>
            </a:r>
          </a:p>
        </p:txBody>
      </p:sp>
      <p:cxnSp>
        <p:nvCxnSpPr>
          <p:cNvPr id="11" name="Straight Connector 10">
            <a:extLst>
              <a:ext uri="{FF2B5EF4-FFF2-40B4-BE49-F238E27FC236}">
                <a16:creationId xmlns:a16="http://schemas.microsoft.com/office/drawing/2014/main" id="{9C6B08F2-D037-704C-0CDD-8CD4CBE85475}"/>
              </a:ext>
            </a:extLst>
          </p:cNvPr>
          <p:cNvCxnSpPr>
            <a:cxnSpLocks/>
          </p:cNvCxnSpPr>
          <p:nvPr/>
        </p:nvCxnSpPr>
        <p:spPr>
          <a:xfrm>
            <a:off x="3995936" y="2643758"/>
            <a:ext cx="2304256" cy="0"/>
          </a:xfrm>
          <a:prstGeom prst="line">
            <a:avLst/>
          </a:prstGeom>
          <a:ln w="9525">
            <a:solidFill>
              <a:srgbClr val="C00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735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Bold curving form of the new Shaw Auditorium distinguishes the new The Hong  Kong University of Science and Technology building by Henning Larsen |  Archello">
            <a:extLst>
              <a:ext uri="{FF2B5EF4-FFF2-40B4-BE49-F238E27FC236}">
                <a16:creationId xmlns:a16="http://schemas.microsoft.com/office/drawing/2014/main" id="{E3E5CF3F-3DF6-FBEF-0CB0-260FCE07B17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9089"/>
          <a:stretch/>
        </p:blipFill>
        <p:spPr bwMode="auto">
          <a:xfrm>
            <a:off x="4644008" y="336445"/>
            <a:ext cx="2104596" cy="19435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1ABDBE5-ED12-4ADC-9D2C-DD658A5014D7}"/>
              </a:ext>
            </a:extLst>
          </p:cNvPr>
          <p:cNvSpPr txBox="1"/>
          <p:nvPr/>
        </p:nvSpPr>
        <p:spPr>
          <a:xfrm>
            <a:off x="161669" y="76997"/>
            <a:ext cx="3286477" cy="307777"/>
          </a:xfrm>
          <a:prstGeom prst="rect">
            <a:avLst/>
          </a:prstGeom>
          <a:noFill/>
        </p:spPr>
        <p:txBody>
          <a:bodyPr wrap="none" rtlCol="0">
            <a:spAutoFit/>
          </a:bodyPr>
          <a:lstStyle/>
          <a:p>
            <a:r>
              <a:rPr lang="en-GB" sz="1400" dirty="0">
                <a:solidFill>
                  <a:srgbClr val="62898F"/>
                </a:solidFill>
              </a:rPr>
              <a:t>References – façade treatment options</a:t>
            </a:r>
          </a:p>
        </p:txBody>
      </p:sp>
      <p:pic>
        <p:nvPicPr>
          <p:cNvPr id="4" name="Picture 3">
            <a:extLst>
              <a:ext uri="{FF2B5EF4-FFF2-40B4-BE49-F238E27FC236}">
                <a16:creationId xmlns:a16="http://schemas.microsoft.com/office/drawing/2014/main" id="{949B29DE-2968-DF9D-395E-DE1D3FE0F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9791" y="773280"/>
            <a:ext cx="2697105" cy="3886033"/>
          </a:xfrm>
          <a:prstGeom prst="rect">
            <a:avLst/>
          </a:prstGeom>
        </p:spPr>
      </p:pic>
      <p:pic>
        <p:nvPicPr>
          <p:cNvPr id="8" name="Picture 7">
            <a:extLst>
              <a:ext uri="{FF2B5EF4-FFF2-40B4-BE49-F238E27FC236}">
                <a16:creationId xmlns:a16="http://schemas.microsoft.com/office/drawing/2014/main" id="{59783CBA-62F2-DE2A-6BF9-A9B736AD86C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8800"/>
                    </a14:imgEffect>
                    <a14:imgEffect>
                      <a14:saturation sat="33000"/>
                    </a14:imgEffect>
                  </a14:imgLayer>
                </a14:imgProps>
              </a:ext>
              <a:ext uri="{28A0092B-C50C-407E-A947-70E740481C1C}">
                <a14:useLocalDpi xmlns:a14="http://schemas.microsoft.com/office/drawing/2010/main" val="0"/>
              </a:ext>
            </a:extLst>
          </a:blip>
          <a:srcRect l="27870" t="4996" r="22132" b="18322"/>
          <a:stretch/>
        </p:blipFill>
        <p:spPr>
          <a:xfrm>
            <a:off x="194028" y="773280"/>
            <a:ext cx="4392488" cy="3312368"/>
          </a:xfrm>
          <a:prstGeom prst="rect">
            <a:avLst/>
          </a:prstGeom>
        </p:spPr>
      </p:pic>
      <p:sp>
        <p:nvSpPr>
          <p:cNvPr id="10" name="TextBox 9">
            <a:extLst>
              <a:ext uri="{FF2B5EF4-FFF2-40B4-BE49-F238E27FC236}">
                <a16:creationId xmlns:a16="http://schemas.microsoft.com/office/drawing/2014/main" id="{E1DFCCA2-B431-FFA7-E81E-0BCB84CCCF31}"/>
              </a:ext>
            </a:extLst>
          </p:cNvPr>
          <p:cNvSpPr txBox="1"/>
          <p:nvPr/>
        </p:nvSpPr>
        <p:spPr>
          <a:xfrm>
            <a:off x="148112" y="453990"/>
            <a:ext cx="2911719" cy="246221"/>
          </a:xfrm>
          <a:prstGeom prst="rect">
            <a:avLst/>
          </a:prstGeom>
          <a:noFill/>
        </p:spPr>
        <p:txBody>
          <a:bodyPr wrap="square" rtlCol="0">
            <a:spAutoFit/>
          </a:bodyPr>
          <a:lstStyle/>
          <a:p>
            <a:r>
              <a:rPr lang="en-GB" sz="1000" dirty="0">
                <a:latin typeface="Bahnschrift Light SemiCondensed" panose="020B0502040204020203" pitchFamily="34" charset="0"/>
              </a:rPr>
              <a:t>Glass, Concrete panels and Screens</a:t>
            </a:r>
          </a:p>
        </p:txBody>
      </p:sp>
      <p:cxnSp>
        <p:nvCxnSpPr>
          <p:cNvPr id="11" name="Straight Connector 10">
            <a:extLst>
              <a:ext uri="{FF2B5EF4-FFF2-40B4-BE49-F238E27FC236}">
                <a16:creationId xmlns:a16="http://schemas.microsoft.com/office/drawing/2014/main" id="{9C6B08F2-D037-704C-0CDD-8CD4CBE85475}"/>
              </a:ext>
            </a:extLst>
          </p:cNvPr>
          <p:cNvCxnSpPr>
            <a:cxnSpLocks/>
          </p:cNvCxnSpPr>
          <p:nvPr/>
        </p:nvCxnSpPr>
        <p:spPr>
          <a:xfrm flipV="1">
            <a:off x="3635896" y="1308218"/>
            <a:ext cx="2060410" cy="1479556"/>
          </a:xfrm>
          <a:prstGeom prst="line">
            <a:avLst/>
          </a:prstGeom>
          <a:ln w="9525">
            <a:solidFill>
              <a:srgbClr val="C00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C6B08F2-D037-704C-0CDD-8CD4CBE85475}"/>
              </a:ext>
            </a:extLst>
          </p:cNvPr>
          <p:cNvCxnSpPr>
            <a:cxnSpLocks/>
          </p:cNvCxnSpPr>
          <p:nvPr/>
        </p:nvCxnSpPr>
        <p:spPr>
          <a:xfrm flipV="1">
            <a:off x="3248390" y="2892925"/>
            <a:ext cx="4779994" cy="110873"/>
          </a:xfrm>
          <a:prstGeom prst="line">
            <a:avLst/>
          </a:prstGeom>
          <a:ln w="9525">
            <a:solidFill>
              <a:srgbClr val="C00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9278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ABDBE5-ED12-4ADC-9D2C-DD658A5014D7}"/>
              </a:ext>
            </a:extLst>
          </p:cNvPr>
          <p:cNvSpPr txBox="1"/>
          <p:nvPr/>
        </p:nvSpPr>
        <p:spPr>
          <a:xfrm>
            <a:off x="161669" y="76997"/>
            <a:ext cx="1119217" cy="307777"/>
          </a:xfrm>
          <a:prstGeom prst="rect">
            <a:avLst/>
          </a:prstGeom>
          <a:noFill/>
        </p:spPr>
        <p:txBody>
          <a:bodyPr wrap="none" rtlCol="0">
            <a:spAutoFit/>
          </a:bodyPr>
          <a:lstStyle/>
          <a:p>
            <a:r>
              <a:rPr lang="en-GB" sz="1400" dirty="0">
                <a:solidFill>
                  <a:srgbClr val="62898F"/>
                </a:solidFill>
              </a:rPr>
              <a:t>Introduction</a:t>
            </a:r>
          </a:p>
        </p:txBody>
      </p:sp>
      <p:sp>
        <p:nvSpPr>
          <p:cNvPr id="35" name="TextBox 34">
            <a:extLst>
              <a:ext uri="{FF2B5EF4-FFF2-40B4-BE49-F238E27FC236}">
                <a16:creationId xmlns:a16="http://schemas.microsoft.com/office/drawing/2014/main" id="{28DBCAC5-B426-1A0C-B983-74359805DFC9}"/>
              </a:ext>
            </a:extLst>
          </p:cNvPr>
          <p:cNvSpPr txBox="1"/>
          <p:nvPr/>
        </p:nvSpPr>
        <p:spPr>
          <a:xfrm>
            <a:off x="3059833" y="384774"/>
            <a:ext cx="5904780" cy="4844403"/>
          </a:xfrm>
          <a:prstGeom prst="rect">
            <a:avLst/>
          </a:prstGeom>
          <a:noFill/>
        </p:spPr>
        <p:txBody>
          <a:bodyPr wrap="square" rtlCol="0">
            <a:spAutoFit/>
          </a:bodyPr>
          <a:lstStyle/>
          <a:p>
            <a:pPr algn="just">
              <a:lnSpc>
                <a:spcPct val="107000"/>
              </a:lnSpc>
              <a:spcAft>
                <a:spcPts val="800"/>
              </a:spcAft>
            </a:pPr>
            <a:r>
              <a:rPr lang="en-GB" sz="1000" dirty="0">
                <a:effectLst/>
                <a:latin typeface="Bahnschrift Light SemiCondensed" panose="020B0502040204020203" pitchFamily="34" charset="0"/>
                <a:ea typeface="Calibri" panose="020F0502020204030204" pitchFamily="34" charset="0"/>
                <a:cs typeface="Mangal" panose="02040503050203030202" pitchFamily="18" charset="0"/>
              </a:rPr>
              <a:t>Public Authority for Special Economic Zones and Free Zones (OPAZ) has proposed 1000seater Convention and Exhibition centre at Duqm. This Project is located in the Governorate of Duqm of the Al </a:t>
            </a:r>
            <a:r>
              <a:rPr lang="en-GB" sz="1000" dirty="0" err="1">
                <a:effectLst/>
                <a:latin typeface="Bahnschrift Light SemiCondensed" panose="020B0502040204020203" pitchFamily="34" charset="0"/>
                <a:ea typeface="Calibri" panose="020F0502020204030204" pitchFamily="34" charset="0"/>
                <a:cs typeface="Mangal" panose="02040503050203030202" pitchFamily="18" charset="0"/>
              </a:rPr>
              <a:t>Wusta</a:t>
            </a:r>
            <a:r>
              <a:rPr lang="en-GB" sz="1000" dirty="0">
                <a:effectLst/>
                <a:latin typeface="Bahnschrift Light SemiCondensed" panose="020B0502040204020203" pitchFamily="34" charset="0"/>
                <a:ea typeface="Calibri" panose="020F0502020204030204" pitchFamily="34" charset="0"/>
                <a:cs typeface="Mangal" panose="02040503050203030202" pitchFamily="18" charset="0"/>
              </a:rPr>
              <a:t> Region, near Crown plaza hotel Duqm</a:t>
            </a:r>
            <a:endParaRPr lang="en-IN" sz="1000" dirty="0">
              <a:latin typeface="Bahnschrift Light SemiCondensed" panose="020B0502040204020203" pitchFamily="34" charset="0"/>
              <a:ea typeface="Calibri" panose="020F0502020204030204" pitchFamily="34" charset="0"/>
              <a:cs typeface="Mangal" panose="02040503050203030202" pitchFamily="18" charset="0"/>
            </a:endParaRPr>
          </a:p>
          <a:p>
            <a:pPr algn="just">
              <a:lnSpc>
                <a:spcPct val="107000"/>
              </a:lnSpc>
              <a:spcAft>
                <a:spcPts val="800"/>
              </a:spcAft>
            </a:pPr>
            <a:r>
              <a:rPr lang="en-GB" sz="1000" dirty="0">
                <a:effectLst/>
                <a:latin typeface="Bahnschrift Light SemiCondensed" panose="020B0502040204020203" pitchFamily="34" charset="0"/>
                <a:ea typeface="Calibri" panose="020F0502020204030204" pitchFamily="34" charset="0"/>
                <a:cs typeface="Mangal" panose="02040503050203030202" pitchFamily="18" charset="0"/>
              </a:rPr>
              <a:t>The proposed facility has been designed as a spacious, modern and eco-friendly facility spread over a built-up area of 6000sqm. The facility has a capacity to host 1000 guests together and is equipped with state-of-the-art features and facilities like Multipurpose Hall of 1000seating capacity, Cafeteria of 75-100persons capacity, Multi-function lobby for exhibition and gathering spaces, a business centre with Conference and meeting rooms facilities (100capacity in total), Office for Administration staff, prayer rooms and other support facilities required for the smooth function of the proposed centre. Other facilities include Utility Buildings, Guard Room, and 100+ parking spaces with external development and Landscaping spreading over a developable area of around 19,000sqm.</a:t>
            </a:r>
            <a:endParaRPr lang="en-IN" sz="1000" dirty="0">
              <a:latin typeface="Bahnschrift Light SemiCondensed" panose="020B0502040204020203" pitchFamily="34" charset="0"/>
              <a:ea typeface="Calibri" panose="020F0502020204030204" pitchFamily="34" charset="0"/>
              <a:cs typeface="Mangal" panose="02040503050203030202" pitchFamily="18" charset="0"/>
            </a:endParaRPr>
          </a:p>
          <a:p>
            <a:pPr algn="just">
              <a:lnSpc>
                <a:spcPct val="107000"/>
              </a:lnSpc>
              <a:spcAft>
                <a:spcPts val="800"/>
              </a:spcAft>
            </a:pPr>
            <a:r>
              <a:rPr lang="en-GB" sz="1000" dirty="0">
                <a:effectLst/>
                <a:latin typeface="Bahnschrift Light SemiCondensed" panose="020B0502040204020203" pitchFamily="34" charset="0"/>
                <a:ea typeface="Calibri" panose="020F0502020204030204" pitchFamily="34" charset="0"/>
                <a:cs typeface="Mangal" panose="02040503050203030202" pitchFamily="18" charset="0"/>
              </a:rPr>
              <a:t>The Convention building has been designed for two floors. The ground floor houses a state of the art, 1000seater multipurpose hall with roof height of 14m. This large spacious hall can be used for conventions, exhibition, auditorium like events, banquets etc; supported by spacious double height lobbies, cafeteria, prayers room, restrooms, a well-equipped stage and backstage facilities.</a:t>
            </a:r>
            <a:endParaRPr lang="en-IN" sz="1000" dirty="0">
              <a:latin typeface="Bahnschrift Light SemiCondensed" panose="020B0502040204020203" pitchFamily="34" charset="0"/>
              <a:ea typeface="Calibri" panose="020F0502020204030204" pitchFamily="34" charset="0"/>
              <a:cs typeface="Mangal" panose="02040503050203030202" pitchFamily="18" charset="0"/>
            </a:endParaRPr>
          </a:p>
          <a:p>
            <a:pPr algn="just">
              <a:lnSpc>
                <a:spcPct val="107000"/>
              </a:lnSpc>
              <a:spcAft>
                <a:spcPts val="800"/>
              </a:spcAft>
            </a:pPr>
            <a:r>
              <a:rPr lang="en-GB" sz="1000" dirty="0">
                <a:effectLst/>
                <a:latin typeface="Bahnschrift Light SemiCondensed" panose="020B0502040204020203" pitchFamily="34" charset="0"/>
                <a:ea typeface="Calibri" panose="020F0502020204030204" pitchFamily="34" charset="0"/>
                <a:cs typeface="Mangal" panose="02040503050203030202" pitchFamily="18" charset="0"/>
              </a:rPr>
              <a:t>The mezzanine floor comprises of the office for administrative staff, and a well-equipped business centre, with 2 conference halls, meeting room, breakout space, reception and relevant support facilities.</a:t>
            </a:r>
            <a:endParaRPr lang="en-IN" sz="1000" dirty="0">
              <a:latin typeface="Bahnschrift Light SemiCondensed" panose="020B0502040204020203" pitchFamily="34" charset="0"/>
              <a:ea typeface="Calibri" panose="020F0502020204030204" pitchFamily="34" charset="0"/>
              <a:cs typeface="Mangal" panose="02040503050203030202" pitchFamily="18" charset="0"/>
            </a:endParaRPr>
          </a:p>
          <a:p>
            <a:pPr algn="just">
              <a:lnSpc>
                <a:spcPct val="107000"/>
              </a:lnSpc>
              <a:spcAft>
                <a:spcPts val="800"/>
              </a:spcAft>
            </a:pPr>
            <a:r>
              <a:rPr lang="en-GB" sz="1000" dirty="0">
                <a:effectLst/>
                <a:latin typeface="Bahnschrift Light SemiCondensed" panose="020B0502040204020203" pitchFamily="34" charset="0"/>
                <a:ea typeface="Calibri" panose="020F0502020204030204" pitchFamily="34" charset="0"/>
                <a:cs typeface="Mangal" panose="02040503050203030202" pitchFamily="18" charset="0"/>
              </a:rPr>
              <a:t>The proposed Building has been designed keeping in mind a fast paced construction and a stringent time-line of 4months to completion and handing over. The building carcass has been designed for modular and prefabricated construction in steel, to be fit out and assembly based. The building is wrapped with modular panels of glass, GRC and concrete, with a Standing seam roof over the Hall and RCC slab over the mezzanine. The roof can also accommodate solar panels as an alternate source of energy.</a:t>
            </a:r>
            <a:endParaRPr lang="en-IN" sz="1000" dirty="0">
              <a:latin typeface="Bahnschrift Light SemiCondensed" panose="020B0502040204020203" pitchFamily="34" charset="0"/>
              <a:ea typeface="Calibri" panose="020F0502020204030204" pitchFamily="34" charset="0"/>
              <a:cs typeface="Mangal" panose="02040503050203030202" pitchFamily="18" charset="0"/>
            </a:endParaRPr>
          </a:p>
          <a:p>
            <a:pPr algn="just">
              <a:lnSpc>
                <a:spcPct val="107000"/>
              </a:lnSpc>
              <a:spcAft>
                <a:spcPts val="800"/>
              </a:spcAft>
            </a:pPr>
            <a:r>
              <a:rPr lang="en-GB" sz="1000" dirty="0">
                <a:effectLst/>
                <a:latin typeface="Bahnschrift Light SemiCondensed" panose="020B0502040204020203" pitchFamily="34" charset="0"/>
                <a:ea typeface="Calibri" panose="020F0502020204030204" pitchFamily="34" charset="0"/>
                <a:cs typeface="Mangal" panose="02040503050203030202" pitchFamily="18" charset="0"/>
              </a:rPr>
              <a:t>The proposed 1000seater Convention and Exhibition centre at Duqm shall be a landmark for Al </a:t>
            </a:r>
            <a:r>
              <a:rPr lang="en-GB" sz="1000" dirty="0" err="1">
                <a:effectLst/>
                <a:latin typeface="Bahnschrift Light SemiCondensed" panose="020B0502040204020203" pitchFamily="34" charset="0"/>
                <a:ea typeface="Calibri" panose="020F0502020204030204" pitchFamily="34" charset="0"/>
                <a:cs typeface="Mangal" panose="02040503050203030202" pitchFamily="18" charset="0"/>
              </a:rPr>
              <a:t>Wusta</a:t>
            </a:r>
            <a:r>
              <a:rPr lang="en-GB" sz="1000" dirty="0">
                <a:effectLst/>
                <a:latin typeface="Bahnschrift Light SemiCondensed" panose="020B0502040204020203" pitchFamily="34" charset="0"/>
                <a:ea typeface="Calibri" panose="020F0502020204030204" pitchFamily="34" charset="0"/>
                <a:cs typeface="Mangal" panose="02040503050203030202" pitchFamily="18" charset="0"/>
              </a:rPr>
              <a:t> Region and a symbol of collaborative efforts between client and the contractor</a:t>
            </a:r>
            <a:r>
              <a:rPr lang="en-GB" sz="900" dirty="0">
                <a:effectLst/>
                <a:latin typeface="Bahnschrift Light SemiCondensed" panose="020B0502040204020203" pitchFamily="34" charset="0"/>
                <a:ea typeface="Calibri" panose="020F0502020204030204" pitchFamily="34" charset="0"/>
                <a:cs typeface="Mangal" panose="02040503050203030202" pitchFamily="18" charset="0"/>
              </a:rPr>
              <a:t>..</a:t>
            </a:r>
            <a:endParaRPr lang="en-IN" sz="900" dirty="0">
              <a:effectLst/>
              <a:latin typeface="Bahnschrift Light SemiCondensed" panose="020B0502040204020203" pitchFamily="34" charset="0"/>
              <a:ea typeface="Calibri" panose="020F0502020204030204" pitchFamily="34" charset="0"/>
              <a:cs typeface="Mangal" panose="02040503050203030202" pitchFamily="18" charset="0"/>
            </a:endParaRPr>
          </a:p>
          <a:p>
            <a:endParaRPr lang="en-IN" sz="1200" dirty="0">
              <a:solidFill>
                <a:schemeClr val="bg1"/>
              </a:solidFill>
              <a:latin typeface="Bahnschrift Light SemiCondensed" panose="020B0502040204020203" pitchFamily="34" charset="0"/>
            </a:endParaRPr>
          </a:p>
        </p:txBody>
      </p:sp>
      <p:pic>
        <p:nvPicPr>
          <p:cNvPr id="1026" name="Picture 2" descr="A+Architecture completes conference center and casino complex with circular  walkways in France">
            <a:extLst>
              <a:ext uri="{FF2B5EF4-FFF2-40B4-BE49-F238E27FC236}">
                <a16:creationId xmlns:a16="http://schemas.microsoft.com/office/drawing/2014/main" id="{895263D5-0832-37A6-9C67-F52871D1EC8F}"/>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51520" y="384774"/>
            <a:ext cx="2808313" cy="4212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7740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ABDBE5-ED12-4ADC-9D2C-DD658A5014D7}"/>
              </a:ext>
            </a:extLst>
          </p:cNvPr>
          <p:cNvSpPr txBox="1"/>
          <p:nvPr/>
        </p:nvSpPr>
        <p:spPr>
          <a:xfrm>
            <a:off x="161669" y="76997"/>
            <a:ext cx="3286477" cy="307777"/>
          </a:xfrm>
          <a:prstGeom prst="rect">
            <a:avLst/>
          </a:prstGeom>
          <a:noFill/>
        </p:spPr>
        <p:txBody>
          <a:bodyPr wrap="none" rtlCol="0">
            <a:spAutoFit/>
          </a:bodyPr>
          <a:lstStyle/>
          <a:p>
            <a:r>
              <a:rPr lang="en-GB" sz="1400" dirty="0">
                <a:solidFill>
                  <a:srgbClr val="62898F"/>
                </a:solidFill>
              </a:rPr>
              <a:t>References – façade treatment options</a:t>
            </a:r>
          </a:p>
        </p:txBody>
      </p:sp>
      <p:sp>
        <p:nvSpPr>
          <p:cNvPr id="10" name="TextBox 9">
            <a:extLst>
              <a:ext uri="{FF2B5EF4-FFF2-40B4-BE49-F238E27FC236}">
                <a16:creationId xmlns:a16="http://schemas.microsoft.com/office/drawing/2014/main" id="{E1DFCCA2-B431-FFA7-E81E-0BCB84CCCF31}"/>
              </a:ext>
            </a:extLst>
          </p:cNvPr>
          <p:cNvSpPr txBox="1"/>
          <p:nvPr/>
        </p:nvSpPr>
        <p:spPr>
          <a:xfrm>
            <a:off x="161669" y="339725"/>
            <a:ext cx="2505764" cy="246221"/>
          </a:xfrm>
          <a:prstGeom prst="rect">
            <a:avLst/>
          </a:prstGeom>
          <a:noFill/>
        </p:spPr>
        <p:txBody>
          <a:bodyPr wrap="square" rtlCol="0">
            <a:spAutoFit/>
          </a:bodyPr>
          <a:lstStyle/>
          <a:p>
            <a:r>
              <a:rPr lang="en-GB" sz="1000" dirty="0">
                <a:latin typeface="Bahnschrift Light SemiCondensed" panose="020B0502040204020203" pitchFamily="34" charset="0"/>
              </a:rPr>
              <a:t>Glass reinforced Concrete  (GRC) Cladding </a:t>
            </a:r>
          </a:p>
        </p:txBody>
      </p:sp>
      <p:pic>
        <p:nvPicPr>
          <p:cNvPr id="7" name="Picture 6">
            <a:extLst>
              <a:ext uri="{FF2B5EF4-FFF2-40B4-BE49-F238E27FC236}">
                <a16:creationId xmlns:a16="http://schemas.microsoft.com/office/drawing/2014/main" id="{12715C7C-490C-BA65-E524-AAD3519A258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l="51006" t="12839" r="19565" b="39537"/>
          <a:stretch/>
        </p:blipFill>
        <p:spPr>
          <a:xfrm>
            <a:off x="176365" y="560025"/>
            <a:ext cx="4959774" cy="3955942"/>
          </a:xfrm>
          <a:prstGeom prst="rect">
            <a:avLst/>
          </a:prstGeom>
        </p:spPr>
      </p:pic>
      <p:cxnSp>
        <p:nvCxnSpPr>
          <p:cNvPr id="11" name="Straight Connector 10">
            <a:extLst>
              <a:ext uri="{FF2B5EF4-FFF2-40B4-BE49-F238E27FC236}">
                <a16:creationId xmlns:a16="http://schemas.microsoft.com/office/drawing/2014/main" id="{9C6B08F2-D037-704C-0CDD-8CD4CBE85475}"/>
              </a:ext>
            </a:extLst>
          </p:cNvPr>
          <p:cNvCxnSpPr>
            <a:cxnSpLocks/>
          </p:cNvCxnSpPr>
          <p:nvPr/>
        </p:nvCxnSpPr>
        <p:spPr>
          <a:xfrm>
            <a:off x="3995936" y="3003798"/>
            <a:ext cx="3456384" cy="0"/>
          </a:xfrm>
          <a:prstGeom prst="line">
            <a:avLst/>
          </a:prstGeom>
          <a:ln w="9525">
            <a:solidFill>
              <a:srgbClr val="C00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E0321A8-B24D-F82A-A0C3-117374FAD1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4107" y="384774"/>
            <a:ext cx="2808313" cy="4212470"/>
          </a:xfrm>
          <a:prstGeom prst="rect">
            <a:avLst/>
          </a:prstGeom>
        </p:spPr>
      </p:pic>
      <p:cxnSp>
        <p:nvCxnSpPr>
          <p:cNvPr id="13" name="Straight Connector 12">
            <a:extLst>
              <a:ext uri="{FF2B5EF4-FFF2-40B4-BE49-F238E27FC236}">
                <a16:creationId xmlns:a16="http://schemas.microsoft.com/office/drawing/2014/main" id="{9C6B08F2-D037-704C-0CDD-8CD4CBE85475}"/>
              </a:ext>
            </a:extLst>
          </p:cNvPr>
          <p:cNvCxnSpPr>
            <a:cxnSpLocks/>
          </p:cNvCxnSpPr>
          <p:nvPr/>
        </p:nvCxnSpPr>
        <p:spPr>
          <a:xfrm>
            <a:off x="3448146" y="1995686"/>
            <a:ext cx="2275982" cy="0"/>
          </a:xfrm>
          <a:prstGeom prst="line">
            <a:avLst/>
          </a:prstGeom>
          <a:ln w="9525">
            <a:solidFill>
              <a:srgbClr val="C00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4785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97EE8EC-000C-762A-16C5-C3D8CA4622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6963" y="560025"/>
            <a:ext cx="2167650" cy="3637244"/>
          </a:xfrm>
          <a:prstGeom prst="rect">
            <a:avLst/>
          </a:prstGeom>
        </p:spPr>
      </p:pic>
      <p:sp>
        <p:nvSpPr>
          <p:cNvPr id="2" name="TextBox 1">
            <a:extLst>
              <a:ext uri="{FF2B5EF4-FFF2-40B4-BE49-F238E27FC236}">
                <a16:creationId xmlns:a16="http://schemas.microsoft.com/office/drawing/2014/main" id="{81ABDBE5-ED12-4ADC-9D2C-DD658A5014D7}"/>
              </a:ext>
            </a:extLst>
          </p:cNvPr>
          <p:cNvSpPr txBox="1"/>
          <p:nvPr/>
        </p:nvSpPr>
        <p:spPr>
          <a:xfrm>
            <a:off x="161669" y="76997"/>
            <a:ext cx="3286477" cy="307777"/>
          </a:xfrm>
          <a:prstGeom prst="rect">
            <a:avLst/>
          </a:prstGeom>
          <a:noFill/>
        </p:spPr>
        <p:txBody>
          <a:bodyPr wrap="none" rtlCol="0">
            <a:spAutoFit/>
          </a:bodyPr>
          <a:lstStyle/>
          <a:p>
            <a:r>
              <a:rPr lang="en-GB" sz="1400" dirty="0">
                <a:solidFill>
                  <a:srgbClr val="62898F"/>
                </a:solidFill>
              </a:rPr>
              <a:t>References – façade treatment options</a:t>
            </a:r>
          </a:p>
        </p:txBody>
      </p:sp>
      <p:sp>
        <p:nvSpPr>
          <p:cNvPr id="10" name="TextBox 9">
            <a:extLst>
              <a:ext uri="{FF2B5EF4-FFF2-40B4-BE49-F238E27FC236}">
                <a16:creationId xmlns:a16="http://schemas.microsoft.com/office/drawing/2014/main" id="{E1DFCCA2-B431-FFA7-E81E-0BCB84CCCF31}"/>
              </a:ext>
            </a:extLst>
          </p:cNvPr>
          <p:cNvSpPr txBox="1"/>
          <p:nvPr/>
        </p:nvSpPr>
        <p:spPr>
          <a:xfrm>
            <a:off x="161669" y="339725"/>
            <a:ext cx="2505764" cy="246221"/>
          </a:xfrm>
          <a:prstGeom prst="rect">
            <a:avLst/>
          </a:prstGeom>
          <a:noFill/>
        </p:spPr>
        <p:txBody>
          <a:bodyPr wrap="square" rtlCol="0">
            <a:spAutoFit/>
          </a:bodyPr>
          <a:lstStyle/>
          <a:p>
            <a:r>
              <a:rPr lang="en-GB" sz="1000" dirty="0">
                <a:latin typeface="Bahnschrift Light SemiCondensed" panose="020B0502040204020203" pitchFamily="34" charset="0"/>
              </a:rPr>
              <a:t>Glass reinforced Concrete  (GRC) Cladding </a:t>
            </a:r>
          </a:p>
        </p:txBody>
      </p:sp>
      <p:pic>
        <p:nvPicPr>
          <p:cNvPr id="7" name="Picture 6">
            <a:extLst>
              <a:ext uri="{FF2B5EF4-FFF2-40B4-BE49-F238E27FC236}">
                <a16:creationId xmlns:a16="http://schemas.microsoft.com/office/drawing/2014/main" id="{12715C7C-490C-BA65-E524-AAD3519A258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l="51006" t="12839" r="19565" b="39537"/>
          <a:stretch/>
        </p:blipFill>
        <p:spPr>
          <a:xfrm>
            <a:off x="176365" y="560025"/>
            <a:ext cx="4959774" cy="3955942"/>
          </a:xfrm>
          <a:prstGeom prst="rect">
            <a:avLst/>
          </a:prstGeom>
        </p:spPr>
      </p:pic>
      <p:cxnSp>
        <p:nvCxnSpPr>
          <p:cNvPr id="11" name="Straight Connector 10">
            <a:extLst>
              <a:ext uri="{FF2B5EF4-FFF2-40B4-BE49-F238E27FC236}">
                <a16:creationId xmlns:a16="http://schemas.microsoft.com/office/drawing/2014/main" id="{9C6B08F2-D037-704C-0CDD-8CD4CBE85475}"/>
              </a:ext>
            </a:extLst>
          </p:cNvPr>
          <p:cNvCxnSpPr>
            <a:cxnSpLocks/>
          </p:cNvCxnSpPr>
          <p:nvPr/>
        </p:nvCxnSpPr>
        <p:spPr>
          <a:xfrm>
            <a:off x="3995936" y="3003798"/>
            <a:ext cx="3456384" cy="0"/>
          </a:xfrm>
          <a:prstGeom prst="line">
            <a:avLst/>
          </a:prstGeom>
          <a:ln w="9525">
            <a:solidFill>
              <a:srgbClr val="C00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2E06A97-201E-129E-6C44-C1B66A0844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7529" y="560025"/>
            <a:ext cx="1525296" cy="2304033"/>
          </a:xfrm>
          <a:prstGeom prst="rect">
            <a:avLst/>
          </a:prstGeom>
        </p:spPr>
      </p:pic>
      <p:cxnSp>
        <p:nvCxnSpPr>
          <p:cNvPr id="13" name="Straight Connector 12">
            <a:extLst>
              <a:ext uri="{FF2B5EF4-FFF2-40B4-BE49-F238E27FC236}">
                <a16:creationId xmlns:a16="http://schemas.microsoft.com/office/drawing/2014/main" id="{9C6B08F2-D037-704C-0CDD-8CD4CBE85475}"/>
              </a:ext>
            </a:extLst>
          </p:cNvPr>
          <p:cNvCxnSpPr>
            <a:cxnSpLocks/>
          </p:cNvCxnSpPr>
          <p:nvPr/>
        </p:nvCxnSpPr>
        <p:spPr>
          <a:xfrm>
            <a:off x="3448146" y="1995686"/>
            <a:ext cx="2275982" cy="0"/>
          </a:xfrm>
          <a:prstGeom prst="line">
            <a:avLst/>
          </a:prstGeom>
          <a:ln w="9525">
            <a:solidFill>
              <a:srgbClr val="C00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9163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ABDBE5-ED12-4ADC-9D2C-DD658A5014D7}"/>
              </a:ext>
            </a:extLst>
          </p:cNvPr>
          <p:cNvSpPr txBox="1"/>
          <p:nvPr/>
        </p:nvSpPr>
        <p:spPr>
          <a:xfrm>
            <a:off x="161669" y="76997"/>
            <a:ext cx="3286477" cy="307777"/>
          </a:xfrm>
          <a:prstGeom prst="rect">
            <a:avLst/>
          </a:prstGeom>
          <a:noFill/>
        </p:spPr>
        <p:txBody>
          <a:bodyPr wrap="none" rtlCol="0">
            <a:spAutoFit/>
          </a:bodyPr>
          <a:lstStyle/>
          <a:p>
            <a:r>
              <a:rPr lang="en-GB" sz="1400" dirty="0">
                <a:solidFill>
                  <a:srgbClr val="62898F"/>
                </a:solidFill>
              </a:rPr>
              <a:t>References – façade treatment options</a:t>
            </a:r>
          </a:p>
        </p:txBody>
      </p:sp>
      <p:sp>
        <p:nvSpPr>
          <p:cNvPr id="10" name="TextBox 9">
            <a:extLst>
              <a:ext uri="{FF2B5EF4-FFF2-40B4-BE49-F238E27FC236}">
                <a16:creationId xmlns:a16="http://schemas.microsoft.com/office/drawing/2014/main" id="{E1DFCCA2-B431-FFA7-E81E-0BCB84CCCF31}"/>
              </a:ext>
            </a:extLst>
          </p:cNvPr>
          <p:cNvSpPr txBox="1"/>
          <p:nvPr/>
        </p:nvSpPr>
        <p:spPr>
          <a:xfrm>
            <a:off x="161669" y="339725"/>
            <a:ext cx="2505764" cy="246221"/>
          </a:xfrm>
          <a:prstGeom prst="rect">
            <a:avLst/>
          </a:prstGeom>
          <a:noFill/>
        </p:spPr>
        <p:txBody>
          <a:bodyPr wrap="square" rtlCol="0">
            <a:spAutoFit/>
          </a:bodyPr>
          <a:lstStyle/>
          <a:p>
            <a:r>
              <a:rPr lang="en-GB" sz="1000" dirty="0">
                <a:latin typeface="Bahnschrift Light SemiCondensed" panose="020B0502040204020203" pitchFamily="34" charset="0"/>
              </a:rPr>
              <a:t>Glass reinforced Concrete  (GRC) Cladding </a:t>
            </a:r>
          </a:p>
        </p:txBody>
      </p:sp>
      <p:pic>
        <p:nvPicPr>
          <p:cNvPr id="7" name="Picture 6">
            <a:extLst>
              <a:ext uri="{FF2B5EF4-FFF2-40B4-BE49-F238E27FC236}">
                <a16:creationId xmlns:a16="http://schemas.microsoft.com/office/drawing/2014/main" id="{12715C7C-490C-BA65-E524-AAD3519A258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l="51006" t="12839" r="19565" b="39537"/>
          <a:stretch/>
        </p:blipFill>
        <p:spPr>
          <a:xfrm>
            <a:off x="176365" y="560025"/>
            <a:ext cx="4959774" cy="3955942"/>
          </a:xfrm>
          <a:prstGeom prst="rect">
            <a:avLst/>
          </a:prstGeom>
        </p:spPr>
      </p:pic>
      <p:pic>
        <p:nvPicPr>
          <p:cNvPr id="8" name="Picture 7">
            <a:extLst>
              <a:ext uri="{FF2B5EF4-FFF2-40B4-BE49-F238E27FC236}">
                <a16:creationId xmlns:a16="http://schemas.microsoft.com/office/drawing/2014/main" id="{8672452A-F831-6AFA-EB39-4E1F338591AE}"/>
              </a:ext>
            </a:extLst>
          </p:cNvPr>
          <p:cNvPicPr>
            <a:picLocks noChangeAspect="1"/>
          </p:cNvPicPr>
          <p:nvPr/>
        </p:nvPicPr>
        <p:blipFill rotWithShape="1">
          <a:blip r:embed="rId4">
            <a:extLst>
              <a:ext uri="{28A0092B-C50C-407E-A947-70E740481C1C}">
                <a14:useLocalDpi xmlns:a14="http://schemas.microsoft.com/office/drawing/2010/main" val="0"/>
              </a:ext>
            </a:extLst>
          </a:blip>
          <a:srcRect r="7571"/>
          <a:stretch/>
        </p:blipFill>
        <p:spPr>
          <a:xfrm>
            <a:off x="5407580" y="537883"/>
            <a:ext cx="3513415" cy="3525406"/>
          </a:xfrm>
          <a:prstGeom prst="rect">
            <a:avLst/>
          </a:prstGeom>
        </p:spPr>
      </p:pic>
      <p:cxnSp>
        <p:nvCxnSpPr>
          <p:cNvPr id="11" name="Straight Connector 10">
            <a:extLst>
              <a:ext uri="{FF2B5EF4-FFF2-40B4-BE49-F238E27FC236}">
                <a16:creationId xmlns:a16="http://schemas.microsoft.com/office/drawing/2014/main" id="{9C6B08F2-D037-704C-0CDD-8CD4CBE85475}"/>
              </a:ext>
            </a:extLst>
          </p:cNvPr>
          <p:cNvCxnSpPr>
            <a:cxnSpLocks/>
          </p:cNvCxnSpPr>
          <p:nvPr/>
        </p:nvCxnSpPr>
        <p:spPr>
          <a:xfrm>
            <a:off x="3995936" y="3003798"/>
            <a:ext cx="2880320" cy="0"/>
          </a:xfrm>
          <a:prstGeom prst="line">
            <a:avLst/>
          </a:prstGeom>
          <a:ln w="9525">
            <a:solidFill>
              <a:srgbClr val="C00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 name="Elbow Connector 4"/>
          <p:cNvCxnSpPr/>
          <p:nvPr/>
        </p:nvCxnSpPr>
        <p:spPr>
          <a:xfrm>
            <a:off x="4572000" y="3471851"/>
            <a:ext cx="3168352" cy="234026"/>
          </a:xfrm>
          <a:prstGeom prst="bentConnector3">
            <a:avLst/>
          </a:prstGeom>
          <a:ln w="9525">
            <a:solidFill>
              <a:srgbClr val="C00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0682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unjil Place Australia | Kingspan | Great Britai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6282" y="2685140"/>
            <a:ext cx="3425801" cy="18841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1ABDBE5-ED12-4ADC-9D2C-DD658A5014D7}"/>
              </a:ext>
            </a:extLst>
          </p:cNvPr>
          <p:cNvSpPr txBox="1"/>
          <p:nvPr/>
        </p:nvSpPr>
        <p:spPr>
          <a:xfrm>
            <a:off x="161669" y="76997"/>
            <a:ext cx="3286477" cy="307777"/>
          </a:xfrm>
          <a:prstGeom prst="rect">
            <a:avLst/>
          </a:prstGeom>
          <a:noFill/>
        </p:spPr>
        <p:txBody>
          <a:bodyPr wrap="none" rtlCol="0">
            <a:spAutoFit/>
          </a:bodyPr>
          <a:lstStyle/>
          <a:p>
            <a:r>
              <a:rPr lang="en-GB" sz="1400" dirty="0">
                <a:solidFill>
                  <a:srgbClr val="62898F"/>
                </a:solidFill>
              </a:rPr>
              <a:t>References – façade treatment options</a:t>
            </a:r>
          </a:p>
        </p:txBody>
      </p:sp>
      <p:sp>
        <p:nvSpPr>
          <p:cNvPr id="10" name="TextBox 9">
            <a:extLst>
              <a:ext uri="{FF2B5EF4-FFF2-40B4-BE49-F238E27FC236}">
                <a16:creationId xmlns:a16="http://schemas.microsoft.com/office/drawing/2014/main" id="{E1DFCCA2-B431-FFA7-E81E-0BCB84CCCF31}"/>
              </a:ext>
            </a:extLst>
          </p:cNvPr>
          <p:cNvSpPr txBox="1"/>
          <p:nvPr/>
        </p:nvSpPr>
        <p:spPr>
          <a:xfrm>
            <a:off x="161669" y="450234"/>
            <a:ext cx="3834267" cy="246221"/>
          </a:xfrm>
          <a:prstGeom prst="rect">
            <a:avLst/>
          </a:prstGeom>
          <a:noFill/>
        </p:spPr>
        <p:txBody>
          <a:bodyPr wrap="square" rtlCol="0">
            <a:spAutoFit/>
          </a:bodyPr>
          <a:lstStyle/>
          <a:p>
            <a:r>
              <a:rPr lang="en-GB" sz="1000" dirty="0">
                <a:latin typeface="Bahnschrift Light SemiCondensed" panose="020B0502040204020203" pitchFamily="34" charset="0"/>
              </a:rPr>
              <a:t>Aluminium/ </a:t>
            </a:r>
            <a:r>
              <a:rPr lang="en-GB" sz="1000" dirty="0" err="1">
                <a:latin typeface="Bahnschrift Light SemiCondensed" panose="020B0502040204020203" pitchFamily="34" charset="0"/>
              </a:rPr>
              <a:t>Galvalume</a:t>
            </a:r>
            <a:r>
              <a:rPr lang="en-GB" sz="1000" dirty="0">
                <a:latin typeface="Bahnschrift Light SemiCondensed" panose="020B0502040204020203" pitchFamily="34" charset="0"/>
              </a:rPr>
              <a:t> Standing Seam roof and cladding</a:t>
            </a:r>
          </a:p>
        </p:txBody>
      </p:sp>
      <p:pic>
        <p:nvPicPr>
          <p:cNvPr id="9" name="Picture 2" descr="KingZip – CI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9724" y="313758"/>
            <a:ext cx="3382359" cy="22593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9783CBA-62F2-DE2A-6BF9-A9B736AD86C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8800"/>
                    </a14:imgEffect>
                    <a14:imgEffect>
                      <a14:saturation sat="33000"/>
                    </a14:imgEffect>
                  </a14:imgLayer>
                </a14:imgProps>
              </a:ext>
              <a:ext uri="{28A0092B-C50C-407E-A947-70E740481C1C}">
                <a14:useLocalDpi xmlns:a14="http://schemas.microsoft.com/office/drawing/2010/main" val="0"/>
              </a:ext>
            </a:extLst>
          </a:blip>
          <a:srcRect l="27870" t="4996" r="22132" b="18322"/>
          <a:stretch/>
        </p:blipFill>
        <p:spPr>
          <a:xfrm>
            <a:off x="179512" y="915566"/>
            <a:ext cx="4392488" cy="3312368"/>
          </a:xfrm>
          <a:prstGeom prst="rect">
            <a:avLst/>
          </a:prstGeom>
        </p:spPr>
      </p:pic>
      <p:cxnSp>
        <p:nvCxnSpPr>
          <p:cNvPr id="11" name="Straight Connector 10">
            <a:extLst>
              <a:ext uri="{FF2B5EF4-FFF2-40B4-BE49-F238E27FC236}">
                <a16:creationId xmlns:a16="http://schemas.microsoft.com/office/drawing/2014/main" id="{9C6B08F2-D037-704C-0CDD-8CD4CBE85475}"/>
              </a:ext>
            </a:extLst>
          </p:cNvPr>
          <p:cNvCxnSpPr>
            <a:cxnSpLocks/>
          </p:cNvCxnSpPr>
          <p:nvPr/>
        </p:nvCxnSpPr>
        <p:spPr>
          <a:xfrm flipV="1">
            <a:off x="2915816" y="1275606"/>
            <a:ext cx="4680520" cy="1152128"/>
          </a:xfrm>
          <a:prstGeom prst="line">
            <a:avLst/>
          </a:prstGeom>
          <a:ln w="9525">
            <a:solidFill>
              <a:srgbClr val="C00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 name="Elbow Connector 4"/>
          <p:cNvCxnSpPr/>
          <p:nvPr/>
        </p:nvCxnSpPr>
        <p:spPr>
          <a:xfrm>
            <a:off x="2915816" y="2685140"/>
            <a:ext cx="3744416" cy="1038738"/>
          </a:xfrm>
          <a:prstGeom prst="bentConnector3">
            <a:avLst/>
          </a:prstGeom>
          <a:ln w="9525">
            <a:solidFill>
              <a:srgbClr val="C00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1387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ABDBE5-ED12-4ADC-9D2C-DD658A5014D7}"/>
              </a:ext>
            </a:extLst>
          </p:cNvPr>
          <p:cNvSpPr txBox="1"/>
          <p:nvPr/>
        </p:nvSpPr>
        <p:spPr>
          <a:xfrm>
            <a:off x="161669" y="76997"/>
            <a:ext cx="3286477" cy="307777"/>
          </a:xfrm>
          <a:prstGeom prst="rect">
            <a:avLst/>
          </a:prstGeom>
          <a:noFill/>
        </p:spPr>
        <p:txBody>
          <a:bodyPr wrap="none" rtlCol="0">
            <a:spAutoFit/>
          </a:bodyPr>
          <a:lstStyle/>
          <a:p>
            <a:r>
              <a:rPr lang="en-GB" sz="1400" dirty="0">
                <a:solidFill>
                  <a:srgbClr val="62898F"/>
                </a:solidFill>
              </a:rPr>
              <a:t>References – façade treatment options</a:t>
            </a:r>
          </a:p>
        </p:txBody>
      </p:sp>
      <p:sp>
        <p:nvSpPr>
          <p:cNvPr id="10" name="TextBox 9">
            <a:extLst>
              <a:ext uri="{FF2B5EF4-FFF2-40B4-BE49-F238E27FC236}">
                <a16:creationId xmlns:a16="http://schemas.microsoft.com/office/drawing/2014/main" id="{E1DFCCA2-B431-FFA7-E81E-0BCB84CCCF31}"/>
              </a:ext>
            </a:extLst>
          </p:cNvPr>
          <p:cNvSpPr txBox="1"/>
          <p:nvPr/>
        </p:nvSpPr>
        <p:spPr>
          <a:xfrm>
            <a:off x="161669" y="445055"/>
            <a:ext cx="3834267" cy="246221"/>
          </a:xfrm>
          <a:prstGeom prst="rect">
            <a:avLst/>
          </a:prstGeom>
          <a:noFill/>
        </p:spPr>
        <p:txBody>
          <a:bodyPr wrap="square" rtlCol="0">
            <a:spAutoFit/>
          </a:bodyPr>
          <a:lstStyle/>
          <a:p>
            <a:r>
              <a:rPr lang="en-GB" sz="1000" dirty="0">
                <a:latin typeface="Bahnschrift Light SemiCondensed" panose="020B0502040204020203" pitchFamily="34" charset="0"/>
              </a:rPr>
              <a:t>Metal. - Aluminium clad canopy</a:t>
            </a:r>
          </a:p>
        </p:txBody>
      </p:sp>
      <p:pic>
        <p:nvPicPr>
          <p:cNvPr id="12" name="Picture 11">
            <a:extLst>
              <a:ext uri="{FF2B5EF4-FFF2-40B4-BE49-F238E27FC236}">
                <a16:creationId xmlns:a16="http://schemas.microsoft.com/office/drawing/2014/main" id="{12715C7C-490C-BA65-E524-AAD3519A258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l="9174" r="48843" b="36095"/>
          <a:stretch/>
        </p:blipFill>
        <p:spPr>
          <a:xfrm>
            <a:off x="189525" y="691276"/>
            <a:ext cx="5030547" cy="3774028"/>
          </a:xfrm>
          <a:prstGeom prst="rect">
            <a:avLst/>
          </a:prstGeom>
        </p:spPr>
      </p:pic>
      <p:pic>
        <p:nvPicPr>
          <p:cNvPr id="3074" name="Picture 2" descr="Canopy Cladding | Metalwërk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0099" y="2316852"/>
            <a:ext cx="3422582" cy="226700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Elbow Connector 4"/>
          <p:cNvCxnSpPr/>
          <p:nvPr/>
        </p:nvCxnSpPr>
        <p:spPr>
          <a:xfrm flipV="1">
            <a:off x="1115616" y="2715766"/>
            <a:ext cx="6480720" cy="648072"/>
          </a:xfrm>
          <a:prstGeom prst="bentConnector3">
            <a:avLst/>
          </a:prstGeom>
          <a:ln w="9525">
            <a:solidFill>
              <a:srgbClr val="C00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3076" name="Picture 4" descr="Aluminium Composite Panels cladding services, Thickness: 5-10 Mm, For  Office, | ID: 206139385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0099" y="230885"/>
            <a:ext cx="3422582" cy="2039859"/>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9C6B08F2-D037-704C-0CDD-8CD4CBE85475}"/>
              </a:ext>
            </a:extLst>
          </p:cNvPr>
          <p:cNvCxnSpPr>
            <a:cxnSpLocks/>
          </p:cNvCxnSpPr>
          <p:nvPr/>
        </p:nvCxnSpPr>
        <p:spPr>
          <a:xfrm flipV="1">
            <a:off x="827584" y="1419622"/>
            <a:ext cx="6120680" cy="1872208"/>
          </a:xfrm>
          <a:prstGeom prst="line">
            <a:avLst/>
          </a:prstGeom>
          <a:ln w="9525">
            <a:solidFill>
              <a:srgbClr val="C00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76064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ABDBE5-ED12-4ADC-9D2C-DD658A5014D7}"/>
              </a:ext>
            </a:extLst>
          </p:cNvPr>
          <p:cNvSpPr txBox="1"/>
          <p:nvPr/>
        </p:nvSpPr>
        <p:spPr>
          <a:xfrm>
            <a:off x="161669" y="76997"/>
            <a:ext cx="3286477" cy="307777"/>
          </a:xfrm>
          <a:prstGeom prst="rect">
            <a:avLst/>
          </a:prstGeom>
          <a:noFill/>
        </p:spPr>
        <p:txBody>
          <a:bodyPr wrap="none" rtlCol="0">
            <a:spAutoFit/>
          </a:bodyPr>
          <a:lstStyle/>
          <a:p>
            <a:r>
              <a:rPr lang="en-GB" sz="1400" dirty="0">
                <a:solidFill>
                  <a:srgbClr val="62898F"/>
                </a:solidFill>
              </a:rPr>
              <a:t>References – façade treatment options</a:t>
            </a:r>
          </a:p>
        </p:txBody>
      </p:sp>
      <p:sp>
        <p:nvSpPr>
          <p:cNvPr id="10" name="TextBox 9">
            <a:extLst>
              <a:ext uri="{FF2B5EF4-FFF2-40B4-BE49-F238E27FC236}">
                <a16:creationId xmlns:a16="http://schemas.microsoft.com/office/drawing/2014/main" id="{E1DFCCA2-B431-FFA7-E81E-0BCB84CCCF31}"/>
              </a:ext>
            </a:extLst>
          </p:cNvPr>
          <p:cNvSpPr txBox="1"/>
          <p:nvPr/>
        </p:nvSpPr>
        <p:spPr>
          <a:xfrm>
            <a:off x="161669" y="490199"/>
            <a:ext cx="3834267" cy="246221"/>
          </a:xfrm>
          <a:prstGeom prst="rect">
            <a:avLst/>
          </a:prstGeom>
          <a:noFill/>
        </p:spPr>
        <p:txBody>
          <a:bodyPr wrap="square" rtlCol="0">
            <a:spAutoFit/>
          </a:bodyPr>
          <a:lstStyle/>
          <a:p>
            <a:r>
              <a:rPr lang="en-GB" sz="1000" dirty="0">
                <a:latin typeface="Bahnschrift Light SemiCondensed" panose="020B0502040204020203" pitchFamily="34" charset="0"/>
              </a:rPr>
              <a:t>Solar Panels on the Roof</a:t>
            </a:r>
          </a:p>
        </p:txBody>
      </p:sp>
      <p:pic>
        <p:nvPicPr>
          <p:cNvPr id="13" name="Picture 12">
            <a:extLst>
              <a:ext uri="{FF2B5EF4-FFF2-40B4-BE49-F238E27FC236}">
                <a16:creationId xmlns:a16="http://schemas.microsoft.com/office/drawing/2014/main" id="{59783CBA-62F2-DE2A-6BF9-A9B736AD86C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8800"/>
                    </a14:imgEffect>
                    <a14:imgEffect>
                      <a14:saturation sat="33000"/>
                    </a14:imgEffect>
                  </a14:imgLayer>
                </a14:imgProps>
              </a:ext>
              <a:ext uri="{28A0092B-C50C-407E-A947-70E740481C1C}">
                <a14:useLocalDpi xmlns:a14="http://schemas.microsoft.com/office/drawing/2010/main" val="0"/>
              </a:ext>
            </a:extLst>
          </a:blip>
          <a:srcRect l="27870" t="4996" r="22132" b="18322"/>
          <a:stretch/>
        </p:blipFill>
        <p:spPr>
          <a:xfrm>
            <a:off x="179512" y="915566"/>
            <a:ext cx="4392488" cy="3312368"/>
          </a:xfrm>
          <a:prstGeom prst="rect">
            <a:avLst/>
          </a:prstGeom>
        </p:spPr>
      </p:pic>
      <p:pic>
        <p:nvPicPr>
          <p:cNvPr id="4098" name="Picture 2" descr="HKUST Shaw Auditorium, Hong Kong | WS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6218" y="2497385"/>
            <a:ext cx="3240360" cy="21619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5706217" y="339725"/>
            <a:ext cx="3240360" cy="2104130"/>
          </a:xfrm>
          <a:prstGeom prst="rect">
            <a:avLst/>
          </a:prstGeom>
        </p:spPr>
      </p:pic>
      <p:cxnSp>
        <p:nvCxnSpPr>
          <p:cNvPr id="5" name="Elbow Connector 4"/>
          <p:cNvCxnSpPr/>
          <p:nvPr/>
        </p:nvCxnSpPr>
        <p:spPr>
          <a:xfrm>
            <a:off x="3237211" y="2787774"/>
            <a:ext cx="3423021" cy="936104"/>
          </a:xfrm>
          <a:prstGeom prst="bentConnector3">
            <a:avLst/>
          </a:prstGeom>
          <a:ln w="9525">
            <a:solidFill>
              <a:srgbClr val="C00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flipV="1">
            <a:off x="1736635" y="1069313"/>
            <a:ext cx="4779581" cy="1133607"/>
          </a:xfrm>
          <a:prstGeom prst="bentConnector3">
            <a:avLst/>
          </a:prstGeom>
          <a:ln w="9525">
            <a:solidFill>
              <a:srgbClr val="C00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0868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ABDBE5-ED12-4ADC-9D2C-DD658A5014D7}"/>
              </a:ext>
            </a:extLst>
          </p:cNvPr>
          <p:cNvSpPr txBox="1"/>
          <p:nvPr/>
        </p:nvSpPr>
        <p:spPr>
          <a:xfrm>
            <a:off x="395536" y="627534"/>
            <a:ext cx="1457450" cy="400110"/>
          </a:xfrm>
          <a:prstGeom prst="rect">
            <a:avLst/>
          </a:prstGeom>
          <a:noFill/>
        </p:spPr>
        <p:txBody>
          <a:bodyPr wrap="none" rtlCol="0">
            <a:spAutoFit/>
          </a:bodyPr>
          <a:lstStyle/>
          <a:p>
            <a:r>
              <a:rPr lang="en-GB" sz="2000" dirty="0">
                <a:solidFill>
                  <a:schemeClr val="bg1"/>
                </a:solidFill>
                <a:latin typeface="Century Gothic" panose="020B0502020202020204" pitchFamily="34" charset="0"/>
              </a:rPr>
              <a:t>Thank You</a:t>
            </a:r>
          </a:p>
        </p:txBody>
      </p:sp>
    </p:spTree>
    <p:extLst>
      <p:ext uri="{BB962C8B-B14F-4D97-AF65-F5344CB8AC3E}">
        <p14:creationId xmlns:p14="http://schemas.microsoft.com/office/powerpoint/2010/main" val="3347350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EC87B0C-6B08-3614-C7BD-E09A4C5A4F60}"/>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731365" y="338599"/>
            <a:ext cx="7681269" cy="4320714"/>
          </a:xfrm>
          <a:prstGeom prst="rect">
            <a:avLst/>
          </a:prstGeom>
        </p:spPr>
      </p:pic>
      <p:sp>
        <p:nvSpPr>
          <p:cNvPr id="2" name="TextBox 1">
            <a:extLst>
              <a:ext uri="{FF2B5EF4-FFF2-40B4-BE49-F238E27FC236}">
                <a16:creationId xmlns:a16="http://schemas.microsoft.com/office/drawing/2014/main" id="{81ABDBE5-ED12-4ADC-9D2C-DD658A5014D7}"/>
              </a:ext>
            </a:extLst>
          </p:cNvPr>
          <p:cNvSpPr txBox="1"/>
          <p:nvPr/>
        </p:nvSpPr>
        <p:spPr>
          <a:xfrm>
            <a:off x="161669" y="76997"/>
            <a:ext cx="1160895" cy="307777"/>
          </a:xfrm>
          <a:prstGeom prst="rect">
            <a:avLst/>
          </a:prstGeom>
          <a:noFill/>
        </p:spPr>
        <p:txBody>
          <a:bodyPr wrap="none" rtlCol="0">
            <a:spAutoFit/>
          </a:bodyPr>
          <a:lstStyle/>
          <a:p>
            <a:r>
              <a:rPr lang="en-GB" sz="1400" dirty="0">
                <a:solidFill>
                  <a:srgbClr val="62898F"/>
                </a:solidFill>
              </a:rPr>
              <a:t>Site Context</a:t>
            </a:r>
          </a:p>
        </p:txBody>
      </p:sp>
      <p:sp>
        <p:nvSpPr>
          <p:cNvPr id="56" name="TextBox 55">
            <a:extLst>
              <a:ext uri="{FF2B5EF4-FFF2-40B4-BE49-F238E27FC236}">
                <a16:creationId xmlns:a16="http://schemas.microsoft.com/office/drawing/2014/main" id="{65F5FF7D-80CF-C5AF-CA21-F0B9549C9F01}"/>
              </a:ext>
            </a:extLst>
          </p:cNvPr>
          <p:cNvSpPr txBox="1"/>
          <p:nvPr/>
        </p:nvSpPr>
        <p:spPr>
          <a:xfrm>
            <a:off x="5868144" y="4175487"/>
            <a:ext cx="1440160" cy="430887"/>
          </a:xfrm>
          <a:prstGeom prst="rect">
            <a:avLst/>
          </a:prstGeom>
          <a:noFill/>
        </p:spPr>
        <p:txBody>
          <a:bodyPr wrap="square" rtlCol="0">
            <a:spAutoFit/>
          </a:bodyPr>
          <a:lstStyle/>
          <a:p>
            <a:r>
              <a:rPr lang="en-GB" sz="1100" b="1" dirty="0">
                <a:solidFill>
                  <a:srgbClr val="C00000"/>
                </a:solidFill>
              </a:rPr>
              <a:t>Park Inn by Radisson Hotel</a:t>
            </a:r>
          </a:p>
        </p:txBody>
      </p:sp>
      <p:grpSp>
        <p:nvGrpSpPr>
          <p:cNvPr id="3" name="Group 2">
            <a:extLst>
              <a:ext uri="{FF2B5EF4-FFF2-40B4-BE49-F238E27FC236}">
                <a16:creationId xmlns:a16="http://schemas.microsoft.com/office/drawing/2014/main" id="{DCB17FFA-5B74-87C8-CA20-E1A70DBDD8A2}"/>
              </a:ext>
            </a:extLst>
          </p:cNvPr>
          <p:cNvGrpSpPr/>
          <p:nvPr/>
        </p:nvGrpSpPr>
        <p:grpSpPr>
          <a:xfrm>
            <a:off x="2773705" y="634733"/>
            <a:ext cx="4102551" cy="3737217"/>
            <a:chOff x="2773705" y="634733"/>
            <a:chExt cx="4102551" cy="3737217"/>
          </a:xfrm>
        </p:grpSpPr>
        <p:sp>
          <p:nvSpPr>
            <p:cNvPr id="53" name="TextBox 52">
              <a:extLst>
                <a:ext uri="{FF2B5EF4-FFF2-40B4-BE49-F238E27FC236}">
                  <a16:creationId xmlns:a16="http://schemas.microsoft.com/office/drawing/2014/main" id="{116B836C-E166-189B-E030-920C2A4810A5}"/>
                </a:ext>
              </a:extLst>
            </p:cNvPr>
            <p:cNvSpPr txBox="1"/>
            <p:nvPr/>
          </p:nvSpPr>
          <p:spPr>
            <a:xfrm>
              <a:off x="3995936" y="634733"/>
              <a:ext cx="1626548" cy="261610"/>
            </a:xfrm>
            <a:prstGeom prst="rect">
              <a:avLst/>
            </a:prstGeom>
            <a:noFill/>
          </p:spPr>
          <p:txBody>
            <a:bodyPr wrap="square" rtlCol="0">
              <a:spAutoFit/>
            </a:bodyPr>
            <a:lstStyle/>
            <a:p>
              <a:r>
                <a:rPr lang="en-GB" sz="1100" b="1" dirty="0">
                  <a:solidFill>
                    <a:srgbClr val="C00000"/>
                  </a:solidFill>
                </a:rPr>
                <a:t>Duqm Frontier Town</a:t>
              </a:r>
            </a:p>
          </p:txBody>
        </p:sp>
        <p:sp>
          <p:nvSpPr>
            <p:cNvPr id="19" name="Oval 18">
              <a:extLst>
                <a:ext uri="{FF2B5EF4-FFF2-40B4-BE49-F238E27FC236}">
                  <a16:creationId xmlns:a16="http://schemas.microsoft.com/office/drawing/2014/main" id="{1483573D-280D-77E9-584A-AE0C144EB3BE}"/>
                </a:ext>
              </a:extLst>
            </p:cNvPr>
            <p:cNvSpPr/>
            <p:nvPr/>
          </p:nvSpPr>
          <p:spPr>
            <a:xfrm>
              <a:off x="2773705" y="701447"/>
              <a:ext cx="144016" cy="144016"/>
            </a:xfrm>
            <a:prstGeom prst="ellipse">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Oval 54">
              <a:extLst>
                <a:ext uri="{FF2B5EF4-FFF2-40B4-BE49-F238E27FC236}">
                  <a16:creationId xmlns:a16="http://schemas.microsoft.com/office/drawing/2014/main" id="{ED6F0F0B-8DFA-C4BD-0697-86764697AAD2}"/>
                </a:ext>
              </a:extLst>
            </p:cNvPr>
            <p:cNvSpPr/>
            <p:nvPr/>
          </p:nvSpPr>
          <p:spPr>
            <a:xfrm>
              <a:off x="6732240" y="2787770"/>
              <a:ext cx="144016" cy="144016"/>
            </a:xfrm>
            <a:prstGeom prst="ellipse">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62" name="Connector: Elbow 61">
              <a:extLst>
                <a:ext uri="{FF2B5EF4-FFF2-40B4-BE49-F238E27FC236}">
                  <a16:creationId xmlns:a16="http://schemas.microsoft.com/office/drawing/2014/main" id="{060EDE96-C612-0B7D-FB19-955FC22E2D18}"/>
                </a:ext>
              </a:extLst>
            </p:cNvPr>
            <p:cNvCxnSpPr>
              <a:cxnSpLocks/>
            </p:cNvCxnSpPr>
            <p:nvPr/>
          </p:nvCxnSpPr>
          <p:spPr>
            <a:xfrm>
              <a:off x="2843808" y="771550"/>
              <a:ext cx="1006832" cy="12700"/>
            </a:xfrm>
            <a:prstGeom prst="bentConnector3">
              <a:avLst>
                <a:gd name="adj1" fmla="val 50000"/>
              </a:avLst>
            </a:prstGeom>
            <a:ln w="19050">
              <a:solidFill>
                <a:srgbClr val="C00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5" name="Connector: Elbow 64">
              <a:extLst>
                <a:ext uri="{FF2B5EF4-FFF2-40B4-BE49-F238E27FC236}">
                  <a16:creationId xmlns:a16="http://schemas.microsoft.com/office/drawing/2014/main" id="{CEF716DE-FA60-D456-EE19-24E9B75DAAB5}"/>
                </a:ext>
              </a:extLst>
            </p:cNvPr>
            <p:cNvCxnSpPr>
              <a:cxnSpLocks/>
            </p:cNvCxnSpPr>
            <p:nvPr/>
          </p:nvCxnSpPr>
          <p:spPr>
            <a:xfrm>
              <a:off x="6249370" y="2859782"/>
              <a:ext cx="554878" cy="1"/>
            </a:xfrm>
            <a:prstGeom prst="bentConnector3">
              <a:avLst>
                <a:gd name="adj1" fmla="val 50000"/>
              </a:avLst>
            </a:prstGeom>
            <a:ln w="19050">
              <a:solidFill>
                <a:srgbClr val="C00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06A4C06B-EB3F-1DC7-B8E1-826A60E34128}"/>
                </a:ext>
              </a:extLst>
            </p:cNvPr>
            <p:cNvSpPr/>
            <p:nvPr/>
          </p:nvSpPr>
          <p:spPr>
            <a:xfrm>
              <a:off x="5148064" y="4227934"/>
              <a:ext cx="144016" cy="144016"/>
            </a:xfrm>
            <a:prstGeom prst="ellipse">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67" name="Connector: Elbow 66">
              <a:extLst>
                <a:ext uri="{FF2B5EF4-FFF2-40B4-BE49-F238E27FC236}">
                  <a16:creationId xmlns:a16="http://schemas.microsoft.com/office/drawing/2014/main" id="{F72A8F76-3498-5A1D-E4C8-618869412947}"/>
                </a:ext>
              </a:extLst>
            </p:cNvPr>
            <p:cNvCxnSpPr>
              <a:cxnSpLocks/>
            </p:cNvCxnSpPr>
            <p:nvPr/>
          </p:nvCxnSpPr>
          <p:spPr>
            <a:xfrm rot="10800000">
              <a:off x="5220072" y="4299942"/>
              <a:ext cx="648072" cy="12700"/>
            </a:xfrm>
            <a:prstGeom prst="bentConnector3">
              <a:avLst>
                <a:gd name="adj1" fmla="val 50000"/>
              </a:avLst>
            </a:prstGeom>
            <a:ln w="19050">
              <a:solidFill>
                <a:srgbClr val="C00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70" name="TextBox 69">
            <a:extLst>
              <a:ext uri="{FF2B5EF4-FFF2-40B4-BE49-F238E27FC236}">
                <a16:creationId xmlns:a16="http://schemas.microsoft.com/office/drawing/2014/main" id="{ECC34BCC-7F12-96AD-E3CE-0CEEBCDE29BF}"/>
              </a:ext>
            </a:extLst>
          </p:cNvPr>
          <p:cNvSpPr txBox="1"/>
          <p:nvPr/>
        </p:nvSpPr>
        <p:spPr>
          <a:xfrm>
            <a:off x="4622822" y="2728973"/>
            <a:ext cx="1626548" cy="261610"/>
          </a:xfrm>
          <a:prstGeom prst="rect">
            <a:avLst/>
          </a:prstGeom>
          <a:noFill/>
        </p:spPr>
        <p:txBody>
          <a:bodyPr wrap="square" rtlCol="0">
            <a:spAutoFit/>
          </a:bodyPr>
          <a:lstStyle/>
          <a:p>
            <a:r>
              <a:rPr lang="en-GB" sz="1100" b="1" dirty="0">
                <a:solidFill>
                  <a:srgbClr val="C00000"/>
                </a:solidFill>
              </a:rPr>
              <a:t>Crowne Plaza, Duqm</a:t>
            </a:r>
          </a:p>
        </p:txBody>
      </p:sp>
      <p:sp>
        <p:nvSpPr>
          <p:cNvPr id="84" name="Freeform: Shape 83">
            <a:extLst>
              <a:ext uri="{FF2B5EF4-FFF2-40B4-BE49-F238E27FC236}">
                <a16:creationId xmlns:a16="http://schemas.microsoft.com/office/drawing/2014/main" id="{C8D61883-6C6B-EBAF-E217-5CE5DE34A0EB}"/>
              </a:ext>
            </a:extLst>
          </p:cNvPr>
          <p:cNvSpPr/>
          <p:nvPr/>
        </p:nvSpPr>
        <p:spPr>
          <a:xfrm>
            <a:off x="4262120" y="1859280"/>
            <a:ext cx="162560" cy="2799080"/>
          </a:xfrm>
          <a:custGeom>
            <a:avLst/>
            <a:gdLst>
              <a:gd name="connsiteX0" fmla="*/ 0 w 162560"/>
              <a:gd name="connsiteY0" fmla="*/ 0 h 2799080"/>
              <a:gd name="connsiteX1" fmla="*/ 60960 w 162560"/>
              <a:gd name="connsiteY1" fmla="*/ 441960 h 2799080"/>
              <a:gd name="connsiteX2" fmla="*/ 127000 w 162560"/>
              <a:gd name="connsiteY2" fmla="*/ 1417320 h 2799080"/>
              <a:gd name="connsiteX3" fmla="*/ 162560 w 162560"/>
              <a:gd name="connsiteY3" fmla="*/ 2047240 h 2799080"/>
              <a:gd name="connsiteX4" fmla="*/ 157480 w 162560"/>
              <a:gd name="connsiteY4" fmla="*/ 2519680 h 2799080"/>
              <a:gd name="connsiteX5" fmla="*/ 116840 w 162560"/>
              <a:gd name="connsiteY5" fmla="*/ 2799080 h 279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560" h="2799080">
                <a:moveTo>
                  <a:pt x="0" y="0"/>
                </a:moveTo>
                <a:lnTo>
                  <a:pt x="60960" y="441960"/>
                </a:lnTo>
                <a:lnTo>
                  <a:pt x="127000" y="1417320"/>
                </a:lnTo>
                <a:lnTo>
                  <a:pt x="162560" y="2047240"/>
                </a:lnTo>
                <a:cubicBezTo>
                  <a:pt x="160867" y="2204720"/>
                  <a:pt x="159173" y="2362200"/>
                  <a:pt x="157480" y="2519680"/>
                </a:cubicBezTo>
                <a:lnTo>
                  <a:pt x="116840" y="2799080"/>
                </a:lnTo>
              </a:path>
            </a:pathLst>
          </a:custGeom>
          <a:ln w="19050" cap="flat" cmpd="sng" algn="ctr">
            <a:solidFill>
              <a:srgbClr val="57797F"/>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IN"/>
          </a:p>
        </p:txBody>
      </p:sp>
      <p:sp>
        <p:nvSpPr>
          <p:cNvPr id="85" name="Freeform: Shape 84">
            <a:extLst>
              <a:ext uri="{FF2B5EF4-FFF2-40B4-BE49-F238E27FC236}">
                <a16:creationId xmlns:a16="http://schemas.microsoft.com/office/drawing/2014/main" id="{D949009C-5A93-E56D-FFD5-CF015272BE30}"/>
              </a:ext>
            </a:extLst>
          </p:cNvPr>
          <p:cNvSpPr/>
          <p:nvPr/>
        </p:nvSpPr>
        <p:spPr>
          <a:xfrm>
            <a:off x="1437640" y="1645920"/>
            <a:ext cx="2829560" cy="259080"/>
          </a:xfrm>
          <a:custGeom>
            <a:avLst/>
            <a:gdLst>
              <a:gd name="connsiteX0" fmla="*/ 2829560 w 2829560"/>
              <a:gd name="connsiteY0" fmla="*/ 259080 h 259080"/>
              <a:gd name="connsiteX1" fmla="*/ 2738120 w 2829560"/>
              <a:gd name="connsiteY1" fmla="*/ 172720 h 259080"/>
              <a:gd name="connsiteX2" fmla="*/ 2636520 w 2829560"/>
              <a:gd name="connsiteY2" fmla="*/ 91440 h 259080"/>
              <a:gd name="connsiteX3" fmla="*/ 2453640 w 2829560"/>
              <a:gd name="connsiteY3" fmla="*/ 50800 h 259080"/>
              <a:gd name="connsiteX4" fmla="*/ 0 w 2829560"/>
              <a:gd name="connsiteY4" fmla="*/ 0 h 25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9560" h="259080">
                <a:moveTo>
                  <a:pt x="2829560" y="259080"/>
                </a:moveTo>
                <a:lnTo>
                  <a:pt x="2738120" y="172720"/>
                </a:lnTo>
                <a:lnTo>
                  <a:pt x="2636520" y="91440"/>
                </a:lnTo>
                <a:lnTo>
                  <a:pt x="2453640" y="50800"/>
                </a:lnTo>
                <a:lnTo>
                  <a:pt x="0" y="0"/>
                </a:lnTo>
              </a:path>
            </a:pathLst>
          </a:custGeom>
          <a:ln w="19050" cap="flat" cmpd="sng" algn="ctr">
            <a:solidFill>
              <a:srgbClr val="57797F"/>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IN">
              <a:solidFill>
                <a:schemeClr val="tx1"/>
              </a:solidFill>
            </a:endParaRPr>
          </a:p>
        </p:txBody>
      </p:sp>
      <p:sp>
        <p:nvSpPr>
          <p:cNvPr id="86" name="Freeform: Shape 85">
            <a:extLst>
              <a:ext uri="{FF2B5EF4-FFF2-40B4-BE49-F238E27FC236}">
                <a16:creationId xmlns:a16="http://schemas.microsoft.com/office/drawing/2014/main" id="{15DB49CB-5106-2067-9523-5CBD19EC3A71}"/>
              </a:ext>
            </a:extLst>
          </p:cNvPr>
          <p:cNvSpPr/>
          <p:nvPr/>
        </p:nvSpPr>
        <p:spPr>
          <a:xfrm>
            <a:off x="3850640" y="360680"/>
            <a:ext cx="416560" cy="1554480"/>
          </a:xfrm>
          <a:custGeom>
            <a:avLst/>
            <a:gdLst>
              <a:gd name="connsiteX0" fmla="*/ 0 w 416560"/>
              <a:gd name="connsiteY0" fmla="*/ 0 h 1554480"/>
              <a:gd name="connsiteX1" fmla="*/ 76200 w 416560"/>
              <a:gd name="connsiteY1" fmla="*/ 223520 h 1554480"/>
              <a:gd name="connsiteX2" fmla="*/ 203200 w 416560"/>
              <a:gd name="connsiteY2" fmla="*/ 675640 h 1554480"/>
              <a:gd name="connsiteX3" fmla="*/ 279400 w 416560"/>
              <a:gd name="connsiteY3" fmla="*/ 990600 h 1554480"/>
              <a:gd name="connsiteX4" fmla="*/ 289560 w 416560"/>
              <a:gd name="connsiteY4" fmla="*/ 1127760 h 1554480"/>
              <a:gd name="connsiteX5" fmla="*/ 274320 w 416560"/>
              <a:gd name="connsiteY5" fmla="*/ 1239520 h 1554480"/>
              <a:gd name="connsiteX6" fmla="*/ 243840 w 416560"/>
              <a:gd name="connsiteY6" fmla="*/ 1336040 h 1554480"/>
              <a:gd name="connsiteX7" fmla="*/ 264160 w 416560"/>
              <a:gd name="connsiteY7" fmla="*/ 1397000 h 1554480"/>
              <a:gd name="connsiteX8" fmla="*/ 381000 w 416560"/>
              <a:gd name="connsiteY8" fmla="*/ 1513840 h 1554480"/>
              <a:gd name="connsiteX9" fmla="*/ 416560 w 416560"/>
              <a:gd name="connsiteY9" fmla="*/ 1554480 h 1554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6560" h="1554480">
                <a:moveTo>
                  <a:pt x="0" y="0"/>
                </a:moveTo>
                <a:lnTo>
                  <a:pt x="76200" y="223520"/>
                </a:lnTo>
                <a:lnTo>
                  <a:pt x="203200" y="675640"/>
                </a:lnTo>
                <a:lnTo>
                  <a:pt x="279400" y="990600"/>
                </a:lnTo>
                <a:lnTo>
                  <a:pt x="289560" y="1127760"/>
                </a:lnTo>
                <a:lnTo>
                  <a:pt x="274320" y="1239520"/>
                </a:lnTo>
                <a:lnTo>
                  <a:pt x="243840" y="1336040"/>
                </a:lnTo>
                <a:lnTo>
                  <a:pt x="264160" y="1397000"/>
                </a:lnTo>
                <a:lnTo>
                  <a:pt x="381000" y="1513840"/>
                </a:lnTo>
                <a:lnTo>
                  <a:pt x="416560" y="1554480"/>
                </a:lnTo>
              </a:path>
            </a:pathLst>
          </a:custGeom>
          <a:ln w="19050" cap="flat" cmpd="sng" algn="ctr">
            <a:solidFill>
              <a:srgbClr val="57797F"/>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IN">
              <a:solidFill>
                <a:schemeClr val="tx1"/>
              </a:solidFill>
            </a:endParaRPr>
          </a:p>
        </p:txBody>
      </p:sp>
      <p:sp>
        <p:nvSpPr>
          <p:cNvPr id="87" name="Freeform: Shape 86">
            <a:extLst>
              <a:ext uri="{FF2B5EF4-FFF2-40B4-BE49-F238E27FC236}">
                <a16:creationId xmlns:a16="http://schemas.microsoft.com/office/drawing/2014/main" id="{8033DC03-205A-74C9-35B3-7C50CD2D4191}"/>
              </a:ext>
            </a:extLst>
          </p:cNvPr>
          <p:cNvSpPr/>
          <p:nvPr/>
        </p:nvSpPr>
        <p:spPr>
          <a:xfrm>
            <a:off x="4251960" y="1645920"/>
            <a:ext cx="528320" cy="2199640"/>
          </a:xfrm>
          <a:custGeom>
            <a:avLst/>
            <a:gdLst>
              <a:gd name="connsiteX0" fmla="*/ 0 w 528320"/>
              <a:gd name="connsiteY0" fmla="*/ 254000 h 2199640"/>
              <a:gd name="connsiteX1" fmla="*/ 25400 w 528320"/>
              <a:gd name="connsiteY1" fmla="*/ 162560 h 2199640"/>
              <a:gd name="connsiteX2" fmla="*/ 66040 w 528320"/>
              <a:gd name="connsiteY2" fmla="*/ 81280 h 2199640"/>
              <a:gd name="connsiteX3" fmla="*/ 162560 w 528320"/>
              <a:gd name="connsiteY3" fmla="*/ 5080 h 2199640"/>
              <a:gd name="connsiteX4" fmla="*/ 218440 w 528320"/>
              <a:gd name="connsiteY4" fmla="*/ 0 h 2199640"/>
              <a:gd name="connsiteX5" fmla="*/ 269240 w 528320"/>
              <a:gd name="connsiteY5" fmla="*/ 15240 h 2199640"/>
              <a:gd name="connsiteX6" fmla="*/ 309880 w 528320"/>
              <a:gd name="connsiteY6" fmla="*/ 76200 h 2199640"/>
              <a:gd name="connsiteX7" fmla="*/ 411480 w 528320"/>
              <a:gd name="connsiteY7" fmla="*/ 878840 h 2199640"/>
              <a:gd name="connsiteX8" fmla="*/ 492760 w 528320"/>
              <a:gd name="connsiteY8" fmla="*/ 1645920 h 2199640"/>
              <a:gd name="connsiteX9" fmla="*/ 528320 w 528320"/>
              <a:gd name="connsiteY9" fmla="*/ 2199640 h 219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320" h="2199640">
                <a:moveTo>
                  <a:pt x="0" y="254000"/>
                </a:moveTo>
                <a:lnTo>
                  <a:pt x="25400" y="162560"/>
                </a:lnTo>
                <a:lnTo>
                  <a:pt x="66040" y="81280"/>
                </a:lnTo>
                <a:lnTo>
                  <a:pt x="162560" y="5080"/>
                </a:lnTo>
                <a:lnTo>
                  <a:pt x="218440" y="0"/>
                </a:lnTo>
                <a:lnTo>
                  <a:pt x="269240" y="15240"/>
                </a:lnTo>
                <a:lnTo>
                  <a:pt x="309880" y="76200"/>
                </a:lnTo>
                <a:lnTo>
                  <a:pt x="411480" y="878840"/>
                </a:lnTo>
                <a:lnTo>
                  <a:pt x="492760" y="1645920"/>
                </a:lnTo>
                <a:lnTo>
                  <a:pt x="528320" y="2199640"/>
                </a:lnTo>
              </a:path>
            </a:pathLst>
          </a:custGeom>
          <a:ln w="19050" cap="flat" cmpd="sng" algn="ctr">
            <a:solidFill>
              <a:srgbClr val="57797F"/>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IN">
              <a:solidFill>
                <a:schemeClr val="tx1"/>
              </a:solidFill>
            </a:endParaRPr>
          </a:p>
        </p:txBody>
      </p:sp>
      <p:sp>
        <p:nvSpPr>
          <p:cNvPr id="88" name="Freeform: Shape 87">
            <a:extLst>
              <a:ext uri="{FF2B5EF4-FFF2-40B4-BE49-F238E27FC236}">
                <a16:creationId xmlns:a16="http://schemas.microsoft.com/office/drawing/2014/main" id="{B2BA3922-876F-FBFD-168E-9B0B548EADF3}"/>
              </a:ext>
            </a:extLst>
          </p:cNvPr>
          <p:cNvSpPr/>
          <p:nvPr/>
        </p:nvSpPr>
        <p:spPr>
          <a:xfrm>
            <a:off x="3865880" y="381000"/>
            <a:ext cx="452120" cy="1386840"/>
          </a:xfrm>
          <a:custGeom>
            <a:avLst/>
            <a:gdLst>
              <a:gd name="connsiteX0" fmla="*/ 0 w 452120"/>
              <a:gd name="connsiteY0" fmla="*/ 0 h 1386840"/>
              <a:gd name="connsiteX1" fmla="*/ 96520 w 452120"/>
              <a:gd name="connsiteY1" fmla="*/ 269240 h 1386840"/>
              <a:gd name="connsiteX2" fmla="*/ 223520 w 452120"/>
              <a:gd name="connsiteY2" fmla="*/ 680720 h 1386840"/>
              <a:gd name="connsiteX3" fmla="*/ 289560 w 452120"/>
              <a:gd name="connsiteY3" fmla="*/ 960120 h 1386840"/>
              <a:gd name="connsiteX4" fmla="*/ 330200 w 452120"/>
              <a:gd name="connsiteY4" fmla="*/ 1137920 h 1386840"/>
              <a:gd name="connsiteX5" fmla="*/ 391160 w 452120"/>
              <a:gd name="connsiteY5" fmla="*/ 1203960 h 1386840"/>
              <a:gd name="connsiteX6" fmla="*/ 436880 w 452120"/>
              <a:gd name="connsiteY6" fmla="*/ 1275080 h 1386840"/>
              <a:gd name="connsiteX7" fmla="*/ 452120 w 452120"/>
              <a:gd name="connsiteY7" fmla="*/ 1371600 h 1386840"/>
              <a:gd name="connsiteX8" fmla="*/ 431800 w 452120"/>
              <a:gd name="connsiteY8" fmla="*/ 1386840 h 138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2120" h="1386840">
                <a:moveTo>
                  <a:pt x="0" y="0"/>
                </a:moveTo>
                <a:lnTo>
                  <a:pt x="96520" y="269240"/>
                </a:lnTo>
                <a:lnTo>
                  <a:pt x="223520" y="680720"/>
                </a:lnTo>
                <a:lnTo>
                  <a:pt x="289560" y="960120"/>
                </a:lnTo>
                <a:lnTo>
                  <a:pt x="330200" y="1137920"/>
                </a:lnTo>
                <a:lnTo>
                  <a:pt x="391160" y="1203960"/>
                </a:lnTo>
                <a:lnTo>
                  <a:pt x="436880" y="1275080"/>
                </a:lnTo>
                <a:lnTo>
                  <a:pt x="452120" y="1371600"/>
                </a:lnTo>
                <a:lnTo>
                  <a:pt x="431800" y="1386840"/>
                </a:lnTo>
              </a:path>
            </a:pathLst>
          </a:custGeom>
          <a:ln w="19050" cap="flat" cmpd="sng" algn="ctr">
            <a:solidFill>
              <a:srgbClr val="57797F"/>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IN" dirty="0">
              <a:solidFill>
                <a:schemeClr val="tx1"/>
              </a:solidFill>
            </a:endParaRPr>
          </a:p>
        </p:txBody>
      </p:sp>
      <p:sp>
        <p:nvSpPr>
          <p:cNvPr id="89" name="Freeform: Shape 88">
            <a:extLst>
              <a:ext uri="{FF2B5EF4-FFF2-40B4-BE49-F238E27FC236}">
                <a16:creationId xmlns:a16="http://schemas.microsoft.com/office/drawing/2014/main" id="{3A7FBF92-E21B-C97C-6590-450E0825DB49}"/>
              </a:ext>
            </a:extLst>
          </p:cNvPr>
          <p:cNvSpPr/>
          <p:nvPr/>
        </p:nvSpPr>
        <p:spPr>
          <a:xfrm>
            <a:off x="4744720" y="3860800"/>
            <a:ext cx="50800" cy="782320"/>
          </a:xfrm>
          <a:custGeom>
            <a:avLst/>
            <a:gdLst>
              <a:gd name="connsiteX0" fmla="*/ 35560 w 50800"/>
              <a:gd name="connsiteY0" fmla="*/ 0 h 782320"/>
              <a:gd name="connsiteX1" fmla="*/ 50800 w 50800"/>
              <a:gd name="connsiteY1" fmla="*/ 325120 h 782320"/>
              <a:gd name="connsiteX2" fmla="*/ 0 w 50800"/>
              <a:gd name="connsiteY2" fmla="*/ 782320 h 782320"/>
            </a:gdLst>
            <a:ahLst/>
            <a:cxnLst>
              <a:cxn ang="0">
                <a:pos x="connsiteX0" y="connsiteY0"/>
              </a:cxn>
              <a:cxn ang="0">
                <a:pos x="connsiteX1" y="connsiteY1"/>
              </a:cxn>
              <a:cxn ang="0">
                <a:pos x="connsiteX2" y="connsiteY2"/>
              </a:cxn>
            </a:cxnLst>
            <a:rect l="l" t="t" r="r" b="b"/>
            <a:pathLst>
              <a:path w="50800" h="782320">
                <a:moveTo>
                  <a:pt x="35560" y="0"/>
                </a:moveTo>
                <a:lnTo>
                  <a:pt x="50800" y="325120"/>
                </a:lnTo>
                <a:lnTo>
                  <a:pt x="0" y="782320"/>
                </a:lnTo>
              </a:path>
            </a:pathLst>
          </a:custGeom>
          <a:ln w="19050" cap="flat" cmpd="sng" algn="ctr">
            <a:solidFill>
              <a:srgbClr val="57797F"/>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IN">
              <a:solidFill>
                <a:schemeClr val="tx1"/>
              </a:solidFill>
            </a:endParaRPr>
          </a:p>
        </p:txBody>
      </p:sp>
      <p:sp>
        <p:nvSpPr>
          <p:cNvPr id="91" name="Freeform: Shape 90">
            <a:extLst>
              <a:ext uri="{FF2B5EF4-FFF2-40B4-BE49-F238E27FC236}">
                <a16:creationId xmlns:a16="http://schemas.microsoft.com/office/drawing/2014/main" id="{49645F83-6C63-7BCC-0DE0-CC794235C1FE}"/>
              </a:ext>
            </a:extLst>
          </p:cNvPr>
          <p:cNvSpPr/>
          <p:nvPr/>
        </p:nvSpPr>
        <p:spPr>
          <a:xfrm>
            <a:off x="1436370" y="1485900"/>
            <a:ext cx="400050" cy="99060"/>
          </a:xfrm>
          <a:custGeom>
            <a:avLst/>
            <a:gdLst>
              <a:gd name="connsiteX0" fmla="*/ 0 w 400050"/>
              <a:gd name="connsiteY0" fmla="*/ 95250 h 99060"/>
              <a:gd name="connsiteX1" fmla="*/ 243840 w 400050"/>
              <a:gd name="connsiteY1" fmla="*/ 99060 h 99060"/>
              <a:gd name="connsiteX2" fmla="*/ 358140 w 400050"/>
              <a:gd name="connsiteY2" fmla="*/ 95250 h 99060"/>
              <a:gd name="connsiteX3" fmla="*/ 392430 w 400050"/>
              <a:gd name="connsiteY3" fmla="*/ 72390 h 99060"/>
              <a:gd name="connsiteX4" fmla="*/ 400050 w 400050"/>
              <a:gd name="connsiteY4" fmla="*/ 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 h="99060">
                <a:moveTo>
                  <a:pt x="0" y="95250"/>
                </a:moveTo>
                <a:lnTo>
                  <a:pt x="243840" y="99060"/>
                </a:lnTo>
                <a:lnTo>
                  <a:pt x="358140" y="95250"/>
                </a:lnTo>
                <a:lnTo>
                  <a:pt x="392430" y="72390"/>
                </a:lnTo>
                <a:lnTo>
                  <a:pt x="400050" y="0"/>
                </a:lnTo>
              </a:path>
            </a:pathLst>
          </a:custGeom>
          <a:ln w="19050" cap="flat" cmpd="sng" algn="ctr">
            <a:solidFill>
              <a:srgbClr val="57797F"/>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IN" dirty="0">
              <a:solidFill>
                <a:schemeClr val="tx1"/>
              </a:solidFill>
            </a:endParaRPr>
          </a:p>
        </p:txBody>
      </p:sp>
      <p:sp>
        <p:nvSpPr>
          <p:cNvPr id="92" name="Freeform: Shape 91">
            <a:extLst>
              <a:ext uri="{FF2B5EF4-FFF2-40B4-BE49-F238E27FC236}">
                <a16:creationId xmlns:a16="http://schemas.microsoft.com/office/drawing/2014/main" id="{FA16430D-4AB5-C5DE-E9D0-4F67AD011F7C}"/>
              </a:ext>
            </a:extLst>
          </p:cNvPr>
          <p:cNvSpPr/>
          <p:nvPr/>
        </p:nvSpPr>
        <p:spPr>
          <a:xfrm>
            <a:off x="1863090" y="1504950"/>
            <a:ext cx="2270760" cy="144780"/>
          </a:xfrm>
          <a:custGeom>
            <a:avLst/>
            <a:gdLst>
              <a:gd name="connsiteX0" fmla="*/ 0 w 2270760"/>
              <a:gd name="connsiteY0" fmla="*/ 0 h 144780"/>
              <a:gd name="connsiteX1" fmla="*/ 0 w 2270760"/>
              <a:gd name="connsiteY1" fmla="*/ 53340 h 144780"/>
              <a:gd name="connsiteX2" fmla="*/ 49530 w 2270760"/>
              <a:gd name="connsiteY2" fmla="*/ 76200 h 144780"/>
              <a:gd name="connsiteX3" fmla="*/ 220980 w 2270760"/>
              <a:gd name="connsiteY3" fmla="*/ 99060 h 144780"/>
              <a:gd name="connsiteX4" fmla="*/ 1417320 w 2270760"/>
              <a:gd name="connsiteY4" fmla="*/ 118110 h 144780"/>
              <a:gd name="connsiteX5" fmla="*/ 1958340 w 2270760"/>
              <a:gd name="connsiteY5" fmla="*/ 144780 h 144780"/>
              <a:gd name="connsiteX6" fmla="*/ 2183130 w 2270760"/>
              <a:gd name="connsiteY6" fmla="*/ 133350 h 144780"/>
              <a:gd name="connsiteX7" fmla="*/ 2232660 w 2270760"/>
              <a:gd name="connsiteY7" fmla="*/ 106680 h 144780"/>
              <a:gd name="connsiteX8" fmla="*/ 2270760 w 2270760"/>
              <a:gd name="connsiteY8" fmla="*/ 45720 h 14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0760" h="144780">
                <a:moveTo>
                  <a:pt x="0" y="0"/>
                </a:moveTo>
                <a:lnTo>
                  <a:pt x="0" y="53340"/>
                </a:lnTo>
                <a:lnTo>
                  <a:pt x="49530" y="76200"/>
                </a:lnTo>
                <a:lnTo>
                  <a:pt x="220980" y="99060"/>
                </a:lnTo>
                <a:lnTo>
                  <a:pt x="1417320" y="118110"/>
                </a:lnTo>
                <a:lnTo>
                  <a:pt x="1958340" y="144780"/>
                </a:lnTo>
                <a:lnTo>
                  <a:pt x="2183130" y="133350"/>
                </a:lnTo>
                <a:lnTo>
                  <a:pt x="2232660" y="106680"/>
                </a:lnTo>
                <a:lnTo>
                  <a:pt x="2270760" y="45720"/>
                </a:lnTo>
              </a:path>
            </a:pathLst>
          </a:custGeom>
          <a:ln w="19050" cap="flat" cmpd="sng" algn="ctr">
            <a:solidFill>
              <a:srgbClr val="57797F"/>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IN">
              <a:solidFill>
                <a:schemeClr val="tx1"/>
              </a:solidFill>
            </a:endParaRPr>
          </a:p>
        </p:txBody>
      </p:sp>
      <p:cxnSp>
        <p:nvCxnSpPr>
          <p:cNvPr id="95" name="Straight Connector 94">
            <a:extLst>
              <a:ext uri="{FF2B5EF4-FFF2-40B4-BE49-F238E27FC236}">
                <a16:creationId xmlns:a16="http://schemas.microsoft.com/office/drawing/2014/main" id="{CB60B438-3FA9-1881-5C83-2EC5CCEAE4D1}"/>
              </a:ext>
            </a:extLst>
          </p:cNvPr>
          <p:cNvCxnSpPr>
            <a:cxnSpLocks/>
          </p:cNvCxnSpPr>
          <p:nvPr/>
        </p:nvCxnSpPr>
        <p:spPr>
          <a:xfrm>
            <a:off x="3995936" y="1915160"/>
            <a:ext cx="322064" cy="2096750"/>
          </a:xfrm>
          <a:prstGeom prst="line">
            <a:avLst/>
          </a:prstGeom>
          <a:ln>
            <a:solidFill>
              <a:srgbClr val="C00000"/>
            </a:solidFill>
            <a:prstDash val="dash"/>
          </a:ln>
        </p:spPr>
        <p:style>
          <a:lnRef idx="2">
            <a:schemeClr val="accent2"/>
          </a:lnRef>
          <a:fillRef idx="0">
            <a:schemeClr val="accent2"/>
          </a:fillRef>
          <a:effectRef idx="1">
            <a:schemeClr val="accent2"/>
          </a:effectRef>
          <a:fontRef idx="minor">
            <a:schemeClr val="tx1"/>
          </a:fontRef>
        </p:style>
      </p:cxnSp>
      <p:cxnSp>
        <p:nvCxnSpPr>
          <p:cNvPr id="97" name="Straight Connector 96">
            <a:extLst>
              <a:ext uri="{FF2B5EF4-FFF2-40B4-BE49-F238E27FC236}">
                <a16:creationId xmlns:a16="http://schemas.microsoft.com/office/drawing/2014/main" id="{4EC2A5BD-C28C-717B-E547-4DFA37E93CE8}"/>
              </a:ext>
            </a:extLst>
          </p:cNvPr>
          <p:cNvCxnSpPr>
            <a:cxnSpLocks/>
          </p:cNvCxnSpPr>
          <p:nvPr/>
        </p:nvCxnSpPr>
        <p:spPr>
          <a:xfrm>
            <a:off x="2195736" y="1915160"/>
            <a:ext cx="1800200" cy="0"/>
          </a:xfrm>
          <a:prstGeom prst="line">
            <a:avLst/>
          </a:prstGeom>
          <a:ln>
            <a:solidFill>
              <a:srgbClr val="C00000"/>
            </a:solidFill>
            <a:prstDash val="dash"/>
          </a:ln>
        </p:spPr>
        <p:style>
          <a:lnRef idx="2">
            <a:schemeClr val="accent2"/>
          </a:lnRef>
          <a:fillRef idx="0">
            <a:schemeClr val="accent2"/>
          </a:fillRef>
          <a:effectRef idx="1">
            <a:schemeClr val="accent2"/>
          </a:effectRef>
          <a:fontRef idx="minor">
            <a:schemeClr val="tx1"/>
          </a:fontRef>
        </p:style>
      </p:cxnSp>
      <p:cxnSp>
        <p:nvCxnSpPr>
          <p:cNvPr id="102" name="Straight Connector 101">
            <a:extLst>
              <a:ext uri="{FF2B5EF4-FFF2-40B4-BE49-F238E27FC236}">
                <a16:creationId xmlns:a16="http://schemas.microsoft.com/office/drawing/2014/main" id="{D6D8DF42-DA06-AD4F-4F1A-90041EC725B0}"/>
              </a:ext>
            </a:extLst>
          </p:cNvPr>
          <p:cNvCxnSpPr>
            <a:cxnSpLocks/>
          </p:cNvCxnSpPr>
          <p:nvPr/>
        </p:nvCxnSpPr>
        <p:spPr>
          <a:xfrm>
            <a:off x="2195736" y="1915160"/>
            <a:ext cx="72008" cy="1736710"/>
          </a:xfrm>
          <a:prstGeom prst="line">
            <a:avLst/>
          </a:prstGeom>
          <a:ln>
            <a:solidFill>
              <a:srgbClr val="C00000"/>
            </a:solidFill>
            <a:prstDash val="dash"/>
          </a:ln>
        </p:spPr>
        <p:style>
          <a:lnRef idx="2">
            <a:schemeClr val="accent2"/>
          </a:lnRef>
          <a:fillRef idx="0">
            <a:schemeClr val="accent2"/>
          </a:fillRef>
          <a:effectRef idx="1">
            <a:schemeClr val="accent2"/>
          </a:effectRef>
          <a:fontRef idx="minor">
            <a:schemeClr val="tx1"/>
          </a:fontRef>
        </p:style>
      </p:cxnSp>
      <p:cxnSp>
        <p:nvCxnSpPr>
          <p:cNvPr id="106" name="Straight Connector 105">
            <a:extLst>
              <a:ext uri="{FF2B5EF4-FFF2-40B4-BE49-F238E27FC236}">
                <a16:creationId xmlns:a16="http://schemas.microsoft.com/office/drawing/2014/main" id="{066FB3D1-6FA6-D4C7-9DFD-3F4DA7D9FB56}"/>
              </a:ext>
            </a:extLst>
          </p:cNvPr>
          <p:cNvCxnSpPr>
            <a:cxnSpLocks/>
          </p:cNvCxnSpPr>
          <p:nvPr/>
        </p:nvCxnSpPr>
        <p:spPr>
          <a:xfrm flipH="1" flipV="1">
            <a:off x="2267744" y="3651870"/>
            <a:ext cx="2050256" cy="360040"/>
          </a:xfrm>
          <a:prstGeom prst="line">
            <a:avLst/>
          </a:prstGeom>
          <a:ln>
            <a:solidFill>
              <a:srgbClr val="C00000"/>
            </a:solidFill>
            <a:prstDash val="dash"/>
          </a:ln>
        </p:spPr>
        <p:style>
          <a:lnRef idx="2">
            <a:schemeClr val="accent2"/>
          </a:lnRef>
          <a:fillRef idx="0">
            <a:schemeClr val="accent2"/>
          </a:fillRef>
          <a:effectRef idx="1">
            <a:schemeClr val="accent2"/>
          </a:effectRef>
          <a:fontRef idx="minor">
            <a:schemeClr val="tx1"/>
          </a:fontRef>
        </p:style>
      </p:cxnSp>
      <p:cxnSp>
        <p:nvCxnSpPr>
          <p:cNvPr id="111" name="Straight Arrow Connector 110">
            <a:extLst>
              <a:ext uri="{FF2B5EF4-FFF2-40B4-BE49-F238E27FC236}">
                <a16:creationId xmlns:a16="http://schemas.microsoft.com/office/drawing/2014/main" id="{FD275071-81B6-3ED0-8D5E-E7C9D0951508}"/>
              </a:ext>
            </a:extLst>
          </p:cNvPr>
          <p:cNvCxnSpPr>
            <a:cxnSpLocks/>
          </p:cNvCxnSpPr>
          <p:nvPr/>
        </p:nvCxnSpPr>
        <p:spPr>
          <a:xfrm>
            <a:off x="2195736" y="2067694"/>
            <a:ext cx="1830236"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007421A9-D35B-44D0-9C7A-84CD8FE67663}"/>
              </a:ext>
            </a:extLst>
          </p:cNvPr>
          <p:cNvCxnSpPr>
            <a:cxnSpLocks/>
          </p:cNvCxnSpPr>
          <p:nvPr/>
        </p:nvCxnSpPr>
        <p:spPr>
          <a:xfrm flipH="1" flipV="1">
            <a:off x="3812459" y="1905000"/>
            <a:ext cx="328032" cy="209675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04E22657-4A21-8BD4-A042-10D36D2A23D3}"/>
              </a:ext>
            </a:extLst>
          </p:cNvPr>
          <p:cNvSpPr txBox="1"/>
          <p:nvPr/>
        </p:nvSpPr>
        <p:spPr>
          <a:xfrm rot="15996827">
            <a:off x="2018574" y="2660742"/>
            <a:ext cx="614008" cy="261610"/>
          </a:xfrm>
          <a:prstGeom prst="rect">
            <a:avLst/>
          </a:prstGeom>
          <a:noFill/>
        </p:spPr>
        <p:txBody>
          <a:bodyPr wrap="square" rtlCol="0">
            <a:spAutoFit/>
          </a:bodyPr>
          <a:lstStyle/>
          <a:p>
            <a:r>
              <a:rPr lang="en-GB" sz="1100" b="1" dirty="0">
                <a:solidFill>
                  <a:srgbClr val="C00000"/>
                </a:solidFill>
              </a:rPr>
              <a:t>600 M</a:t>
            </a:r>
          </a:p>
        </p:txBody>
      </p:sp>
      <p:sp>
        <p:nvSpPr>
          <p:cNvPr id="123" name="TextBox 122">
            <a:extLst>
              <a:ext uri="{FF2B5EF4-FFF2-40B4-BE49-F238E27FC236}">
                <a16:creationId xmlns:a16="http://schemas.microsoft.com/office/drawing/2014/main" id="{41B4C712-71A4-D6EE-5BDF-625D10CE2583}"/>
              </a:ext>
            </a:extLst>
          </p:cNvPr>
          <p:cNvSpPr txBox="1"/>
          <p:nvPr/>
        </p:nvSpPr>
        <p:spPr>
          <a:xfrm rot="627058">
            <a:off x="2985868" y="3622854"/>
            <a:ext cx="614008" cy="261610"/>
          </a:xfrm>
          <a:prstGeom prst="rect">
            <a:avLst/>
          </a:prstGeom>
          <a:noFill/>
        </p:spPr>
        <p:txBody>
          <a:bodyPr wrap="square" rtlCol="0">
            <a:spAutoFit/>
          </a:bodyPr>
          <a:lstStyle/>
          <a:p>
            <a:r>
              <a:rPr lang="en-GB" sz="1100" b="1" dirty="0">
                <a:solidFill>
                  <a:srgbClr val="C00000"/>
                </a:solidFill>
              </a:rPr>
              <a:t>650 M</a:t>
            </a:r>
          </a:p>
        </p:txBody>
      </p:sp>
      <p:sp>
        <p:nvSpPr>
          <p:cNvPr id="124" name="TextBox 123">
            <a:extLst>
              <a:ext uri="{FF2B5EF4-FFF2-40B4-BE49-F238E27FC236}">
                <a16:creationId xmlns:a16="http://schemas.microsoft.com/office/drawing/2014/main" id="{B2A9A0A9-1598-CCB9-89F4-AE9C9C4B1539}"/>
              </a:ext>
            </a:extLst>
          </p:cNvPr>
          <p:cNvSpPr txBox="1"/>
          <p:nvPr/>
        </p:nvSpPr>
        <p:spPr>
          <a:xfrm rot="15647336">
            <a:off x="3737167" y="2728972"/>
            <a:ext cx="614008" cy="261610"/>
          </a:xfrm>
          <a:prstGeom prst="rect">
            <a:avLst/>
          </a:prstGeom>
          <a:noFill/>
        </p:spPr>
        <p:txBody>
          <a:bodyPr wrap="square" rtlCol="0">
            <a:spAutoFit/>
          </a:bodyPr>
          <a:lstStyle/>
          <a:p>
            <a:r>
              <a:rPr lang="en-GB" sz="1100" b="1" dirty="0">
                <a:solidFill>
                  <a:srgbClr val="C00000"/>
                </a:solidFill>
              </a:rPr>
              <a:t>700 M</a:t>
            </a:r>
          </a:p>
        </p:txBody>
      </p:sp>
      <p:sp>
        <p:nvSpPr>
          <p:cNvPr id="125" name="TextBox 124">
            <a:extLst>
              <a:ext uri="{FF2B5EF4-FFF2-40B4-BE49-F238E27FC236}">
                <a16:creationId xmlns:a16="http://schemas.microsoft.com/office/drawing/2014/main" id="{FFFDD2E9-F408-EF6A-8E09-77BCBB53F89D}"/>
              </a:ext>
            </a:extLst>
          </p:cNvPr>
          <p:cNvSpPr txBox="1"/>
          <p:nvPr/>
        </p:nvSpPr>
        <p:spPr>
          <a:xfrm>
            <a:off x="2804217" y="1863244"/>
            <a:ext cx="614008" cy="261610"/>
          </a:xfrm>
          <a:prstGeom prst="rect">
            <a:avLst/>
          </a:prstGeom>
          <a:noFill/>
        </p:spPr>
        <p:txBody>
          <a:bodyPr wrap="square" rtlCol="0">
            <a:spAutoFit/>
          </a:bodyPr>
          <a:lstStyle/>
          <a:p>
            <a:r>
              <a:rPr lang="en-GB" sz="1100" b="1" dirty="0">
                <a:solidFill>
                  <a:srgbClr val="C00000"/>
                </a:solidFill>
              </a:rPr>
              <a:t>650 M</a:t>
            </a:r>
          </a:p>
        </p:txBody>
      </p:sp>
      <p:cxnSp>
        <p:nvCxnSpPr>
          <p:cNvPr id="126" name="Straight Arrow Connector 125">
            <a:extLst>
              <a:ext uri="{FF2B5EF4-FFF2-40B4-BE49-F238E27FC236}">
                <a16:creationId xmlns:a16="http://schemas.microsoft.com/office/drawing/2014/main" id="{EA00F56C-F743-AC61-DDE1-0B5F29EF2F3E}"/>
              </a:ext>
            </a:extLst>
          </p:cNvPr>
          <p:cNvCxnSpPr>
            <a:cxnSpLocks/>
          </p:cNvCxnSpPr>
          <p:nvPr/>
        </p:nvCxnSpPr>
        <p:spPr>
          <a:xfrm>
            <a:off x="2277904" y="3489175"/>
            <a:ext cx="2013109" cy="344638"/>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19BF2DEE-2C11-1C53-5DC4-C709252EA589}"/>
              </a:ext>
            </a:extLst>
          </p:cNvPr>
          <p:cNvCxnSpPr>
            <a:cxnSpLocks/>
          </p:cNvCxnSpPr>
          <p:nvPr/>
        </p:nvCxnSpPr>
        <p:spPr>
          <a:xfrm flipH="1" flipV="1">
            <a:off x="2349054" y="1905000"/>
            <a:ext cx="98531" cy="1764993"/>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AD27BB49-1482-D5EE-9CFD-EAAEC419EEFC}"/>
              </a:ext>
            </a:extLst>
          </p:cNvPr>
          <p:cNvSpPr txBox="1"/>
          <p:nvPr/>
        </p:nvSpPr>
        <p:spPr>
          <a:xfrm>
            <a:off x="2627607" y="2571750"/>
            <a:ext cx="1242673" cy="600164"/>
          </a:xfrm>
          <a:prstGeom prst="rect">
            <a:avLst/>
          </a:prstGeom>
          <a:noFill/>
        </p:spPr>
        <p:txBody>
          <a:bodyPr wrap="square" rtlCol="0">
            <a:spAutoFit/>
          </a:bodyPr>
          <a:lstStyle/>
          <a:p>
            <a:r>
              <a:rPr lang="en-GB" sz="1100" b="1" dirty="0">
                <a:solidFill>
                  <a:srgbClr val="C00000"/>
                </a:solidFill>
              </a:rPr>
              <a:t>Land parcel  (under consideration)</a:t>
            </a:r>
          </a:p>
        </p:txBody>
      </p:sp>
      <p:grpSp>
        <p:nvGrpSpPr>
          <p:cNvPr id="36" name="Group 35">
            <a:extLst>
              <a:ext uri="{FF2B5EF4-FFF2-40B4-BE49-F238E27FC236}">
                <a16:creationId xmlns:a16="http://schemas.microsoft.com/office/drawing/2014/main" id="{C831100E-AE77-5AC4-F525-54B98E1B4F0B}"/>
              </a:ext>
            </a:extLst>
          </p:cNvPr>
          <p:cNvGrpSpPr/>
          <p:nvPr/>
        </p:nvGrpSpPr>
        <p:grpSpPr>
          <a:xfrm>
            <a:off x="181448" y="4075483"/>
            <a:ext cx="332787" cy="583831"/>
            <a:chOff x="67263" y="5650294"/>
            <a:chExt cx="332787" cy="583831"/>
          </a:xfrm>
        </p:grpSpPr>
        <p:pic>
          <p:nvPicPr>
            <p:cNvPr id="37" name="Picture 4" descr="2D Vector North Arrows">
              <a:extLst>
                <a:ext uri="{FF2B5EF4-FFF2-40B4-BE49-F238E27FC236}">
                  <a16:creationId xmlns:a16="http://schemas.microsoft.com/office/drawing/2014/main" id="{2091DE51-91FC-0556-2B07-E346D3A113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63" y="5898049"/>
              <a:ext cx="332787" cy="336076"/>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D0A7676E-1D87-6480-3079-DA3F4D7ADC27}"/>
                </a:ext>
              </a:extLst>
            </p:cNvPr>
            <p:cNvSpPr txBox="1"/>
            <p:nvPr/>
          </p:nvSpPr>
          <p:spPr>
            <a:xfrm>
              <a:off x="93944" y="5650294"/>
              <a:ext cx="206647" cy="208113"/>
            </a:xfrm>
            <a:prstGeom prst="rect">
              <a:avLst/>
            </a:prstGeom>
            <a:noFill/>
          </p:spPr>
          <p:txBody>
            <a:bodyPr wrap="square" rtlCol="0">
              <a:spAutoFit/>
            </a:bodyPr>
            <a:lstStyle/>
            <a:p>
              <a:r>
                <a:rPr lang="en-IN" sz="1200" b="1" dirty="0">
                  <a:latin typeface="Bahnschrift Light SemiCondensed" panose="020B0502040204020203" pitchFamily="34" charset="0"/>
                </a:rPr>
                <a:t>N</a:t>
              </a:r>
            </a:p>
          </p:txBody>
        </p:sp>
      </p:grpSp>
    </p:spTree>
    <p:extLst>
      <p:ext uri="{BB962C8B-B14F-4D97-AF65-F5344CB8AC3E}">
        <p14:creationId xmlns:p14="http://schemas.microsoft.com/office/powerpoint/2010/main" val="59552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5A586526-8962-88EF-5639-EA779A747B10}"/>
              </a:ext>
            </a:extLst>
          </p:cNvPr>
          <p:cNvGrpSpPr/>
          <p:nvPr/>
        </p:nvGrpSpPr>
        <p:grpSpPr>
          <a:xfrm>
            <a:off x="863526" y="339725"/>
            <a:ext cx="7416948" cy="4304665"/>
            <a:chOff x="863526" y="339725"/>
            <a:chExt cx="7416948" cy="4304665"/>
          </a:xfrm>
        </p:grpSpPr>
        <p:pic>
          <p:nvPicPr>
            <p:cNvPr id="5" name="Picture 4">
              <a:extLst>
                <a:ext uri="{FF2B5EF4-FFF2-40B4-BE49-F238E27FC236}">
                  <a16:creationId xmlns:a16="http://schemas.microsoft.com/office/drawing/2014/main" id="{1B8B2B14-ED91-D033-8E06-938B709B67C4}"/>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863526" y="339725"/>
              <a:ext cx="7416948" cy="4298739"/>
            </a:xfrm>
            <a:prstGeom prst="rect">
              <a:avLst/>
            </a:prstGeom>
          </p:spPr>
        </p:pic>
        <p:sp>
          <p:nvSpPr>
            <p:cNvPr id="25" name="Freeform: Shape 24">
              <a:extLst>
                <a:ext uri="{FF2B5EF4-FFF2-40B4-BE49-F238E27FC236}">
                  <a16:creationId xmlns:a16="http://schemas.microsoft.com/office/drawing/2014/main" id="{E9DAA935-E3CD-6BE6-26CB-3B054D79629E}"/>
                </a:ext>
              </a:extLst>
            </p:cNvPr>
            <p:cNvSpPr/>
            <p:nvPr/>
          </p:nvSpPr>
          <p:spPr>
            <a:xfrm>
              <a:off x="5166360" y="3383280"/>
              <a:ext cx="114300" cy="1261110"/>
            </a:xfrm>
            <a:custGeom>
              <a:avLst/>
              <a:gdLst>
                <a:gd name="connsiteX0" fmla="*/ 0 w 114300"/>
                <a:gd name="connsiteY0" fmla="*/ 0 h 1261110"/>
                <a:gd name="connsiteX1" fmla="*/ 49530 w 114300"/>
                <a:gd name="connsiteY1" fmla="*/ 388620 h 1261110"/>
                <a:gd name="connsiteX2" fmla="*/ 102870 w 114300"/>
                <a:gd name="connsiteY2" fmla="*/ 857250 h 1261110"/>
                <a:gd name="connsiteX3" fmla="*/ 114300 w 114300"/>
                <a:gd name="connsiteY3" fmla="*/ 1261110 h 1261110"/>
              </a:gdLst>
              <a:ahLst/>
              <a:cxnLst>
                <a:cxn ang="0">
                  <a:pos x="connsiteX0" y="connsiteY0"/>
                </a:cxn>
                <a:cxn ang="0">
                  <a:pos x="connsiteX1" y="connsiteY1"/>
                </a:cxn>
                <a:cxn ang="0">
                  <a:pos x="connsiteX2" y="connsiteY2"/>
                </a:cxn>
                <a:cxn ang="0">
                  <a:pos x="connsiteX3" y="connsiteY3"/>
                </a:cxn>
              </a:cxnLst>
              <a:rect l="l" t="t" r="r" b="b"/>
              <a:pathLst>
                <a:path w="114300" h="1261110">
                  <a:moveTo>
                    <a:pt x="0" y="0"/>
                  </a:moveTo>
                  <a:lnTo>
                    <a:pt x="49530" y="388620"/>
                  </a:lnTo>
                  <a:lnTo>
                    <a:pt x="102870" y="857250"/>
                  </a:lnTo>
                  <a:lnTo>
                    <a:pt x="114300" y="1261110"/>
                  </a:lnTo>
                </a:path>
              </a:pathLst>
            </a:cu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IN">
                <a:solidFill>
                  <a:schemeClr val="tx1"/>
                </a:solidFill>
              </a:endParaRPr>
            </a:p>
          </p:txBody>
        </p:sp>
        <p:sp>
          <p:nvSpPr>
            <p:cNvPr id="20" name="Freeform: Shape 19">
              <a:extLst>
                <a:ext uri="{FF2B5EF4-FFF2-40B4-BE49-F238E27FC236}">
                  <a16:creationId xmlns:a16="http://schemas.microsoft.com/office/drawing/2014/main" id="{6AE6AA6B-0B07-8555-6B4F-7C3590D5B09E}"/>
                </a:ext>
              </a:extLst>
            </p:cNvPr>
            <p:cNvSpPr/>
            <p:nvPr/>
          </p:nvSpPr>
          <p:spPr>
            <a:xfrm>
              <a:off x="866775" y="838200"/>
              <a:ext cx="489585" cy="125730"/>
            </a:xfrm>
            <a:custGeom>
              <a:avLst/>
              <a:gdLst>
                <a:gd name="connsiteX0" fmla="*/ 0 w 489585"/>
                <a:gd name="connsiteY0" fmla="*/ 123825 h 125730"/>
                <a:gd name="connsiteX1" fmla="*/ 373380 w 489585"/>
                <a:gd name="connsiteY1" fmla="*/ 125730 h 125730"/>
                <a:gd name="connsiteX2" fmla="*/ 434340 w 489585"/>
                <a:gd name="connsiteY2" fmla="*/ 102870 h 125730"/>
                <a:gd name="connsiteX3" fmla="*/ 468630 w 489585"/>
                <a:gd name="connsiteY3" fmla="*/ 76200 h 125730"/>
                <a:gd name="connsiteX4" fmla="*/ 489585 w 489585"/>
                <a:gd name="connsiteY4" fmla="*/ 0 h 12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585" h="125730">
                  <a:moveTo>
                    <a:pt x="0" y="123825"/>
                  </a:moveTo>
                  <a:lnTo>
                    <a:pt x="373380" y="125730"/>
                  </a:lnTo>
                  <a:lnTo>
                    <a:pt x="434340" y="102870"/>
                  </a:lnTo>
                  <a:lnTo>
                    <a:pt x="468630" y="76200"/>
                  </a:lnTo>
                  <a:lnTo>
                    <a:pt x="489585" y="0"/>
                  </a:lnTo>
                </a:path>
              </a:pathLst>
            </a:custGeom>
            <a:ln>
              <a:headEnd type="none" w="med" len="med"/>
              <a:tailEnd type="none" w="med" len="med"/>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IN"/>
            </a:p>
          </p:txBody>
        </p:sp>
        <p:sp>
          <p:nvSpPr>
            <p:cNvPr id="22" name="Freeform: Shape 21">
              <a:extLst>
                <a:ext uri="{FF2B5EF4-FFF2-40B4-BE49-F238E27FC236}">
                  <a16:creationId xmlns:a16="http://schemas.microsoft.com/office/drawing/2014/main" id="{9790A9C8-74DB-F91B-7670-13767779EA70}"/>
                </a:ext>
              </a:extLst>
            </p:cNvPr>
            <p:cNvSpPr/>
            <p:nvPr/>
          </p:nvSpPr>
          <p:spPr>
            <a:xfrm>
              <a:off x="1369694" y="834390"/>
              <a:ext cx="2914273" cy="133350"/>
            </a:xfrm>
            <a:custGeom>
              <a:avLst/>
              <a:gdLst>
                <a:gd name="connsiteX0" fmla="*/ 7620 w 1584960"/>
                <a:gd name="connsiteY0" fmla="*/ 0 h 133350"/>
                <a:gd name="connsiteX1" fmla="*/ 0 w 1584960"/>
                <a:gd name="connsiteY1" fmla="*/ 76200 h 133350"/>
                <a:gd name="connsiteX2" fmla="*/ 26670 w 1584960"/>
                <a:gd name="connsiteY2" fmla="*/ 108585 h 133350"/>
                <a:gd name="connsiteX3" fmla="*/ 60960 w 1584960"/>
                <a:gd name="connsiteY3" fmla="*/ 129540 h 133350"/>
                <a:gd name="connsiteX4" fmla="*/ 198120 w 1584960"/>
                <a:gd name="connsiteY4" fmla="*/ 133350 h 133350"/>
                <a:gd name="connsiteX5" fmla="*/ 434340 w 1584960"/>
                <a:gd name="connsiteY5" fmla="*/ 127635 h 133350"/>
                <a:gd name="connsiteX6" fmla="*/ 920115 w 1584960"/>
                <a:gd name="connsiteY6" fmla="*/ 131445 h 133350"/>
                <a:gd name="connsiteX7" fmla="*/ 1584960 w 1584960"/>
                <a:gd name="connsiteY7" fmla="*/ 127635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4960" h="133350">
                  <a:moveTo>
                    <a:pt x="7620" y="0"/>
                  </a:moveTo>
                  <a:lnTo>
                    <a:pt x="0" y="76200"/>
                  </a:lnTo>
                  <a:lnTo>
                    <a:pt x="26670" y="108585"/>
                  </a:lnTo>
                  <a:lnTo>
                    <a:pt x="60960" y="129540"/>
                  </a:lnTo>
                  <a:lnTo>
                    <a:pt x="198120" y="133350"/>
                  </a:lnTo>
                  <a:lnTo>
                    <a:pt x="434340" y="127635"/>
                  </a:lnTo>
                  <a:lnTo>
                    <a:pt x="920115" y="131445"/>
                  </a:lnTo>
                  <a:lnTo>
                    <a:pt x="1584960" y="127635"/>
                  </a:lnTo>
                </a:path>
              </a:pathLst>
            </a:custGeom>
            <a:ln>
              <a:headEnd type="none" w="med" len="med"/>
              <a:tailEnd type="none" w="med" len="med"/>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IN"/>
            </a:p>
          </p:txBody>
        </p:sp>
        <p:sp>
          <p:nvSpPr>
            <p:cNvPr id="23" name="Freeform: Shape 22">
              <a:extLst>
                <a:ext uri="{FF2B5EF4-FFF2-40B4-BE49-F238E27FC236}">
                  <a16:creationId xmlns:a16="http://schemas.microsoft.com/office/drawing/2014/main" id="{3AC2D25E-2F17-C694-0406-DD14DE4F8F9C}"/>
                </a:ext>
              </a:extLst>
            </p:cNvPr>
            <p:cNvSpPr/>
            <p:nvPr/>
          </p:nvSpPr>
          <p:spPr>
            <a:xfrm>
              <a:off x="4282440" y="346710"/>
              <a:ext cx="354330" cy="609600"/>
            </a:xfrm>
            <a:custGeom>
              <a:avLst/>
              <a:gdLst>
                <a:gd name="connsiteX0" fmla="*/ 243840 w 354330"/>
                <a:gd name="connsiteY0" fmla="*/ 0 h 609600"/>
                <a:gd name="connsiteX1" fmla="*/ 300990 w 354330"/>
                <a:gd name="connsiteY1" fmla="*/ 167640 h 609600"/>
                <a:gd name="connsiteX2" fmla="*/ 354330 w 354330"/>
                <a:gd name="connsiteY2" fmla="*/ 346710 h 609600"/>
                <a:gd name="connsiteX3" fmla="*/ 354330 w 354330"/>
                <a:gd name="connsiteY3" fmla="*/ 449580 h 609600"/>
                <a:gd name="connsiteX4" fmla="*/ 289560 w 354330"/>
                <a:gd name="connsiteY4" fmla="*/ 563880 h 609600"/>
                <a:gd name="connsiteX5" fmla="*/ 152400 w 354330"/>
                <a:gd name="connsiteY5" fmla="*/ 598170 h 609600"/>
                <a:gd name="connsiteX6" fmla="*/ 99060 w 354330"/>
                <a:gd name="connsiteY6" fmla="*/ 605790 h 609600"/>
                <a:gd name="connsiteX7" fmla="*/ 0 w 354330"/>
                <a:gd name="connsiteY7" fmla="*/ 60960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330" h="609600">
                  <a:moveTo>
                    <a:pt x="243840" y="0"/>
                  </a:moveTo>
                  <a:lnTo>
                    <a:pt x="300990" y="167640"/>
                  </a:lnTo>
                  <a:lnTo>
                    <a:pt x="354330" y="346710"/>
                  </a:lnTo>
                  <a:lnTo>
                    <a:pt x="354330" y="449580"/>
                  </a:lnTo>
                  <a:lnTo>
                    <a:pt x="289560" y="563880"/>
                  </a:lnTo>
                  <a:lnTo>
                    <a:pt x="152400" y="598170"/>
                  </a:lnTo>
                  <a:lnTo>
                    <a:pt x="99060" y="605790"/>
                  </a:lnTo>
                  <a:lnTo>
                    <a:pt x="0" y="609600"/>
                  </a:lnTo>
                </a:path>
              </a:pathLst>
            </a:custGeom>
            <a:ln>
              <a:headEnd type="none" w="med" len="med"/>
              <a:tailEnd type="none" w="med" len="med"/>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IN"/>
            </a:p>
          </p:txBody>
        </p:sp>
        <p:sp>
          <p:nvSpPr>
            <p:cNvPr id="24" name="Freeform: Shape 23">
              <a:extLst>
                <a:ext uri="{FF2B5EF4-FFF2-40B4-BE49-F238E27FC236}">
                  <a16:creationId xmlns:a16="http://schemas.microsoft.com/office/drawing/2014/main" id="{98240A9C-5149-4F3D-6EA1-41B45CA7BCD9}"/>
                </a:ext>
              </a:extLst>
            </p:cNvPr>
            <p:cNvSpPr/>
            <p:nvPr/>
          </p:nvSpPr>
          <p:spPr>
            <a:xfrm>
              <a:off x="864870" y="1002030"/>
              <a:ext cx="4297680" cy="2377440"/>
            </a:xfrm>
            <a:custGeom>
              <a:avLst/>
              <a:gdLst>
                <a:gd name="connsiteX0" fmla="*/ 0 w 4297680"/>
                <a:gd name="connsiteY0" fmla="*/ 15240 h 2377440"/>
                <a:gd name="connsiteX1" fmla="*/ 910590 w 4297680"/>
                <a:gd name="connsiteY1" fmla="*/ 19050 h 2377440"/>
                <a:gd name="connsiteX2" fmla="*/ 1931670 w 4297680"/>
                <a:gd name="connsiteY2" fmla="*/ 11430 h 2377440"/>
                <a:gd name="connsiteX3" fmla="*/ 2678430 w 4297680"/>
                <a:gd name="connsiteY3" fmla="*/ 11430 h 2377440"/>
                <a:gd name="connsiteX4" fmla="*/ 3120390 w 4297680"/>
                <a:gd name="connsiteY4" fmla="*/ 0 h 2377440"/>
                <a:gd name="connsiteX5" fmla="*/ 3390900 w 4297680"/>
                <a:gd name="connsiteY5" fmla="*/ 0 h 2377440"/>
                <a:gd name="connsiteX6" fmla="*/ 3569970 w 4297680"/>
                <a:gd name="connsiteY6" fmla="*/ 0 h 2377440"/>
                <a:gd name="connsiteX7" fmla="*/ 3688080 w 4297680"/>
                <a:gd name="connsiteY7" fmla="*/ 30480 h 2377440"/>
                <a:gd name="connsiteX8" fmla="*/ 3836670 w 4297680"/>
                <a:gd name="connsiteY8" fmla="*/ 133350 h 2377440"/>
                <a:gd name="connsiteX9" fmla="*/ 3905250 w 4297680"/>
                <a:gd name="connsiteY9" fmla="*/ 232410 h 2377440"/>
                <a:gd name="connsiteX10" fmla="*/ 3958590 w 4297680"/>
                <a:gd name="connsiteY10" fmla="*/ 365760 h 2377440"/>
                <a:gd name="connsiteX11" fmla="*/ 4160520 w 4297680"/>
                <a:gd name="connsiteY11" fmla="*/ 1409700 h 2377440"/>
                <a:gd name="connsiteX12" fmla="*/ 4297680 w 4297680"/>
                <a:gd name="connsiteY12" fmla="*/ 2377440 h 23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97680" h="2377440">
                  <a:moveTo>
                    <a:pt x="0" y="15240"/>
                  </a:moveTo>
                  <a:lnTo>
                    <a:pt x="910590" y="19050"/>
                  </a:lnTo>
                  <a:lnTo>
                    <a:pt x="1931670" y="11430"/>
                  </a:lnTo>
                  <a:lnTo>
                    <a:pt x="2678430" y="11430"/>
                  </a:lnTo>
                  <a:lnTo>
                    <a:pt x="3120390" y="0"/>
                  </a:lnTo>
                  <a:lnTo>
                    <a:pt x="3390900" y="0"/>
                  </a:lnTo>
                  <a:lnTo>
                    <a:pt x="3569970" y="0"/>
                  </a:lnTo>
                  <a:lnTo>
                    <a:pt x="3688080" y="30480"/>
                  </a:lnTo>
                  <a:lnTo>
                    <a:pt x="3836670" y="133350"/>
                  </a:lnTo>
                  <a:lnTo>
                    <a:pt x="3905250" y="232410"/>
                  </a:lnTo>
                  <a:lnTo>
                    <a:pt x="3958590" y="365760"/>
                  </a:lnTo>
                  <a:lnTo>
                    <a:pt x="4160520" y="1409700"/>
                  </a:lnTo>
                  <a:lnTo>
                    <a:pt x="4297680" y="2377440"/>
                  </a:lnTo>
                </a:path>
              </a:pathLst>
            </a:cu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IN"/>
            </a:p>
          </p:txBody>
        </p:sp>
        <p:sp>
          <p:nvSpPr>
            <p:cNvPr id="26" name="Freeform: Shape 25">
              <a:extLst>
                <a:ext uri="{FF2B5EF4-FFF2-40B4-BE49-F238E27FC236}">
                  <a16:creationId xmlns:a16="http://schemas.microsoft.com/office/drawing/2014/main" id="{477B527D-63F7-56EE-FCA2-ACF19FC9F150}"/>
                </a:ext>
              </a:extLst>
            </p:cNvPr>
            <p:cNvSpPr/>
            <p:nvPr/>
          </p:nvSpPr>
          <p:spPr>
            <a:xfrm>
              <a:off x="4583869" y="340455"/>
              <a:ext cx="803910" cy="1306830"/>
            </a:xfrm>
            <a:custGeom>
              <a:avLst/>
              <a:gdLst>
                <a:gd name="connsiteX0" fmla="*/ 0 w 803910"/>
                <a:gd name="connsiteY0" fmla="*/ 0 h 1306830"/>
                <a:gd name="connsiteX1" fmla="*/ 78105 w 803910"/>
                <a:gd name="connsiteY1" fmla="*/ 260985 h 1306830"/>
                <a:gd name="connsiteX2" fmla="*/ 102870 w 803910"/>
                <a:gd name="connsiteY2" fmla="*/ 344805 h 1306830"/>
                <a:gd name="connsiteX3" fmla="*/ 150495 w 803910"/>
                <a:gd name="connsiteY3" fmla="*/ 422910 h 1306830"/>
                <a:gd name="connsiteX4" fmla="*/ 245745 w 803910"/>
                <a:gd name="connsiteY4" fmla="*/ 508635 h 1306830"/>
                <a:gd name="connsiteX5" fmla="*/ 320040 w 803910"/>
                <a:gd name="connsiteY5" fmla="*/ 544830 h 1306830"/>
                <a:gd name="connsiteX6" fmla="*/ 428625 w 803910"/>
                <a:gd name="connsiteY6" fmla="*/ 565785 h 1306830"/>
                <a:gd name="connsiteX7" fmla="*/ 516255 w 803910"/>
                <a:gd name="connsiteY7" fmla="*/ 558165 h 1306830"/>
                <a:gd name="connsiteX8" fmla="*/ 554355 w 803910"/>
                <a:gd name="connsiteY8" fmla="*/ 537210 h 1306830"/>
                <a:gd name="connsiteX9" fmla="*/ 571500 w 803910"/>
                <a:gd name="connsiteY9" fmla="*/ 537210 h 1306830"/>
                <a:gd name="connsiteX10" fmla="*/ 601980 w 803910"/>
                <a:gd name="connsiteY10" fmla="*/ 550545 h 1306830"/>
                <a:gd name="connsiteX11" fmla="*/ 626745 w 803910"/>
                <a:gd name="connsiteY11" fmla="*/ 590550 h 1306830"/>
                <a:gd name="connsiteX12" fmla="*/ 662940 w 803910"/>
                <a:gd name="connsiteY12" fmla="*/ 702945 h 1306830"/>
                <a:gd name="connsiteX13" fmla="*/ 781050 w 803910"/>
                <a:gd name="connsiteY13" fmla="*/ 1194435 h 1306830"/>
                <a:gd name="connsiteX14" fmla="*/ 803910 w 803910"/>
                <a:gd name="connsiteY14" fmla="*/ 1306830 h 130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3910" h="1306830">
                  <a:moveTo>
                    <a:pt x="0" y="0"/>
                  </a:moveTo>
                  <a:lnTo>
                    <a:pt x="78105" y="260985"/>
                  </a:lnTo>
                  <a:lnTo>
                    <a:pt x="102870" y="344805"/>
                  </a:lnTo>
                  <a:lnTo>
                    <a:pt x="150495" y="422910"/>
                  </a:lnTo>
                  <a:lnTo>
                    <a:pt x="245745" y="508635"/>
                  </a:lnTo>
                  <a:lnTo>
                    <a:pt x="320040" y="544830"/>
                  </a:lnTo>
                  <a:lnTo>
                    <a:pt x="428625" y="565785"/>
                  </a:lnTo>
                  <a:lnTo>
                    <a:pt x="516255" y="558165"/>
                  </a:lnTo>
                  <a:lnTo>
                    <a:pt x="554355" y="537210"/>
                  </a:lnTo>
                  <a:lnTo>
                    <a:pt x="571500" y="537210"/>
                  </a:lnTo>
                  <a:lnTo>
                    <a:pt x="601980" y="550545"/>
                  </a:lnTo>
                  <a:lnTo>
                    <a:pt x="626745" y="590550"/>
                  </a:lnTo>
                  <a:lnTo>
                    <a:pt x="662940" y="702945"/>
                  </a:lnTo>
                  <a:lnTo>
                    <a:pt x="781050" y="1194435"/>
                  </a:lnTo>
                  <a:lnTo>
                    <a:pt x="803910" y="1306830"/>
                  </a:lnTo>
                </a:path>
              </a:pathLst>
            </a:custGeom>
            <a:ln>
              <a:headEnd type="none" w="med" len="med"/>
              <a:tailEnd type="none" w="med" len="med"/>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IN">
                <a:solidFill>
                  <a:schemeClr val="tx1"/>
                </a:solidFill>
              </a:endParaRPr>
            </a:p>
          </p:txBody>
        </p:sp>
        <p:sp>
          <p:nvSpPr>
            <p:cNvPr id="27" name="Freeform: Shape 26">
              <a:extLst>
                <a:ext uri="{FF2B5EF4-FFF2-40B4-BE49-F238E27FC236}">
                  <a16:creationId xmlns:a16="http://schemas.microsoft.com/office/drawing/2014/main" id="{D0335D78-44DB-D9FE-0B80-9D35D639A0BB}"/>
                </a:ext>
              </a:extLst>
            </p:cNvPr>
            <p:cNvSpPr/>
            <p:nvPr/>
          </p:nvSpPr>
          <p:spPr>
            <a:xfrm>
              <a:off x="4841240" y="934719"/>
              <a:ext cx="562352" cy="3703743"/>
            </a:xfrm>
            <a:custGeom>
              <a:avLst/>
              <a:gdLst>
                <a:gd name="connsiteX0" fmla="*/ 269240 w 497840"/>
                <a:gd name="connsiteY0" fmla="*/ 0 h 3479800"/>
                <a:gd name="connsiteX1" fmla="*/ 137160 w 497840"/>
                <a:gd name="connsiteY1" fmla="*/ 30480 h 3479800"/>
                <a:gd name="connsiteX2" fmla="*/ 10160 w 497840"/>
                <a:gd name="connsiteY2" fmla="*/ 162560 h 3479800"/>
                <a:gd name="connsiteX3" fmla="*/ 0 w 497840"/>
                <a:gd name="connsiteY3" fmla="*/ 350520 h 3479800"/>
                <a:gd name="connsiteX4" fmla="*/ 30480 w 497840"/>
                <a:gd name="connsiteY4" fmla="*/ 492760 h 3479800"/>
                <a:gd name="connsiteX5" fmla="*/ 177800 w 497840"/>
                <a:gd name="connsiteY5" fmla="*/ 1158240 h 3479800"/>
                <a:gd name="connsiteX6" fmla="*/ 284480 w 497840"/>
                <a:gd name="connsiteY6" fmla="*/ 1727200 h 3479800"/>
                <a:gd name="connsiteX7" fmla="*/ 360680 w 497840"/>
                <a:gd name="connsiteY7" fmla="*/ 2352040 h 3479800"/>
                <a:gd name="connsiteX8" fmla="*/ 441960 w 497840"/>
                <a:gd name="connsiteY8" fmla="*/ 2834640 h 3479800"/>
                <a:gd name="connsiteX9" fmla="*/ 497840 w 497840"/>
                <a:gd name="connsiteY9" fmla="*/ 3479800 h 347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7840" h="3479800">
                  <a:moveTo>
                    <a:pt x="269240" y="0"/>
                  </a:moveTo>
                  <a:lnTo>
                    <a:pt x="137160" y="30480"/>
                  </a:lnTo>
                  <a:lnTo>
                    <a:pt x="10160" y="162560"/>
                  </a:lnTo>
                  <a:lnTo>
                    <a:pt x="0" y="350520"/>
                  </a:lnTo>
                  <a:lnTo>
                    <a:pt x="30480" y="492760"/>
                  </a:lnTo>
                  <a:lnTo>
                    <a:pt x="177800" y="1158240"/>
                  </a:lnTo>
                  <a:lnTo>
                    <a:pt x="284480" y="1727200"/>
                  </a:lnTo>
                  <a:lnTo>
                    <a:pt x="360680" y="2352040"/>
                  </a:lnTo>
                  <a:lnTo>
                    <a:pt x="441960" y="2834640"/>
                  </a:lnTo>
                  <a:lnTo>
                    <a:pt x="497840" y="3479800"/>
                  </a:lnTo>
                </a:path>
              </a:pathLst>
            </a:cu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IN"/>
            </a:p>
          </p:txBody>
        </p:sp>
        <p:sp>
          <p:nvSpPr>
            <p:cNvPr id="28" name="Freeform: Shape 27">
              <a:extLst>
                <a:ext uri="{FF2B5EF4-FFF2-40B4-BE49-F238E27FC236}">
                  <a16:creationId xmlns:a16="http://schemas.microsoft.com/office/drawing/2014/main" id="{7AABDC64-EDDF-F7E5-0154-364709807061}"/>
                </a:ext>
              </a:extLst>
            </p:cNvPr>
            <p:cNvSpPr/>
            <p:nvPr/>
          </p:nvSpPr>
          <p:spPr>
            <a:xfrm>
              <a:off x="5129272" y="934719"/>
              <a:ext cx="727968" cy="3708401"/>
            </a:xfrm>
            <a:custGeom>
              <a:avLst/>
              <a:gdLst>
                <a:gd name="connsiteX0" fmla="*/ 0 w 731520"/>
                <a:gd name="connsiteY0" fmla="*/ 0 h 3693160"/>
                <a:gd name="connsiteX1" fmla="*/ 55880 w 731520"/>
                <a:gd name="connsiteY1" fmla="*/ 35560 h 3693160"/>
                <a:gd name="connsiteX2" fmla="*/ 121920 w 731520"/>
                <a:gd name="connsiteY2" fmla="*/ 284480 h 3693160"/>
                <a:gd name="connsiteX3" fmla="*/ 304800 w 731520"/>
                <a:gd name="connsiteY3" fmla="*/ 1071880 h 3693160"/>
                <a:gd name="connsiteX4" fmla="*/ 513080 w 731520"/>
                <a:gd name="connsiteY4" fmla="*/ 2026920 h 3693160"/>
                <a:gd name="connsiteX5" fmla="*/ 655320 w 731520"/>
                <a:gd name="connsiteY5" fmla="*/ 2915920 h 3693160"/>
                <a:gd name="connsiteX6" fmla="*/ 731520 w 731520"/>
                <a:gd name="connsiteY6" fmla="*/ 3581400 h 3693160"/>
                <a:gd name="connsiteX7" fmla="*/ 721360 w 731520"/>
                <a:gd name="connsiteY7" fmla="*/ 3693160 h 3693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520" h="3693160">
                  <a:moveTo>
                    <a:pt x="0" y="0"/>
                  </a:moveTo>
                  <a:lnTo>
                    <a:pt x="55880" y="35560"/>
                  </a:lnTo>
                  <a:lnTo>
                    <a:pt x="121920" y="284480"/>
                  </a:lnTo>
                  <a:lnTo>
                    <a:pt x="304800" y="1071880"/>
                  </a:lnTo>
                  <a:lnTo>
                    <a:pt x="513080" y="2026920"/>
                  </a:lnTo>
                  <a:lnTo>
                    <a:pt x="655320" y="2915920"/>
                  </a:lnTo>
                  <a:lnTo>
                    <a:pt x="731520" y="3581400"/>
                  </a:lnTo>
                  <a:lnTo>
                    <a:pt x="721360" y="3693160"/>
                  </a:lnTo>
                </a:path>
              </a:pathLst>
            </a:cu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IN"/>
            </a:p>
          </p:txBody>
        </p:sp>
        <p:sp>
          <p:nvSpPr>
            <p:cNvPr id="33" name="Freeform: Shape 32">
              <a:extLst>
                <a:ext uri="{FF2B5EF4-FFF2-40B4-BE49-F238E27FC236}">
                  <a16:creationId xmlns:a16="http://schemas.microsoft.com/office/drawing/2014/main" id="{D8543848-E629-DB95-044E-9E27D6E7BD37}"/>
                </a:ext>
              </a:extLst>
            </p:cNvPr>
            <p:cNvSpPr/>
            <p:nvPr/>
          </p:nvSpPr>
          <p:spPr>
            <a:xfrm>
              <a:off x="5384800" y="1640840"/>
              <a:ext cx="502920" cy="2981960"/>
            </a:xfrm>
            <a:custGeom>
              <a:avLst/>
              <a:gdLst>
                <a:gd name="connsiteX0" fmla="*/ 0 w 502920"/>
                <a:gd name="connsiteY0" fmla="*/ 0 h 2981960"/>
                <a:gd name="connsiteX1" fmla="*/ 157480 w 502920"/>
                <a:gd name="connsiteY1" fmla="*/ 711200 h 2981960"/>
                <a:gd name="connsiteX2" fmla="*/ 289560 w 502920"/>
                <a:gd name="connsiteY2" fmla="*/ 1330960 h 2981960"/>
                <a:gd name="connsiteX3" fmla="*/ 396240 w 502920"/>
                <a:gd name="connsiteY3" fmla="*/ 1981200 h 2981960"/>
                <a:gd name="connsiteX4" fmla="*/ 467360 w 502920"/>
                <a:gd name="connsiteY4" fmla="*/ 2489200 h 2981960"/>
                <a:gd name="connsiteX5" fmla="*/ 502920 w 502920"/>
                <a:gd name="connsiteY5" fmla="*/ 2981960 h 29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920" h="2981960">
                  <a:moveTo>
                    <a:pt x="0" y="0"/>
                  </a:moveTo>
                  <a:lnTo>
                    <a:pt x="157480" y="711200"/>
                  </a:lnTo>
                  <a:lnTo>
                    <a:pt x="289560" y="1330960"/>
                  </a:lnTo>
                  <a:lnTo>
                    <a:pt x="396240" y="1981200"/>
                  </a:lnTo>
                  <a:lnTo>
                    <a:pt x="467360" y="2489200"/>
                  </a:lnTo>
                  <a:lnTo>
                    <a:pt x="502920" y="2981960"/>
                  </a:lnTo>
                </a:path>
              </a:pathLst>
            </a:cu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IN"/>
            </a:p>
          </p:txBody>
        </p:sp>
      </p:grpSp>
      <p:sp>
        <p:nvSpPr>
          <p:cNvPr id="2" name="TextBox 1">
            <a:extLst>
              <a:ext uri="{FF2B5EF4-FFF2-40B4-BE49-F238E27FC236}">
                <a16:creationId xmlns:a16="http://schemas.microsoft.com/office/drawing/2014/main" id="{81ABDBE5-ED12-4ADC-9D2C-DD658A5014D7}"/>
              </a:ext>
            </a:extLst>
          </p:cNvPr>
          <p:cNvSpPr txBox="1"/>
          <p:nvPr/>
        </p:nvSpPr>
        <p:spPr>
          <a:xfrm>
            <a:off x="161669" y="76997"/>
            <a:ext cx="1309974" cy="307777"/>
          </a:xfrm>
          <a:prstGeom prst="rect">
            <a:avLst/>
          </a:prstGeom>
          <a:noFill/>
        </p:spPr>
        <p:txBody>
          <a:bodyPr wrap="none" rtlCol="0">
            <a:spAutoFit/>
          </a:bodyPr>
          <a:lstStyle/>
          <a:p>
            <a:r>
              <a:rPr lang="en-GB" sz="1400" dirty="0">
                <a:solidFill>
                  <a:srgbClr val="62898F"/>
                </a:solidFill>
              </a:rPr>
              <a:t>Proposed Site</a:t>
            </a:r>
          </a:p>
        </p:txBody>
      </p:sp>
      <p:sp>
        <p:nvSpPr>
          <p:cNvPr id="8" name="Freeform: Shape 7">
            <a:extLst>
              <a:ext uri="{FF2B5EF4-FFF2-40B4-BE49-F238E27FC236}">
                <a16:creationId xmlns:a16="http://schemas.microsoft.com/office/drawing/2014/main" id="{9DF10718-6BDF-6D41-2E51-20721B4BF255}"/>
              </a:ext>
            </a:extLst>
          </p:cNvPr>
          <p:cNvSpPr/>
          <p:nvPr/>
        </p:nvSpPr>
        <p:spPr>
          <a:xfrm>
            <a:off x="1701800" y="1285240"/>
            <a:ext cx="3413760" cy="3093720"/>
          </a:xfrm>
          <a:custGeom>
            <a:avLst/>
            <a:gdLst>
              <a:gd name="connsiteX0" fmla="*/ 0 w 3413760"/>
              <a:gd name="connsiteY0" fmla="*/ 101600 h 3093720"/>
              <a:gd name="connsiteX1" fmla="*/ 2829560 w 3413760"/>
              <a:gd name="connsiteY1" fmla="*/ 0 h 3093720"/>
              <a:gd name="connsiteX2" fmla="*/ 3413760 w 3413760"/>
              <a:gd name="connsiteY2" fmla="*/ 3093720 h 3093720"/>
              <a:gd name="connsiteX3" fmla="*/ 203200 w 3413760"/>
              <a:gd name="connsiteY3" fmla="*/ 2743200 h 3093720"/>
              <a:gd name="connsiteX4" fmla="*/ 91440 w 3413760"/>
              <a:gd name="connsiteY4" fmla="*/ 1402080 h 3093720"/>
              <a:gd name="connsiteX5" fmla="*/ 25400 w 3413760"/>
              <a:gd name="connsiteY5" fmla="*/ 513080 h 3093720"/>
              <a:gd name="connsiteX6" fmla="*/ 0 w 3413760"/>
              <a:gd name="connsiteY6" fmla="*/ 101600 h 309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3760" h="3093720">
                <a:moveTo>
                  <a:pt x="0" y="101600"/>
                </a:moveTo>
                <a:lnTo>
                  <a:pt x="2829560" y="0"/>
                </a:lnTo>
                <a:lnTo>
                  <a:pt x="3413760" y="3093720"/>
                </a:lnTo>
                <a:lnTo>
                  <a:pt x="203200" y="2743200"/>
                </a:lnTo>
                <a:lnTo>
                  <a:pt x="91440" y="1402080"/>
                </a:lnTo>
                <a:lnTo>
                  <a:pt x="25400" y="513080"/>
                </a:lnTo>
                <a:lnTo>
                  <a:pt x="0" y="101600"/>
                </a:lnTo>
                <a:close/>
              </a:path>
            </a:pathLst>
          </a:custGeom>
          <a:noFill/>
          <a:ln w="19050">
            <a:solidFill>
              <a:schemeClr val="bg2">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Freeform: Shape 8">
            <a:extLst>
              <a:ext uri="{FF2B5EF4-FFF2-40B4-BE49-F238E27FC236}">
                <a16:creationId xmlns:a16="http://schemas.microsoft.com/office/drawing/2014/main" id="{0007294B-1A8A-5223-3597-823A5B50707F}"/>
              </a:ext>
            </a:extLst>
          </p:cNvPr>
          <p:cNvSpPr/>
          <p:nvPr/>
        </p:nvSpPr>
        <p:spPr>
          <a:xfrm>
            <a:off x="1701800" y="1365504"/>
            <a:ext cx="637952" cy="630182"/>
          </a:xfrm>
          <a:custGeom>
            <a:avLst/>
            <a:gdLst>
              <a:gd name="connsiteX0" fmla="*/ 0 w 670560"/>
              <a:gd name="connsiteY0" fmla="*/ 24384 h 688848"/>
              <a:gd name="connsiteX1" fmla="*/ 615696 w 670560"/>
              <a:gd name="connsiteY1" fmla="*/ 0 h 688848"/>
              <a:gd name="connsiteX2" fmla="*/ 670560 w 670560"/>
              <a:gd name="connsiteY2" fmla="*/ 640080 h 688848"/>
              <a:gd name="connsiteX3" fmla="*/ 42672 w 670560"/>
              <a:gd name="connsiteY3" fmla="*/ 688848 h 688848"/>
              <a:gd name="connsiteX4" fmla="*/ 0 w 670560"/>
              <a:gd name="connsiteY4" fmla="*/ 24384 h 688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560" h="688848">
                <a:moveTo>
                  <a:pt x="0" y="24384"/>
                </a:moveTo>
                <a:lnTo>
                  <a:pt x="615696" y="0"/>
                </a:lnTo>
                <a:lnTo>
                  <a:pt x="670560" y="640080"/>
                </a:lnTo>
                <a:lnTo>
                  <a:pt x="42672" y="688848"/>
                </a:lnTo>
                <a:lnTo>
                  <a:pt x="0" y="24384"/>
                </a:lnTo>
                <a:close/>
              </a:path>
            </a:pathLst>
          </a:custGeom>
          <a:solidFill>
            <a:srgbClr val="FF0000">
              <a:alpha val="20000"/>
            </a:srgbClr>
          </a:solidFill>
          <a:ln>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9">
            <a:extLst>
              <a:ext uri="{FF2B5EF4-FFF2-40B4-BE49-F238E27FC236}">
                <a16:creationId xmlns:a16="http://schemas.microsoft.com/office/drawing/2014/main" id="{728D7802-0BAA-814C-14D7-C7E6945F4DE1}"/>
              </a:ext>
            </a:extLst>
          </p:cNvPr>
          <p:cNvSpPr txBox="1"/>
          <p:nvPr/>
        </p:nvSpPr>
        <p:spPr>
          <a:xfrm>
            <a:off x="2627784" y="1549790"/>
            <a:ext cx="1654656" cy="430887"/>
          </a:xfrm>
          <a:prstGeom prst="rect">
            <a:avLst/>
          </a:prstGeom>
          <a:noFill/>
        </p:spPr>
        <p:txBody>
          <a:bodyPr wrap="square" rtlCol="0">
            <a:spAutoFit/>
          </a:bodyPr>
          <a:lstStyle/>
          <a:p>
            <a:r>
              <a:rPr lang="en-GB" sz="1100" b="1" dirty="0">
                <a:solidFill>
                  <a:srgbClr val="C00000"/>
                </a:solidFill>
                <a:latin typeface="Bahnschrift Light SemiCondensed" panose="020B0502040204020203" pitchFamily="34" charset="0"/>
              </a:rPr>
              <a:t>Proposed development Area = 19300 </a:t>
            </a:r>
            <a:r>
              <a:rPr lang="en-GB" sz="1100" b="1" dirty="0" err="1">
                <a:solidFill>
                  <a:srgbClr val="C00000"/>
                </a:solidFill>
                <a:latin typeface="Bahnschrift Light SemiCondensed" panose="020B0502040204020203" pitchFamily="34" charset="0"/>
              </a:rPr>
              <a:t>sq.m</a:t>
            </a:r>
            <a:r>
              <a:rPr lang="en-GB" sz="1100" b="1" dirty="0">
                <a:solidFill>
                  <a:srgbClr val="C00000"/>
                </a:solidFill>
                <a:latin typeface="Bahnschrift Light SemiCondensed" panose="020B0502040204020203" pitchFamily="34" charset="0"/>
              </a:rPr>
              <a:t>.</a:t>
            </a:r>
          </a:p>
        </p:txBody>
      </p:sp>
      <p:cxnSp>
        <p:nvCxnSpPr>
          <p:cNvPr id="14" name="Straight Connector 13">
            <a:extLst>
              <a:ext uri="{FF2B5EF4-FFF2-40B4-BE49-F238E27FC236}">
                <a16:creationId xmlns:a16="http://schemas.microsoft.com/office/drawing/2014/main" id="{702BE93D-E538-4B22-15F0-A8F7CF253DCC}"/>
              </a:ext>
            </a:extLst>
          </p:cNvPr>
          <p:cNvCxnSpPr>
            <a:cxnSpLocks/>
          </p:cNvCxnSpPr>
          <p:nvPr/>
        </p:nvCxnSpPr>
        <p:spPr>
          <a:xfrm flipH="1">
            <a:off x="2051720" y="1680595"/>
            <a:ext cx="576064" cy="0"/>
          </a:xfrm>
          <a:prstGeom prst="line">
            <a:avLst/>
          </a:prstGeom>
          <a:ln w="19050">
            <a:solidFill>
              <a:srgbClr val="C00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4C1BC10-3375-8024-F6A5-BF3B5BA43E83}"/>
              </a:ext>
            </a:extLst>
          </p:cNvPr>
          <p:cNvSpPr txBox="1"/>
          <p:nvPr/>
        </p:nvSpPr>
        <p:spPr>
          <a:xfrm>
            <a:off x="2047884" y="2622749"/>
            <a:ext cx="2880497" cy="261610"/>
          </a:xfrm>
          <a:prstGeom prst="rect">
            <a:avLst/>
          </a:prstGeom>
          <a:noFill/>
        </p:spPr>
        <p:txBody>
          <a:bodyPr wrap="square" rtlCol="0">
            <a:spAutoFit/>
          </a:bodyPr>
          <a:lstStyle/>
          <a:p>
            <a:r>
              <a:rPr lang="en-GB" sz="1100" b="1" dirty="0">
                <a:solidFill>
                  <a:srgbClr val="C00000"/>
                </a:solidFill>
              </a:rPr>
              <a:t>Land parcel for Convention Centre</a:t>
            </a:r>
          </a:p>
        </p:txBody>
      </p:sp>
      <p:sp>
        <p:nvSpPr>
          <p:cNvPr id="35" name="TextBox 34">
            <a:extLst>
              <a:ext uri="{FF2B5EF4-FFF2-40B4-BE49-F238E27FC236}">
                <a16:creationId xmlns:a16="http://schemas.microsoft.com/office/drawing/2014/main" id="{5D7BC23A-5AE9-0C8A-F191-A340047E355D}"/>
              </a:ext>
            </a:extLst>
          </p:cNvPr>
          <p:cNvSpPr txBox="1"/>
          <p:nvPr/>
        </p:nvSpPr>
        <p:spPr>
          <a:xfrm>
            <a:off x="2023429" y="1038492"/>
            <a:ext cx="990720" cy="261610"/>
          </a:xfrm>
          <a:prstGeom prst="rect">
            <a:avLst/>
          </a:prstGeom>
          <a:noFill/>
        </p:spPr>
        <p:txBody>
          <a:bodyPr wrap="square" rtlCol="0">
            <a:spAutoFit/>
          </a:bodyPr>
          <a:lstStyle/>
          <a:p>
            <a:r>
              <a:rPr lang="en-GB" sz="1100" b="1" dirty="0">
                <a:solidFill>
                  <a:srgbClr val="C00000"/>
                </a:solidFill>
                <a:latin typeface="Bahnschrift Light SemiCondensed" panose="020B0502040204020203" pitchFamily="34" charset="0"/>
              </a:rPr>
              <a:t>Approach road</a:t>
            </a:r>
          </a:p>
        </p:txBody>
      </p:sp>
      <p:cxnSp>
        <p:nvCxnSpPr>
          <p:cNvPr id="36" name="Straight Connector 35">
            <a:extLst>
              <a:ext uri="{FF2B5EF4-FFF2-40B4-BE49-F238E27FC236}">
                <a16:creationId xmlns:a16="http://schemas.microsoft.com/office/drawing/2014/main" id="{335AEBA9-5EF8-2581-8085-EBAEA1B6C275}"/>
              </a:ext>
            </a:extLst>
          </p:cNvPr>
          <p:cNvCxnSpPr>
            <a:cxnSpLocks/>
          </p:cNvCxnSpPr>
          <p:nvPr/>
        </p:nvCxnSpPr>
        <p:spPr>
          <a:xfrm>
            <a:off x="2020776" y="1013454"/>
            <a:ext cx="0" cy="347394"/>
          </a:xfrm>
          <a:prstGeom prst="line">
            <a:avLst/>
          </a:prstGeom>
          <a:ln w="19050">
            <a:solidFill>
              <a:srgbClr val="C00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0D6DD18A-B6C0-068E-A088-C4B73C999F6A}"/>
              </a:ext>
            </a:extLst>
          </p:cNvPr>
          <p:cNvGrpSpPr/>
          <p:nvPr/>
        </p:nvGrpSpPr>
        <p:grpSpPr>
          <a:xfrm>
            <a:off x="181448" y="4075483"/>
            <a:ext cx="332787" cy="583831"/>
            <a:chOff x="67263" y="5650294"/>
            <a:chExt cx="332787" cy="583831"/>
          </a:xfrm>
        </p:grpSpPr>
        <p:pic>
          <p:nvPicPr>
            <p:cNvPr id="29" name="Picture 4" descr="2D Vector North Arrows">
              <a:extLst>
                <a:ext uri="{FF2B5EF4-FFF2-40B4-BE49-F238E27FC236}">
                  <a16:creationId xmlns:a16="http://schemas.microsoft.com/office/drawing/2014/main" id="{B437044C-FF0C-492C-4050-887AAC42D4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63" y="5898049"/>
              <a:ext cx="332787" cy="33607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14C8E943-C8CD-5639-D2AD-B2A9A8229DBF}"/>
                </a:ext>
              </a:extLst>
            </p:cNvPr>
            <p:cNvSpPr txBox="1"/>
            <p:nvPr/>
          </p:nvSpPr>
          <p:spPr>
            <a:xfrm>
              <a:off x="93944" y="5650294"/>
              <a:ext cx="206647" cy="208113"/>
            </a:xfrm>
            <a:prstGeom prst="rect">
              <a:avLst/>
            </a:prstGeom>
            <a:noFill/>
          </p:spPr>
          <p:txBody>
            <a:bodyPr wrap="square" rtlCol="0">
              <a:spAutoFit/>
            </a:bodyPr>
            <a:lstStyle/>
            <a:p>
              <a:r>
                <a:rPr lang="en-IN" sz="1200" b="1" dirty="0">
                  <a:latin typeface="Bahnschrift Light SemiCondensed" panose="020B0502040204020203" pitchFamily="34" charset="0"/>
                </a:rPr>
                <a:t>N</a:t>
              </a:r>
            </a:p>
          </p:txBody>
        </p:sp>
      </p:grpSp>
    </p:spTree>
    <p:extLst>
      <p:ext uri="{BB962C8B-B14F-4D97-AF65-F5344CB8AC3E}">
        <p14:creationId xmlns:p14="http://schemas.microsoft.com/office/powerpoint/2010/main" val="643682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ABDBE5-ED12-4ADC-9D2C-DD658A5014D7}"/>
              </a:ext>
            </a:extLst>
          </p:cNvPr>
          <p:cNvSpPr txBox="1"/>
          <p:nvPr/>
        </p:nvSpPr>
        <p:spPr>
          <a:xfrm>
            <a:off x="161669" y="76997"/>
            <a:ext cx="660694" cy="307777"/>
          </a:xfrm>
          <a:prstGeom prst="rect">
            <a:avLst/>
          </a:prstGeom>
          <a:noFill/>
        </p:spPr>
        <p:txBody>
          <a:bodyPr wrap="none" rtlCol="0">
            <a:spAutoFit/>
          </a:bodyPr>
          <a:lstStyle/>
          <a:p>
            <a:r>
              <a:rPr lang="en-GB" sz="1400" dirty="0">
                <a:solidFill>
                  <a:srgbClr val="62898F"/>
                </a:solidFill>
              </a:rPr>
              <a:t>Views</a:t>
            </a:r>
          </a:p>
        </p:txBody>
      </p:sp>
      <p:pic>
        <p:nvPicPr>
          <p:cNvPr id="4" name="Picture 3">
            <a:extLst>
              <a:ext uri="{FF2B5EF4-FFF2-40B4-BE49-F238E27FC236}">
                <a16:creationId xmlns:a16="http://schemas.microsoft.com/office/drawing/2014/main" id="{F00D7FD5-DCE9-3788-9A66-0C2DB45FFB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8363"/>
            <a:ext cx="9144000" cy="4506773"/>
          </a:xfrm>
          <a:prstGeom prst="rect">
            <a:avLst/>
          </a:prstGeom>
        </p:spPr>
      </p:pic>
      <p:pic>
        <p:nvPicPr>
          <p:cNvPr id="15" name="Picture 14">
            <a:extLst>
              <a:ext uri="{FF2B5EF4-FFF2-40B4-BE49-F238E27FC236}">
                <a16:creationId xmlns:a16="http://schemas.microsoft.com/office/drawing/2014/main" id="{53B03B71-8D46-0211-17AD-8BB28942697E}"/>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88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179388" y="339726"/>
            <a:ext cx="8785224" cy="4319588"/>
          </a:xfrm>
          <a:prstGeom prst="rect">
            <a:avLst/>
          </a:prstGeom>
        </p:spPr>
      </p:pic>
    </p:spTree>
    <p:extLst>
      <p:ext uri="{BB962C8B-B14F-4D97-AF65-F5344CB8AC3E}">
        <p14:creationId xmlns:p14="http://schemas.microsoft.com/office/powerpoint/2010/main" val="654243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Group 101">
            <a:extLst>
              <a:ext uri="{FF2B5EF4-FFF2-40B4-BE49-F238E27FC236}">
                <a16:creationId xmlns:a16="http://schemas.microsoft.com/office/drawing/2014/main" id="{4953093E-6A08-C50E-CFF6-C270AF7E38BC}"/>
              </a:ext>
            </a:extLst>
          </p:cNvPr>
          <p:cNvGrpSpPr/>
          <p:nvPr/>
        </p:nvGrpSpPr>
        <p:grpSpPr>
          <a:xfrm>
            <a:off x="5464224" y="2927653"/>
            <a:ext cx="3009550" cy="1679917"/>
            <a:chOff x="5935382" y="3035375"/>
            <a:chExt cx="3009550" cy="1679917"/>
          </a:xfrm>
        </p:grpSpPr>
        <p:grpSp>
          <p:nvGrpSpPr>
            <p:cNvPr id="11" name="Group 10">
              <a:extLst>
                <a:ext uri="{FF2B5EF4-FFF2-40B4-BE49-F238E27FC236}">
                  <a16:creationId xmlns:a16="http://schemas.microsoft.com/office/drawing/2014/main" id="{B08F024F-70DF-D041-B873-77A699E3206D}"/>
                </a:ext>
              </a:extLst>
            </p:cNvPr>
            <p:cNvGrpSpPr/>
            <p:nvPr/>
          </p:nvGrpSpPr>
          <p:grpSpPr>
            <a:xfrm>
              <a:off x="5935382" y="3035375"/>
              <a:ext cx="3009550" cy="1679917"/>
              <a:chOff x="5935382" y="3035375"/>
              <a:chExt cx="3009550" cy="1679917"/>
            </a:xfrm>
          </p:grpSpPr>
          <p:grpSp>
            <p:nvGrpSpPr>
              <p:cNvPr id="34" name="Group 33">
                <a:extLst>
                  <a:ext uri="{FF2B5EF4-FFF2-40B4-BE49-F238E27FC236}">
                    <a16:creationId xmlns:a16="http://schemas.microsoft.com/office/drawing/2014/main" id="{5A586526-8962-88EF-5639-EA779A747B10}"/>
                  </a:ext>
                </a:extLst>
              </p:cNvPr>
              <p:cNvGrpSpPr/>
              <p:nvPr/>
            </p:nvGrpSpPr>
            <p:grpSpPr>
              <a:xfrm>
                <a:off x="6125363" y="3035375"/>
                <a:ext cx="2819569" cy="1636428"/>
                <a:chOff x="863526" y="339725"/>
                <a:chExt cx="7416948" cy="4304665"/>
              </a:xfrm>
            </p:grpSpPr>
            <p:pic>
              <p:nvPicPr>
                <p:cNvPr id="5" name="Picture 4">
                  <a:extLst>
                    <a:ext uri="{FF2B5EF4-FFF2-40B4-BE49-F238E27FC236}">
                      <a16:creationId xmlns:a16="http://schemas.microsoft.com/office/drawing/2014/main" id="{1B8B2B14-ED91-D033-8E06-938B709B67C4}"/>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863526" y="339725"/>
                  <a:ext cx="7416948" cy="4298739"/>
                </a:xfrm>
                <a:prstGeom prst="rect">
                  <a:avLst/>
                </a:prstGeom>
              </p:spPr>
            </p:pic>
            <p:sp>
              <p:nvSpPr>
                <p:cNvPr id="25" name="Freeform: Shape 24">
                  <a:extLst>
                    <a:ext uri="{FF2B5EF4-FFF2-40B4-BE49-F238E27FC236}">
                      <a16:creationId xmlns:a16="http://schemas.microsoft.com/office/drawing/2014/main" id="{E9DAA935-E3CD-6BE6-26CB-3B054D79629E}"/>
                    </a:ext>
                  </a:extLst>
                </p:cNvPr>
                <p:cNvSpPr/>
                <p:nvPr/>
              </p:nvSpPr>
              <p:spPr>
                <a:xfrm>
                  <a:off x="5166360" y="3383280"/>
                  <a:ext cx="114300" cy="1261110"/>
                </a:xfrm>
                <a:custGeom>
                  <a:avLst/>
                  <a:gdLst>
                    <a:gd name="connsiteX0" fmla="*/ 0 w 114300"/>
                    <a:gd name="connsiteY0" fmla="*/ 0 h 1261110"/>
                    <a:gd name="connsiteX1" fmla="*/ 49530 w 114300"/>
                    <a:gd name="connsiteY1" fmla="*/ 388620 h 1261110"/>
                    <a:gd name="connsiteX2" fmla="*/ 102870 w 114300"/>
                    <a:gd name="connsiteY2" fmla="*/ 857250 h 1261110"/>
                    <a:gd name="connsiteX3" fmla="*/ 114300 w 114300"/>
                    <a:gd name="connsiteY3" fmla="*/ 1261110 h 1261110"/>
                  </a:gdLst>
                  <a:ahLst/>
                  <a:cxnLst>
                    <a:cxn ang="0">
                      <a:pos x="connsiteX0" y="connsiteY0"/>
                    </a:cxn>
                    <a:cxn ang="0">
                      <a:pos x="connsiteX1" y="connsiteY1"/>
                    </a:cxn>
                    <a:cxn ang="0">
                      <a:pos x="connsiteX2" y="connsiteY2"/>
                    </a:cxn>
                    <a:cxn ang="0">
                      <a:pos x="connsiteX3" y="connsiteY3"/>
                    </a:cxn>
                  </a:cxnLst>
                  <a:rect l="l" t="t" r="r" b="b"/>
                  <a:pathLst>
                    <a:path w="114300" h="1261110">
                      <a:moveTo>
                        <a:pt x="0" y="0"/>
                      </a:moveTo>
                      <a:lnTo>
                        <a:pt x="49530" y="388620"/>
                      </a:lnTo>
                      <a:lnTo>
                        <a:pt x="102870" y="857250"/>
                      </a:lnTo>
                      <a:lnTo>
                        <a:pt x="114300" y="1261110"/>
                      </a:lnTo>
                    </a:path>
                  </a:pathLst>
                </a:cu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IN">
                    <a:solidFill>
                      <a:schemeClr val="tx1"/>
                    </a:solidFill>
                  </a:endParaRPr>
                </a:p>
              </p:txBody>
            </p:sp>
            <p:sp>
              <p:nvSpPr>
                <p:cNvPr id="20" name="Freeform: Shape 19">
                  <a:extLst>
                    <a:ext uri="{FF2B5EF4-FFF2-40B4-BE49-F238E27FC236}">
                      <a16:creationId xmlns:a16="http://schemas.microsoft.com/office/drawing/2014/main" id="{6AE6AA6B-0B07-8555-6B4F-7C3590D5B09E}"/>
                    </a:ext>
                  </a:extLst>
                </p:cNvPr>
                <p:cNvSpPr/>
                <p:nvPr/>
              </p:nvSpPr>
              <p:spPr>
                <a:xfrm>
                  <a:off x="866775" y="838200"/>
                  <a:ext cx="489585" cy="125730"/>
                </a:xfrm>
                <a:custGeom>
                  <a:avLst/>
                  <a:gdLst>
                    <a:gd name="connsiteX0" fmla="*/ 0 w 489585"/>
                    <a:gd name="connsiteY0" fmla="*/ 123825 h 125730"/>
                    <a:gd name="connsiteX1" fmla="*/ 373380 w 489585"/>
                    <a:gd name="connsiteY1" fmla="*/ 125730 h 125730"/>
                    <a:gd name="connsiteX2" fmla="*/ 434340 w 489585"/>
                    <a:gd name="connsiteY2" fmla="*/ 102870 h 125730"/>
                    <a:gd name="connsiteX3" fmla="*/ 468630 w 489585"/>
                    <a:gd name="connsiteY3" fmla="*/ 76200 h 125730"/>
                    <a:gd name="connsiteX4" fmla="*/ 489585 w 489585"/>
                    <a:gd name="connsiteY4" fmla="*/ 0 h 12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585" h="125730">
                      <a:moveTo>
                        <a:pt x="0" y="123825"/>
                      </a:moveTo>
                      <a:lnTo>
                        <a:pt x="373380" y="125730"/>
                      </a:lnTo>
                      <a:lnTo>
                        <a:pt x="434340" y="102870"/>
                      </a:lnTo>
                      <a:lnTo>
                        <a:pt x="468630" y="76200"/>
                      </a:lnTo>
                      <a:lnTo>
                        <a:pt x="489585" y="0"/>
                      </a:lnTo>
                    </a:path>
                  </a:pathLst>
                </a:custGeom>
                <a:ln>
                  <a:headEnd type="none" w="med" len="med"/>
                  <a:tailEnd type="none" w="med" len="med"/>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IN"/>
                </a:p>
              </p:txBody>
            </p:sp>
            <p:sp>
              <p:nvSpPr>
                <p:cNvPr id="22" name="Freeform: Shape 21">
                  <a:extLst>
                    <a:ext uri="{FF2B5EF4-FFF2-40B4-BE49-F238E27FC236}">
                      <a16:creationId xmlns:a16="http://schemas.microsoft.com/office/drawing/2014/main" id="{9790A9C8-74DB-F91B-7670-13767779EA70}"/>
                    </a:ext>
                  </a:extLst>
                </p:cNvPr>
                <p:cNvSpPr/>
                <p:nvPr/>
              </p:nvSpPr>
              <p:spPr>
                <a:xfrm>
                  <a:off x="1369694" y="834390"/>
                  <a:ext cx="2914273" cy="133350"/>
                </a:xfrm>
                <a:custGeom>
                  <a:avLst/>
                  <a:gdLst>
                    <a:gd name="connsiteX0" fmla="*/ 7620 w 1584960"/>
                    <a:gd name="connsiteY0" fmla="*/ 0 h 133350"/>
                    <a:gd name="connsiteX1" fmla="*/ 0 w 1584960"/>
                    <a:gd name="connsiteY1" fmla="*/ 76200 h 133350"/>
                    <a:gd name="connsiteX2" fmla="*/ 26670 w 1584960"/>
                    <a:gd name="connsiteY2" fmla="*/ 108585 h 133350"/>
                    <a:gd name="connsiteX3" fmla="*/ 60960 w 1584960"/>
                    <a:gd name="connsiteY3" fmla="*/ 129540 h 133350"/>
                    <a:gd name="connsiteX4" fmla="*/ 198120 w 1584960"/>
                    <a:gd name="connsiteY4" fmla="*/ 133350 h 133350"/>
                    <a:gd name="connsiteX5" fmla="*/ 434340 w 1584960"/>
                    <a:gd name="connsiteY5" fmla="*/ 127635 h 133350"/>
                    <a:gd name="connsiteX6" fmla="*/ 920115 w 1584960"/>
                    <a:gd name="connsiteY6" fmla="*/ 131445 h 133350"/>
                    <a:gd name="connsiteX7" fmla="*/ 1584960 w 1584960"/>
                    <a:gd name="connsiteY7" fmla="*/ 127635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4960" h="133350">
                      <a:moveTo>
                        <a:pt x="7620" y="0"/>
                      </a:moveTo>
                      <a:lnTo>
                        <a:pt x="0" y="76200"/>
                      </a:lnTo>
                      <a:lnTo>
                        <a:pt x="26670" y="108585"/>
                      </a:lnTo>
                      <a:lnTo>
                        <a:pt x="60960" y="129540"/>
                      </a:lnTo>
                      <a:lnTo>
                        <a:pt x="198120" y="133350"/>
                      </a:lnTo>
                      <a:lnTo>
                        <a:pt x="434340" y="127635"/>
                      </a:lnTo>
                      <a:lnTo>
                        <a:pt x="920115" y="131445"/>
                      </a:lnTo>
                      <a:lnTo>
                        <a:pt x="1584960" y="127635"/>
                      </a:lnTo>
                    </a:path>
                  </a:pathLst>
                </a:custGeom>
                <a:ln>
                  <a:headEnd type="none" w="med" len="med"/>
                  <a:tailEnd type="none" w="med" len="med"/>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IN"/>
                </a:p>
              </p:txBody>
            </p:sp>
            <p:sp>
              <p:nvSpPr>
                <p:cNvPr id="23" name="Freeform: Shape 22">
                  <a:extLst>
                    <a:ext uri="{FF2B5EF4-FFF2-40B4-BE49-F238E27FC236}">
                      <a16:creationId xmlns:a16="http://schemas.microsoft.com/office/drawing/2014/main" id="{3AC2D25E-2F17-C694-0406-DD14DE4F8F9C}"/>
                    </a:ext>
                  </a:extLst>
                </p:cNvPr>
                <p:cNvSpPr/>
                <p:nvPr/>
              </p:nvSpPr>
              <p:spPr>
                <a:xfrm>
                  <a:off x="4282440" y="346710"/>
                  <a:ext cx="354330" cy="609600"/>
                </a:xfrm>
                <a:custGeom>
                  <a:avLst/>
                  <a:gdLst>
                    <a:gd name="connsiteX0" fmla="*/ 243840 w 354330"/>
                    <a:gd name="connsiteY0" fmla="*/ 0 h 609600"/>
                    <a:gd name="connsiteX1" fmla="*/ 300990 w 354330"/>
                    <a:gd name="connsiteY1" fmla="*/ 167640 h 609600"/>
                    <a:gd name="connsiteX2" fmla="*/ 354330 w 354330"/>
                    <a:gd name="connsiteY2" fmla="*/ 346710 h 609600"/>
                    <a:gd name="connsiteX3" fmla="*/ 354330 w 354330"/>
                    <a:gd name="connsiteY3" fmla="*/ 449580 h 609600"/>
                    <a:gd name="connsiteX4" fmla="*/ 289560 w 354330"/>
                    <a:gd name="connsiteY4" fmla="*/ 563880 h 609600"/>
                    <a:gd name="connsiteX5" fmla="*/ 152400 w 354330"/>
                    <a:gd name="connsiteY5" fmla="*/ 598170 h 609600"/>
                    <a:gd name="connsiteX6" fmla="*/ 99060 w 354330"/>
                    <a:gd name="connsiteY6" fmla="*/ 605790 h 609600"/>
                    <a:gd name="connsiteX7" fmla="*/ 0 w 354330"/>
                    <a:gd name="connsiteY7" fmla="*/ 60960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330" h="609600">
                      <a:moveTo>
                        <a:pt x="243840" y="0"/>
                      </a:moveTo>
                      <a:lnTo>
                        <a:pt x="300990" y="167640"/>
                      </a:lnTo>
                      <a:lnTo>
                        <a:pt x="354330" y="346710"/>
                      </a:lnTo>
                      <a:lnTo>
                        <a:pt x="354330" y="449580"/>
                      </a:lnTo>
                      <a:lnTo>
                        <a:pt x="289560" y="563880"/>
                      </a:lnTo>
                      <a:lnTo>
                        <a:pt x="152400" y="598170"/>
                      </a:lnTo>
                      <a:lnTo>
                        <a:pt x="99060" y="605790"/>
                      </a:lnTo>
                      <a:lnTo>
                        <a:pt x="0" y="609600"/>
                      </a:lnTo>
                    </a:path>
                  </a:pathLst>
                </a:custGeom>
                <a:ln>
                  <a:headEnd type="none" w="med" len="med"/>
                  <a:tailEnd type="none" w="med" len="med"/>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IN"/>
                </a:p>
              </p:txBody>
            </p:sp>
            <p:sp>
              <p:nvSpPr>
                <p:cNvPr id="24" name="Freeform: Shape 23">
                  <a:extLst>
                    <a:ext uri="{FF2B5EF4-FFF2-40B4-BE49-F238E27FC236}">
                      <a16:creationId xmlns:a16="http://schemas.microsoft.com/office/drawing/2014/main" id="{98240A9C-5149-4F3D-6EA1-41B45CA7BCD9}"/>
                    </a:ext>
                  </a:extLst>
                </p:cNvPr>
                <p:cNvSpPr/>
                <p:nvPr/>
              </p:nvSpPr>
              <p:spPr>
                <a:xfrm>
                  <a:off x="864870" y="1002030"/>
                  <a:ext cx="4297680" cy="2377440"/>
                </a:xfrm>
                <a:custGeom>
                  <a:avLst/>
                  <a:gdLst>
                    <a:gd name="connsiteX0" fmla="*/ 0 w 4297680"/>
                    <a:gd name="connsiteY0" fmla="*/ 15240 h 2377440"/>
                    <a:gd name="connsiteX1" fmla="*/ 910590 w 4297680"/>
                    <a:gd name="connsiteY1" fmla="*/ 19050 h 2377440"/>
                    <a:gd name="connsiteX2" fmla="*/ 1931670 w 4297680"/>
                    <a:gd name="connsiteY2" fmla="*/ 11430 h 2377440"/>
                    <a:gd name="connsiteX3" fmla="*/ 2678430 w 4297680"/>
                    <a:gd name="connsiteY3" fmla="*/ 11430 h 2377440"/>
                    <a:gd name="connsiteX4" fmla="*/ 3120390 w 4297680"/>
                    <a:gd name="connsiteY4" fmla="*/ 0 h 2377440"/>
                    <a:gd name="connsiteX5" fmla="*/ 3390900 w 4297680"/>
                    <a:gd name="connsiteY5" fmla="*/ 0 h 2377440"/>
                    <a:gd name="connsiteX6" fmla="*/ 3569970 w 4297680"/>
                    <a:gd name="connsiteY6" fmla="*/ 0 h 2377440"/>
                    <a:gd name="connsiteX7" fmla="*/ 3688080 w 4297680"/>
                    <a:gd name="connsiteY7" fmla="*/ 30480 h 2377440"/>
                    <a:gd name="connsiteX8" fmla="*/ 3836670 w 4297680"/>
                    <a:gd name="connsiteY8" fmla="*/ 133350 h 2377440"/>
                    <a:gd name="connsiteX9" fmla="*/ 3905250 w 4297680"/>
                    <a:gd name="connsiteY9" fmla="*/ 232410 h 2377440"/>
                    <a:gd name="connsiteX10" fmla="*/ 3958590 w 4297680"/>
                    <a:gd name="connsiteY10" fmla="*/ 365760 h 2377440"/>
                    <a:gd name="connsiteX11" fmla="*/ 4160520 w 4297680"/>
                    <a:gd name="connsiteY11" fmla="*/ 1409700 h 2377440"/>
                    <a:gd name="connsiteX12" fmla="*/ 4297680 w 4297680"/>
                    <a:gd name="connsiteY12" fmla="*/ 2377440 h 23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97680" h="2377440">
                      <a:moveTo>
                        <a:pt x="0" y="15240"/>
                      </a:moveTo>
                      <a:lnTo>
                        <a:pt x="910590" y="19050"/>
                      </a:lnTo>
                      <a:lnTo>
                        <a:pt x="1931670" y="11430"/>
                      </a:lnTo>
                      <a:lnTo>
                        <a:pt x="2678430" y="11430"/>
                      </a:lnTo>
                      <a:lnTo>
                        <a:pt x="3120390" y="0"/>
                      </a:lnTo>
                      <a:lnTo>
                        <a:pt x="3390900" y="0"/>
                      </a:lnTo>
                      <a:lnTo>
                        <a:pt x="3569970" y="0"/>
                      </a:lnTo>
                      <a:lnTo>
                        <a:pt x="3688080" y="30480"/>
                      </a:lnTo>
                      <a:lnTo>
                        <a:pt x="3836670" y="133350"/>
                      </a:lnTo>
                      <a:lnTo>
                        <a:pt x="3905250" y="232410"/>
                      </a:lnTo>
                      <a:lnTo>
                        <a:pt x="3958590" y="365760"/>
                      </a:lnTo>
                      <a:lnTo>
                        <a:pt x="4160520" y="1409700"/>
                      </a:lnTo>
                      <a:lnTo>
                        <a:pt x="4297680" y="2377440"/>
                      </a:lnTo>
                    </a:path>
                  </a:pathLst>
                </a:cu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IN"/>
                </a:p>
              </p:txBody>
            </p:sp>
            <p:sp>
              <p:nvSpPr>
                <p:cNvPr id="26" name="Freeform: Shape 25">
                  <a:extLst>
                    <a:ext uri="{FF2B5EF4-FFF2-40B4-BE49-F238E27FC236}">
                      <a16:creationId xmlns:a16="http://schemas.microsoft.com/office/drawing/2014/main" id="{477B527D-63F7-56EE-FCA2-ACF19FC9F150}"/>
                    </a:ext>
                  </a:extLst>
                </p:cNvPr>
                <p:cNvSpPr/>
                <p:nvPr/>
              </p:nvSpPr>
              <p:spPr>
                <a:xfrm>
                  <a:off x="4583869" y="340455"/>
                  <a:ext cx="803910" cy="1306830"/>
                </a:xfrm>
                <a:custGeom>
                  <a:avLst/>
                  <a:gdLst>
                    <a:gd name="connsiteX0" fmla="*/ 0 w 803910"/>
                    <a:gd name="connsiteY0" fmla="*/ 0 h 1306830"/>
                    <a:gd name="connsiteX1" fmla="*/ 78105 w 803910"/>
                    <a:gd name="connsiteY1" fmla="*/ 260985 h 1306830"/>
                    <a:gd name="connsiteX2" fmla="*/ 102870 w 803910"/>
                    <a:gd name="connsiteY2" fmla="*/ 344805 h 1306830"/>
                    <a:gd name="connsiteX3" fmla="*/ 150495 w 803910"/>
                    <a:gd name="connsiteY3" fmla="*/ 422910 h 1306830"/>
                    <a:gd name="connsiteX4" fmla="*/ 245745 w 803910"/>
                    <a:gd name="connsiteY4" fmla="*/ 508635 h 1306830"/>
                    <a:gd name="connsiteX5" fmla="*/ 320040 w 803910"/>
                    <a:gd name="connsiteY5" fmla="*/ 544830 h 1306830"/>
                    <a:gd name="connsiteX6" fmla="*/ 428625 w 803910"/>
                    <a:gd name="connsiteY6" fmla="*/ 565785 h 1306830"/>
                    <a:gd name="connsiteX7" fmla="*/ 516255 w 803910"/>
                    <a:gd name="connsiteY7" fmla="*/ 558165 h 1306830"/>
                    <a:gd name="connsiteX8" fmla="*/ 554355 w 803910"/>
                    <a:gd name="connsiteY8" fmla="*/ 537210 h 1306830"/>
                    <a:gd name="connsiteX9" fmla="*/ 571500 w 803910"/>
                    <a:gd name="connsiteY9" fmla="*/ 537210 h 1306830"/>
                    <a:gd name="connsiteX10" fmla="*/ 601980 w 803910"/>
                    <a:gd name="connsiteY10" fmla="*/ 550545 h 1306830"/>
                    <a:gd name="connsiteX11" fmla="*/ 626745 w 803910"/>
                    <a:gd name="connsiteY11" fmla="*/ 590550 h 1306830"/>
                    <a:gd name="connsiteX12" fmla="*/ 662940 w 803910"/>
                    <a:gd name="connsiteY12" fmla="*/ 702945 h 1306830"/>
                    <a:gd name="connsiteX13" fmla="*/ 781050 w 803910"/>
                    <a:gd name="connsiteY13" fmla="*/ 1194435 h 1306830"/>
                    <a:gd name="connsiteX14" fmla="*/ 803910 w 803910"/>
                    <a:gd name="connsiteY14" fmla="*/ 1306830 h 130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3910" h="1306830">
                      <a:moveTo>
                        <a:pt x="0" y="0"/>
                      </a:moveTo>
                      <a:lnTo>
                        <a:pt x="78105" y="260985"/>
                      </a:lnTo>
                      <a:lnTo>
                        <a:pt x="102870" y="344805"/>
                      </a:lnTo>
                      <a:lnTo>
                        <a:pt x="150495" y="422910"/>
                      </a:lnTo>
                      <a:lnTo>
                        <a:pt x="245745" y="508635"/>
                      </a:lnTo>
                      <a:lnTo>
                        <a:pt x="320040" y="544830"/>
                      </a:lnTo>
                      <a:lnTo>
                        <a:pt x="428625" y="565785"/>
                      </a:lnTo>
                      <a:lnTo>
                        <a:pt x="516255" y="558165"/>
                      </a:lnTo>
                      <a:lnTo>
                        <a:pt x="554355" y="537210"/>
                      </a:lnTo>
                      <a:lnTo>
                        <a:pt x="571500" y="537210"/>
                      </a:lnTo>
                      <a:lnTo>
                        <a:pt x="601980" y="550545"/>
                      </a:lnTo>
                      <a:lnTo>
                        <a:pt x="626745" y="590550"/>
                      </a:lnTo>
                      <a:lnTo>
                        <a:pt x="662940" y="702945"/>
                      </a:lnTo>
                      <a:lnTo>
                        <a:pt x="781050" y="1194435"/>
                      </a:lnTo>
                      <a:lnTo>
                        <a:pt x="803910" y="1306830"/>
                      </a:lnTo>
                    </a:path>
                  </a:pathLst>
                </a:custGeom>
                <a:ln>
                  <a:headEnd type="none" w="med" len="med"/>
                  <a:tailEnd type="none" w="med" len="med"/>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IN">
                    <a:solidFill>
                      <a:schemeClr val="tx1"/>
                    </a:solidFill>
                  </a:endParaRPr>
                </a:p>
              </p:txBody>
            </p:sp>
            <p:sp>
              <p:nvSpPr>
                <p:cNvPr id="27" name="Freeform: Shape 26">
                  <a:extLst>
                    <a:ext uri="{FF2B5EF4-FFF2-40B4-BE49-F238E27FC236}">
                      <a16:creationId xmlns:a16="http://schemas.microsoft.com/office/drawing/2014/main" id="{D0335D78-44DB-D9FE-0B80-9D35D639A0BB}"/>
                    </a:ext>
                  </a:extLst>
                </p:cNvPr>
                <p:cNvSpPr/>
                <p:nvPr/>
              </p:nvSpPr>
              <p:spPr>
                <a:xfrm>
                  <a:off x="4841240" y="934719"/>
                  <a:ext cx="562352" cy="3703743"/>
                </a:xfrm>
                <a:custGeom>
                  <a:avLst/>
                  <a:gdLst>
                    <a:gd name="connsiteX0" fmla="*/ 269240 w 497840"/>
                    <a:gd name="connsiteY0" fmla="*/ 0 h 3479800"/>
                    <a:gd name="connsiteX1" fmla="*/ 137160 w 497840"/>
                    <a:gd name="connsiteY1" fmla="*/ 30480 h 3479800"/>
                    <a:gd name="connsiteX2" fmla="*/ 10160 w 497840"/>
                    <a:gd name="connsiteY2" fmla="*/ 162560 h 3479800"/>
                    <a:gd name="connsiteX3" fmla="*/ 0 w 497840"/>
                    <a:gd name="connsiteY3" fmla="*/ 350520 h 3479800"/>
                    <a:gd name="connsiteX4" fmla="*/ 30480 w 497840"/>
                    <a:gd name="connsiteY4" fmla="*/ 492760 h 3479800"/>
                    <a:gd name="connsiteX5" fmla="*/ 177800 w 497840"/>
                    <a:gd name="connsiteY5" fmla="*/ 1158240 h 3479800"/>
                    <a:gd name="connsiteX6" fmla="*/ 284480 w 497840"/>
                    <a:gd name="connsiteY6" fmla="*/ 1727200 h 3479800"/>
                    <a:gd name="connsiteX7" fmla="*/ 360680 w 497840"/>
                    <a:gd name="connsiteY7" fmla="*/ 2352040 h 3479800"/>
                    <a:gd name="connsiteX8" fmla="*/ 441960 w 497840"/>
                    <a:gd name="connsiteY8" fmla="*/ 2834640 h 3479800"/>
                    <a:gd name="connsiteX9" fmla="*/ 497840 w 497840"/>
                    <a:gd name="connsiteY9" fmla="*/ 3479800 h 347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7840" h="3479800">
                      <a:moveTo>
                        <a:pt x="269240" y="0"/>
                      </a:moveTo>
                      <a:lnTo>
                        <a:pt x="137160" y="30480"/>
                      </a:lnTo>
                      <a:lnTo>
                        <a:pt x="10160" y="162560"/>
                      </a:lnTo>
                      <a:lnTo>
                        <a:pt x="0" y="350520"/>
                      </a:lnTo>
                      <a:lnTo>
                        <a:pt x="30480" y="492760"/>
                      </a:lnTo>
                      <a:lnTo>
                        <a:pt x="177800" y="1158240"/>
                      </a:lnTo>
                      <a:lnTo>
                        <a:pt x="284480" y="1727200"/>
                      </a:lnTo>
                      <a:lnTo>
                        <a:pt x="360680" y="2352040"/>
                      </a:lnTo>
                      <a:lnTo>
                        <a:pt x="441960" y="2834640"/>
                      </a:lnTo>
                      <a:lnTo>
                        <a:pt x="497840" y="3479800"/>
                      </a:lnTo>
                    </a:path>
                  </a:pathLst>
                </a:cu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IN"/>
                </a:p>
              </p:txBody>
            </p:sp>
            <p:sp>
              <p:nvSpPr>
                <p:cNvPr id="28" name="Freeform: Shape 27">
                  <a:extLst>
                    <a:ext uri="{FF2B5EF4-FFF2-40B4-BE49-F238E27FC236}">
                      <a16:creationId xmlns:a16="http://schemas.microsoft.com/office/drawing/2014/main" id="{7AABDC64-EDDF-F7E5-0154-364709807061}"/>
                    </a:ext>
                  </a:extLst>
                </p:cNvPr>
                <p:cNvSpPr/>
                <p:nvPr/>
              </p:nvSpPr>
              <p:spPr>
                <a:xfrm>
                  <a:off x="5129272" y="934719"/>
                  <a:ext cx="727968" cy="3708401"/>
                </a:xfrm>
                <a:custGeom>
                  <a:avLst/>
                  <a:gdLst>
                    <a:gd name="connsiteX0" fmla="*/ 0 w 731520"/>
                    <a:gd name="connsiteY0" fmla="*/ 0 h 3693160"/>
                    <a:gd name="connsiteX1" fmla="*/ 55880 w 731520"/>
                    <a:gd name="connsiteY1" fmla="*/ 35560 h 3693160"/>
                    <a:gd name="connsiteX2" fmla="*/ 121920 w 731520"/>
                    <a:gd name="connsiteY2" fmla="*/ 284480 h 3693160"/>
                    <a:gd name="connsiteX3" fmla="*/ 304800 w 731520"/>
                    <a:gd name="connsiteY3" fmla="*/ 1071880 h 3693160"/>
                    <a:gd name="connsiteX4" fmla="*/ 513080 w 731520"/>
                    <a:gd name="connsiteY4" fmla="*/ 2026920 h 3693160"/>
                    <a:gd name="connsiteX5" fmla="*/ 655320 w 731520"/>
                    <a:gd name="connsiteY5" fmla="*/ 2915920 h 3693160"/>
                    <a:gd name="connsiteX6" fmla="*/ 731520 w 731520"/>
                    <a:gd name="connsiteY6" fmla="*/ 3581400 h 3693160"/>
                    <a:gd name="connsiteX7" fmla="*/ 721360 w 731520"/>
                    <a:gd name="connsiteY7" fmla="*/ 3693160 h 3693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520" h="3693160">
                      <a:moveTo>
                        <a:pt x="0" y="0"/>
                      </a:moveTo>
                      <a:lnTo>
                        <a:pt x="55880" y="35560"/>
                      </a:lnTo>
                      <a:lnTo>
                        <a:pt x="121920" y="284480"/>
                      </a:lnTo>
                      <a:lnTo>
                        <a:pt x="304800" y="1071880"/>
                      </a:lnTo>
                      <a:lnTo>
                        <a:pt x="513080" y="2026920"/>
                      </a:lnTo>
                      <a:lnTo>
                        <a:pt x="655320" y="2915920"/>
                      </a:lnTo>
                      <a:lnTo>
                        <a:pt x="731520" y="3581400"/>
                      </a:lnTo>
                      <a:lnTo>
                        <a:pt x="721360" y="3693160"/>
                      </a:lnTo>
                    </a:path>
                  </a:pathLst>
                </a:cu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IN"/>
                </a:p>
              </p:txBody>
            </p:sp>
            <p:sp>
              <p:nvSpPr>
                <p:cNvPr id="33" name="Freeform: Shape 32">
                  <a:extLst>
                    <a:ext uri="{FF2B5EF4-FFF2-40B4-BE49-F238E27FC236}">
                      <a16:creationId xmlns:a16="http://schemas.microsoft.com/office/drawing/2014/main" id="{D8543848-E629-DB95-044E-9E27D6E7BD37}"/>
                    </a:ext>
                  </a:extLst>
                </p:cNvPr>
                <p:cNvSpPr/>
                <p:nvPr/>
              </p:nvSpPr>
              <p:spPr>
                <a:xfrm>
                  <a:off x="5384800" y="1640840"/>
                  <a:ext cx="502920" cy="2981960"/>
                </a:xfrm>
                <a:custGeom>
                  <a:avLst/>
                  <a:gdLst>
                    <a:gd name="connsiteX0" fmla="*/ 0 w 502920"/>
                    <a:gd name="connsiteY0" fmla="*/ 0 h 2981960"/>
                    <a:gd name="connsiteX1" fmla="*/ 157480 w 502920"/>
                    <a:gd name="connsiteY1" fmla="*/ 711200 h 2981960"/>
                    <a:gd name="connsiteX2" fmla="*/ 289560 w 502920"/>
                    <a:gd name="connsiteY2" fmla="*/ 1330960 h 2981960"/>
                    <a:gd name="connsiteX3" fmla="*/ 396240 w 502920"/>
                    <a:gd name="connsiteY3" fmla="*/ 1981200 h 2981960"/>
                    <a:gd name="connsiteX4" fmla="*/ 467360 w 502920"/>
                    <a:gd name="connsiteY4" fmla="*/ 2489200 h 2981960"/>
                    <a:gd name="connsiteX5" fmla="*/ 502920 w 502920"/>
                    <a:gd name="connsiteY5" fmla="*/ 2981960 h 29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920" h="2981960">
                      <a:moveTo>
                        <a:pt x="0" y="0"/>
                      </a:moveTo>
                      <a:lnTo>
                        <a:pt x="157480" y="711200"/>
                      </a:lnTo>
                      <a:lnTo>
                        <a:pt x="289560" y="1330960"/>
                      </a:lnTo>
                      <a:lnTo>
                        <a:pt x="396240" y="1981200"/>
                      </a:lnTo>
                      <a:lnTo>
                        <a:pt x="467360" y="2489200"/>
                      </a:lnTo>
                      <a:lnTo>
                        <a:pt x="502920" y="2981960"/>
                      </a:lnTo>
                    </a:path>
                  </a:pathLst>
                </a:cu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IN"/>
                </a:p>
              </p:txBody>
            </p:sp>
          </p:grpSp>
          <p:pic>
            <p:nvPicPr>
              <p:cNvPr id="7" name="Picture 6">
                <a:extLst>
                  <a:ext uri="{FF2B5EF4-FFF2-40B4-BE49-F238E27FC236}">
                    <a16:creationId xmlns:a16="http://schemas.microsoft.com/office/drawing/2014/main" id="{14BA621D-D3A1-3A10-9093-3F70E3B3D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5668">
                <a:off x="5935382" y="3097123"/>
                <a:ext cx="2253182" cy="1618169"/>
              </a:xfrm>
              <a:prstGeom prst="rect">
                <a:avLst/>
              </a:prstGeom>
            </p:spPr>
          </p:pic>
        </p:grpSp>
        <p:sp>
          <p:nvSpPr>
            <p:cNvPr id="8" name="Freeform: Shape 7">
              <a:extLst>
                <a:ext uri="{FF2B5EF4-FFF2-40B4-BE49-F238E27FC236}">
                  <a16:creationId xmlns:a16="http://schemas.microsoft.com/office/drawing/2014/main" id="{9DF10718-6BDF-6D41-2E51-20721B4BF255}"/>
                </a:ext>
              </a:extLst>
            </p:cNvPr>
            <p:cNvSpPr/>
            <p:nvPr/>
          </p:nvSpPr>
          <p:spPr>
            <a:xfrm>
              <a:off x="6445721" y="3395981"/>
              <a:ext cx="1301275" cy="1170940"/>
            </a:xfrm>
            <a:custGeom>
              <a:avLst/>
              <a:gdLst>
                <a:gd name="connsiteX0" fmla="*/ 0 w 3413760"/>
                <a:gd name="connsiteY0" fmla="*/ 101600 h 3093720"/>
                <a:gd name="connsiteX1" fmla="*/ 2829560 w 3413760"/>
                <a:gd name="connsiteY1" fmla="*/ 0 h 3093720"/>
                <a:gd name="connsiteX2" fmla="*/ 3413760 w 3413760"/>
                <a:gd name="connsiteY2" fmla="*/ 3093720 h 3093720"/>
                <a:gd name="connsiteX3" fmla="*/ 203200 w 3413760"/>
                <a:gd name="connsiteY3" fmla="*/ 2743200 h 3093720"/>
                <a:gd name="connsiteX4" fmla="*/ 91440 w 3413760"/>
                <a:gd name="connsiteY4" fmla="*/ 1402080 h 3093720"/>
                <a:gd name="connsiteX5" fmla="*/ 25400 w 3413760"/>
                <a:gd name="connsiteY5" fmla="*/ 513080 h 3093720"/>
                <a:gd name="connsiteX6" fmla="*/ 0 w 3413760"/>
                <a:gd name="connsiteY6" fmla="*/ 101600 h 309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3760" h="3093720">
                  <a:moveTo>
                    <a:pt x="0" y="101600"/>
                  </a:moveTo>
                  <a:lnTo>
                    <a:pt x="2829560" y="0"/>
                  </a:lnTo>
                  <a:lnTo>
                    <a:pt x="3413760" y="3093720"/>
                  </a:lnTo>
                  <a:lnTo>
                    <a:pt x="203200" y="2743200"/>
                  </a:lnTo>
                  <a:lnTo>
                    <a:pt x="91440" y="1402080"/>
                  </a:lnTo>
                  <a:lnTo>
                    <a:pt x="25400" y="513080"/>
                  </a:lnTo>
                  <a:lnTo>
                    <a:pt x="0" y="101600"/>
                  </a:lnTo>
                  <a:close/>
                </a:path>
              </a:pathLst>
            </a:custGeom>
            <a:noFill/>
            <a:ln w="9525">
              <a:solidFill>
                <a:schemeClr val="bg2">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2" name="TextBox 1">
            <a:extLst>
              <a:ext uri="{FF2B5EF4-FFF2-40B4-BE49-F238E27FC236}">
                <a16:creationId xmlns:a16="http://schemas.microsoft.com/office/drawing/2014/main" id="{81ABDBE5-ED12-4ADC-9D2C-DD658A5014D7}"/>
              </a:ext>
            </a:extLst>
          </p:cNvPr>
          <p:cNvSpPr txBox="1"/>
          <p:nvPr/>
        </p:nvSpPr>
        <p:spPr>
          <a:xfrm>
            <a:off x="161669" y="50800"/>
            <a:ext cx="1140056" cy="307777"/>
          </a:xfrm>
          <a:prstGeom prst="rect">
            <a:avLst/>
          </a:prstGeom>
          <a:noFill/>
        </p:spPr>
        <p:txBody>
          <a:bodyPr wrap="none" rtlCol="0">
            <a:spAutoFit/>
          </a:bodyPr>
          <a:lstStyle/>
          <a:p>
            <a:r>
              <a:rPr lang="en-GB" sz="1400" dirty="0">
                <a:solidFill>
                  <a:srgbClr val="62898F"/>
                </a:solidFill>
              </a:rPr>
              <a:t>Master Plan</a:t>
            </a:r>
          </a:p>
        </p:txBody>
      </p:sp>
      <p:sp>
        <p:nvSpPr>
          <p:cNvPr id="9" name="Freeform: Shape 8">
            <a:extLst>
              <a:ext uri="{FF2B5EF4-FFF2-40B4-BE49-F238E27FC236}">
                <a16:creationId xmlns:a16="http://schemas.microsoft.com/office/drawing/2014/main" id="{0007294B-1A8A-5223-3597-823A5B50707F}"/>
              </a:ext>
            </a:extLst>
          </p:cNvPr>
          <p:cNvSpPr/>
          <p:nvPr/>
        </p:nvSpPr>
        <p:spPr>
          <a:xfrm>
            <a:off x="5978656" y="3320234"/>
            <a:ext cx="245329" cy="287020"/>
          </a:xfrm>
          <a:custGeom>
            <a:avLst/>
            <a:gdLst>
              <a:gd name="connsiteX0" fmla="*/ 0 w 670560"/>
              <a:gd name="connsiteY0" fmla="*/ 24384 h 688848"/>
              <a:gd name="connsiteX1" fmla="*/ 615696 w 670560"/>
              <a:gd name="connsiteY1" fmla="*/ 0 h 688848"/>
              <a:gd name="connsiteX2" fmla="*/ 670560 w 670560"/>
              <a:gd name="connsiteY2" fmla="*/ 640080 h 688848"/>
              <a:gd name="connsiteX3" fmla="*/ 42672 w 670560"/>
              <a:gd name="connsiteY3" fmla="*/ 688848 h 688848"/>
              <a:gd name="connsiteX4" fmla="*/ 0 w 670560"/>
              <a:gd name="connsiteY4" fmla="*/ 24384 h 688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560" h="688848">
                <a:moveTo>
                  <a:pt x="0" y="24384"/>
                </a:moveTo>
                <a:lnTo>
                  <a:pt x="615696" y="0"/>
                </a:lnTo>
                <a:lnTo>
                  <a:pt x="670560" y="640080"/>
                </a:lnTo>
                <a:lnTo>
                  <a:pt x="42672" y="688848"/>
                </a:lnTo>
                <a:lnTo>
                  <a:pt x="0" y="24384"/>
                </a:lnTo>
                <a:close/>
              </a:path>
            </a:pathLst>
          </a:custGeom>
          <a:solidFill>
            <a:srgbClr val="E7E6E6">
              <a:alpha val="20000"/>
            </a:srgbClr>
          </a:solidFill>
          <a:ln>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TextBox 18">
            <a:extLst>
              <a:ext uri="{FF2B5EF4-FFF2-40B4-BE49-F238E27FC236}">
                <a16:creationId xmlns:a16="http://schemas.microsoft.com/office/drawing/2014/main" id="{E4C1BC10-3375-8024-F6A5-BF3B5BA43E83}"/>
              </a:ext>
            </a:extLst>
          </p:cNvPr>
          <p:cNvSpPr txBox="1"/>
          <p:nvPr/>
        </p:nvSpPr>
        <p:spPr>
          <a:xfrm>
            <a:off x="6093079" y="3839724"/>
            <a:ext cx="1119509" cy="338554"/>
          </a:xfrm>
          <a:prstGeom prst="rect">
            <a:avLst/>
          </a:prstGeom>
          <a:noFill/>
        </p:spPr>
        <p:txBody>
          <a:bodyPr wrap="square" rtlCol="0">
            <a:spAutoFit/>
          </a:bodyPr>
          <a:lstStyle/>
          <a:p>
            <a:r>
              <a:rPr lang="en-GB" sz="800" b="1" dirty="0">
                <a:solidFill>
                  <a:srgbClr val="C00000"/>
                </a:solidFill>
                <a:latin typeface="Bahnschrift Light SemiCondensed" panose="020B0502040204020203" pitchFamily="34" charset="0"/>
              </a:rPr>
              <a:t>Land parcel for Convention Centre</a:t>
            </a:r>
          </a:p>
        </p:txBody>
      </p:sp>
      <p:pic>
        <p:nvPicPr>
          <p:cNvPr id="13" name="Picture 12">
            <a:extLst>
              <a:ext uri="{FF2B5EF4-FFF2-40B4-BE49-F238E27FC236}">
                <a16:creationId xmlns:a16="http://schemas.microsoft.com/office/drawing/2014/main" id="{746D72AC-5E39-397F-36F7-1DB1134436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251" t="10800" r="30220" b="15078"/>
          <a:stretch/>
        </p:blipFill>
        <p:spPr>
          <a:xfrm>
            <a:off x="1547664" y="-325285"/>
            <a:ext cx="4141394" cy="4984599"/>
          </a:xfrm>
          <a:prstGeom prst="rect">
            <a:avLst/>
          </a:prstGeom>
        </p:spPr>
      </p:pic>
      <p:grpSp>
        <p:nvGrpSpPr>
          <p:cNvPr id="40" name="Group 39">
            <a:extLst>
              <a:ext uri="{FF2B5EF4-FFF2-40B4-BE49-F238E27FC236}">
                <a16:creationId xmlns:a16="http://schemas.microsoft.com/office/drawing/2014/main" id="{90B47E6D-48A6-4370-E468-412EEB8AE61E}"/>
              </a:ext>
            </a:extLst>
          </p:cNvPr>
          <p:cNvGrpSpPr/>
          <p:nvPr/>
        </p:nvGrpSpPr>
        <p:grpSpPr>
          <a:xfrm>
            <a:off x="2451764" y="4538538"/>
            <a:ext cx="2264000" cy="224408"/>
            <a:chOff x="539552" y="2139702"/>
            <a:chExt cx="2026950" cy="224408"/>
          </a:xfrm>
        </p:grpSpPr>
        <p:cxnSp>
          <p:nvCxnSpPr>
            <p:cNvPr id="17" name="Straight Connector 16">
              <a:extLst>
                <a:ext uri="{FF2B5EF4-FFF2-40B4-BE49-F238E27FC236}">
                  <a16:creationId xmlns:a16="http://schemas.microsoft.com/office/drawing/2014/main" id="{F5A5E76F-2FE0-D7CD-7811-20F61479B7A5}"/>
                </a:ext>
              </a:extLst>
            </p:cNvPr>
            <p:cNvCxnSpPr/>
            <p:nvPr/>
          </p:nvCxnSpPr>
          <p:spPr>
            <a:xfrm>
              <a:off x="539552" y="2211710"/>
              <a:ext cx="9361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B0A54219-4BCC-AB39-4527-4C9800C0DE27}"/>
                </a:ext>
              </a:extLst>
            </p:cNvPr>
            <p:cNvCxnSpPr>
              <a:cxnSpLocks/>
            </p:cNvCxnSpPr>
            <p:nvPr/>
          </p:nvCxnSpPr>
          <p:spPr>
            <a:xfrm>
              <a:off x="1477998" y="2139702"/>
              <a:ext cx="0" cy="72008"/>
            </a:xfrm>
            <a:prstGeom prst="line">
              <a:avLst/>
            </a:prstGeom>
            <a:ln w="12700"/>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6FF67CF2-3826-D46A-C4BD-4901781E62B3}"/>
                </a:ext>
              </a:extLst>
            </p:cNvPr>
            <p:cNvCxnSpPr>
              <a:cxnSpLocks/>
            </p:cNvCxnSpPr>
            <p:nvPr/>
          </p:nvCxnSpPr>
          <p:spPr>
            <a:xfrm>
              <a:off x="1630398" y="2292102"/>
              <a:ext cx="0" cy="72008"/>
            </a:xfrm>
            <a:prstGeom prst="line">
              <a:avLst/>
            </a:prstGeom>
            <a:ln w="12700"/>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4D95E94B-6F23-C1B4-E5F7-E651788E0703}"/>
                </a:ext>
              </a:extLst>
            </p:cNvPr>
            <p:cNvCxnSpPr>
              <a:cxnSpLocks/>
            </p:cNvCxnSpPr>
            <p:nvPr/>
          </p:nvCxnSpPr>
          <p:spPr>
            <a:xfrm>
              <a:off x="1475656" y="2139702"/>
              <a:ext cx="154742" cy="224408"/>
            </a:xfrm>
            <a:prstGeom prst="line">
              <a:avLst/>
            </a:prstGeom>
            <a:ln w="12700"/>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61F17E1C-5DD7-9936-2D7D-720D6113FF8A}"/>
                </a:ext>
              </a:extLst>
            </p:cNvPr>
            <p:cNvCxnSpPr/>
            <p:nvPr/>
          </p:nvCxnSpPr>
          <p:spPr>
            <a:xfrm>
              <a:off x="1630398" y="2292102"/>
              <a:ext cx="936104"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41" name="Group 40">
            <a:extLst>
              <a:ext uri="{FF2B5EF4-FFF2-40B4-BE49-F238E27FC236}">
                <a16:creationId xmlns:a16="http://schemas.microsoft.com/office/drawing/2014/main" id="{D3AA8AB3-4B18-F120-5BE0-0E4BCEBB7F6D}"/>
              </a:ext>
            </a:extLst>
          </p:cNvPr>
          <p:cNvGrpSpPr/>
          <p:nvPr/>
        </p:nvGrpSpPr>
        <p:grpSpPr>
          <a:xfrm rot="16200000">
            <a:off x="4507332" y="1019796"/>
            <a:ext cx="2264000" cy="224408"/>
            <a:chOff x="539552" y="2139702"/>
            <a:chExt cx="2026950" cy="224408"/>
          </a:xfrm>
        </p:grpSpPr>
        <p:cxnSp>
          <p:nvCxnSpPr>
            <p:cNvPr id="42" name="Straight Connector 41">
              <a:extLst>
                <a:ext uri="{FF2B5EF4-FFF2-40B4-BE49-F238E27FC236}">
                  <a16:creationId xmlns:a16="http://schemas.microsoft.com/office/drawing/2014/main" id="{981ECCE0-0921-A5C6-6664-54D7DFAE4C09}"/>
                </a:ext>
              </a:extLst>
            </p:cNvPr>
            <p:cNvCxnSpPr/>
            <p:nvPr/>
          </p:nvCxnSpPr>
          <p:spPr>
            <a:xfrm>
              <a:off x="539552" y="2211710"/>
              <a:ext cx="9361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F1548B86-2B7E-6A5E-1F84-C5D0E3D662B0}"/>
                </a:ext>
              </a:extLst>
            </p:cNvPr>
            <p:cNvCxnSpPr>
              <a:cxnSpLocks/>
            </p:cNvCxnSpPr>
            <p:nvPr/>
          </p:nvCxnSpPr>
          <p:spPr>
            <a:xfrm>
              <a:off x="1477998" y="2139702"/>
              <a:ext cx="0" cy="72008"/>
            </a:xfrm>
            <a:prstGeom prst="line">
              <a:avLst/>
            </a:prstGeom>
            <a:ln w="12700"/>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9CE9BF0D-A810-0D50-C9A8-942E34A4B34D}"/>
                </a:ext>
              </a:extLst>
            </p:cNvPr>
            <p:cNvCxnSpPr>
              <a:cxnSpLocks/>
            </p:cNvCxnSpPr>
            <p:nvPr/>
          </p:nvCxnSpPr>
          <p:spPr>
            <a:xfrm>
              <a:off x="1630398" y="2292102"/>
              <a:ext cx="0" cy="72008"/>
            </a:xfrm>
            <a:prstGeom prst="line">
              <a:avLst/>
            </a:prstGeom>
            <a:ln w="12700"/>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00FEDBBE-E038-DF0F-4F2B-B6971A4EC85C}"/>
                </a:ext>
              </a:extLst>
            </p:cNvPr>
            <p:cNvCxnSpPr>
              <a:cxnSpLocks/>
            </p:cNvCxnSpPr>
            <p:nvPr/>
          </p:nvCxnSpPr>
          <p:spPr>
            <a:xfrm>
              <a:off x="1475656" y="2139702"/>
              <a:ext cx="154742" cy="224408"/>
            </a:xfrm>
            <a:prstGeom prst="line">
              <a:avLst/>
            </a:prstGeom>
            <a:ln w="12700"/>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4C7D0D29-8AC2-0B0E-D0A2-21ECC711FE93}"/>
                </a:ext>
              </a:extLst>
            </p:cNvPr>
            <p:cNvCxnSpPr/>
            <p:nvPr/>
          </p:nvCxnSpPr>
          <p:spPr>
            <a:xfrm>
              <a:off x="1630398" y="2292102"/>
              <a:ext cx="936104" cy="0"/>
            </a:xfrm>
            <a:prstGeom prst="line">
              <a:avLst/>
            </a:prstGeom>
            <a:ln w="12700"/>
          </p:spPr>
          <p:style>
            <a:lnRef idx="1">
              <a:schemeClr val="dk1"/>
            </a:lnRef>
            <a:fillRef idx="0">
              <a:schemeClr val="dk1"/>
            </a:fillRef>
            <a:effectRef idx="0">
              <a:schemeClr val="dk1"/>
            </a:effectRef>
            <a:fontRef idx="minor">
              <a:schemeClr val="tx1"/>
            </a:fontRef>
          </p:style>
        </p:cxnSp>
      </p:grpSp>
      <p:sp>
        <p:nvSpPr>
          <p:cNvPr id="61" name="TextBox 60">
            <a:extLst>
              <a:ext uri="{FF2B5EF4-FFF2-40B4-BE49-F238E27FC236}">
                <a16:creationId xmlns:a16="http://schemas.microsoft.com/office/drawing/2014/main" id="{972A18C9-D081-8A5F-E7A4-6A0CE0B63456}"/>
              </a:ext>
            </a:extLst>
          </p:cNvPr>
          <p:cNvSpPr txBox="1"/>
          <p:nvPr/>
        </p:nvSpPr>
        <p:spPr>
          <a:xfrm>
            <a:off x="3759199" y="2914922"/>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1</a:t>
            </a:r>
          </a:p>
        </p:txBody>
      </p:sp>
      <p:sp>
        <p:nvSpPr>
          <p:cNvPr id="62" name="TextBox 61">
            <a:extLst>
              <a:ext uri="{FF2B5EF4-FFF2-40B4-BE49-F238E27FC236}">
                <a16:creationId xmlns:a16="http://schemas.microsoft.com/office/drawing/2014/main" id="{7A50B9F0-761A-2ECF-76C4-0132857A50C4}"/>
              </a:ext>
            </a:extLst>
          </p:cNvPr>
          <p:cNvSpPr txBox="1"/>
          <p:nvPr/>
        </p:nvSpPr>
        <p:spPr>
          <a:xfrm>
            <a:off x="2625751" y="4128517"/>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2</a:t>
            </a:r>
          </a:p>
        </p:txBody>
      </p:sp>
      <p:sp>
        <p:nvSpPr>
          <p:cNvPr id="63" name="TextBox 62">
            <a:extLst>
              <a:ext uri="{FF2B5EF4-FFF2-40B4-BE49-F238E27FC236}">
                <a16:creationId xmlns:a16="http://schemas.microsoft.com/office/drawing/2014/main" id="{8283F2B7-EE77-A911-5FD5-610582F3C31A}"/>
              </a:ext>
            </a:extLst>
          </p:cNvPr>
          <p:cNvSpPr txBox="1"/>
          <p:nvPr/>
        </p:nvSpPr>
        <p:spPr>
          <a:xfrm>
            <a:off x="4691500" y="4128517"/>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2</a:t>
            </a:r>
          </a:p>
        </p:txBody>
      </p:sp>
      <p:sp>
        <p:nvSpPr>
          <p:cNvPr id="64" name="TextBox 63">
            <a:extLst>
              <a:ext uri="{FF2B5EF4-FFF2-40B4-BE49-F238E27FC236}">
                <a16:creationId xmlns:a16="http://schemas.microsoft.com/office/drawing/2014/main" id="{889DE374-89CD-47C7-9C66-5FB1CDB4BC8B}"/>
              </a:ext>
            </a:extLst>
          </p:cNvPr>
          <p:cNvSpPr txBox="1"/>
          <p:nvPr/>
        </p:nvSpPr>
        <p:spPr>
          <a:xfrm>
            <a:off x="4370775" y="2696821"/>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3</a:t>
            </a:r>
          </a:p>
        </p:txBody>
      </p:sp>
      <p:sp>
        <p:nvSpPr>
          <p:cNvPr id="65" name="TextBox 64">
            <a:extLst>
              <a:ext uri="{FF2B5EF4-FFF2-40B4-BE49-F238E27FC236}">
                <a16:creationId xmlns:a16="http://schemas.microsoft.com/office/drawing/2014/main" id="{8B0AB5B9-3889-E629-994D-95CA94157D0A}"/>
              </a:ext>
            </a:extLst>
          </p:cNvPr>
          <p:cNvSpPr txBox="1"/>
          <p:nvPr/>
        </p:nvSpPr>
        <p:spPr>
          <a:xfrm>
            <a:off x="2958739" y="2351502"/>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3</a:t>
            </a:r>
          </a:p>
        </p:txBody>
      </p:sp>
      <p:sp>
        <p:nvSpPr>
          <p:cNvPr id="66" name="TextBox 65">
            <a:extLst>
              <a:ext uri="{FF2B5EF4-FFF2-40B4-BE49-F238E27FC236}">
                <a16:creationId xmlns:a16="http://schemas.microsoft.com/office/drawing/2014/main" id="{8542B65B-3AEF-77FC-0DEF-0A30A48B4E42}"/>
              </a:ext>
            </a:extLst>
          </p:cNvPr>
          <p:cNvSpPr txBox="1"/>
          <p:nvPr/>
        </p:nvSpPr>
        <p:spPr>
          <a:xfrm>
            <a:off x="3296720" y="2203831"/>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3</a:t>
            </a:r>
          </a:p>
        </p:txBody>
      </p:sp>
      <p:sp>
        <p:nvSpPr>
          <p:cNvPr id="67" name="TextBox 66">
            <a:extLst>
              <a:ext uri="{FF2B5EF4-FFF2-40B4-BE49-F238E27FC236}">
                <a16:creationId xmlns:a16="http://schemas.microsoft.com/office/drawing/2014/main" id="{0420B32B-D020-0C13-4CB7-D49DD37C1C04}"/>
              </a:ext>
            </a:extLst>
          </p:cNvPr>
          <p:cNvSpPr txBox="1"/>
          <p:nvPr/>
        </p:nvSpPr>
        <p:spPr>
          <a:xfrm>
            <a:off x="3954636" y="2201657"/>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3</a:t>
            </a:r>
          </a:p>
        </p:txBody>
      </p:sp>
      <p:sp>
        <p:nvSpPr>
          <p:cNvPr id="68" name="TextBox 67">
            <a:extLst>
              <a:ext uri="{FF2B5EF4-FFF2-40B4-BE49-F238E27FC236}">
                <a16:creationId xmlns:a16="http://schemas.microsoft.com/office/drawing/2014/main" id="{AAD1C6B4-6CDA-A2A6-4055-980D6B5223F4}"/>
              </a:ext>
            </a:extLst>
          </p:cNvPr>
          <p:cNvSpPr txBox="1"/>
          <p:nvPr/>
        </p:nvSpPr>
        <p:spPr>
          <a:xfrm>
            <a:off x="3211922" y="3710153"/>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3</a:t>
            </a:r>
          </a:p>
        </p:txBody>
      </p:sp>
      <p:sp>
        <p:nvSpPr>
          <p:cNvPr id="69" name="TextBox 68">
            <a:extLst>
              <a:ext uri="{FF2B5EF4-FFF2-40B4-BE49-F238E27FC236}">
                <a16:creationId xmlns:a16="http://schemas.microsoft.com/office/drawing/2014/main" id="{A0D6A27C-95B9-8F3D-91D8-B2BEDF896359}"/>
              </a:ext>
            </a:extLst>
          </p:cNvPr>
          <p:cNvSpPr txBox="1"/>
          <p:nvPr/>
        </p:nvSpPr>
        <p:spPr>
          <a:xfrm>
            <a:off x="4079059" y="3719672"/>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3</a:t>
            </a:r>
          </a:p>
        </p:txBody>
      </p:sp>
      <p:sp>
        <p:nvSpPr>
          <p:cNvPr id="74" name="TextBox 73">
            <a:extLst>
              <a:ext uri="{FF2B5EF4-FFF2-40B4-BE49-F238E27FC236}">
                <a16:creationId xmlns:a16="http://schemas.microsoft.com/office/drawing/2014/main" id="{09CA4DB4-0F49-41B9-EAD8-FB7C72D230C6}"/>
              </a:ext>
            </a:extLst>
          </p:cNvPr>
          <p:cNvSpPr txBox="1"/>
          <p:nvPr/>
        </p:nvSpPr>
        <p:spPr>
          <a:xfrm>
            <a:off x="4657907" y="2341457"/>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4</a:t>
            </a:r>
          </a:p>
        </p:txBody>
      </p:sp>
      <p:sp>
        <p:nvSpPr>
          <p:cNvPr id="75" name="TextBox 74">
            <a:extLst>
              <a:ext uri="{FF2B5EF4-FFF2-40B4-BE49-F238E27FC236}">
                <a16:creationId xmlns:a16="http://schemas.microsoft.com/office/drawing/2014/main" id="{210C46A6-F847-DAFB-99C1-6368434A538B}"/>
              </a:ext>
            </a:extLst>
          </p:cNvPr>
          <p:cNvSpPr txBox="1"/>
          <p:nvPr/>
        </p:nvSpPr>
        <p:spPr>
          <a:xfrm>
            <a:off x="2630731" y="2382129"/>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4</a:t>
            </a:r>
          </a:p>
        </p:txBody>
      </p:sp>
      <p:sp>
        <p:nvSpPr>
          <p:cNvPr id="76" name="TextBox 75">
            <a:extLst>
              <a:ext uri="{FF2B5EF4-FFF2-40B4-BE49-F238E27FC236}">
                <a16:creationId xmlns:a16="http://schemas.microsoft.com/office/drawing/2014/main" id="{538DEB1C-CFB6-A124-A2C2-B08B48685A22}"/>
              </a:ext>
            </a:extLst>
          </p:cNvPr>
          <p:cNvSpPr txBox="1"/>
          <p:nvPr/>
        </p:nvSpPr>
        <p:spPr>
          <a:xfrm>
            <a:off x="3925912" y="4135308"/>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4</a:t>
            </a:r>
          </a:p>
        </p:txBody>
      </p:sp>
      <p:sp>
        <p:nvSpPr>
          <p:cNvPr id="77" name="TextBox 76">
            <a:extLst>
              <a:ext uri="{FF2B5EF4-FFF2-40B4-BE49-F238E27FC236}">
                <a16:creationId xmlns:a16="http://schemas.microsoft.com/office/drawing/2014/main" id="{4FBE45EA-F240-922A-B54C-704EEE2DDB82}"/>
              </a:ext>
            </a:extLst>
          </p:cNvPr>
          <p:cNvSpPr txBox="1"/>
          <p:nvPr/>
        </p:nvSpPr>
        <p:spPr>
          <a:xfrm>
            <a:off x="3387776" y="1721451"/>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4</a:t>
            </a:r>
          </a:p>
        </p:txBody>
      </p:sp>
      <p:sp>
        <p:nvSpPr>
          <p:cNvPr id="78" name="TextBox 77">
            <a:extLst>
              <a:ext uri="{FF2B5EF4-FFF2-40B4-BE49-F238E27FC236}">
                <a16:creationId xmlns:a16="http://schemas.microsoft.com/office/drawing/2014/main" id="{4F7EABF5-FC62-FD95-9A06-AA1C15EC84D1}"/>
              </a:ext>
            </a:extLst>
          </p:cNvPr>
          <p:cNvSpPr txBox="1"/>
          <p:nvPr/>
        </p:nvSpPr>
        <p:spPr>
          <a:xfrm>
            <a:off x="3396893" y="1956606"/>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4</a:t>
            </a:r>
          </a:p>
        </p:txBody>
      </p:sp>
      <p:sp>
        <p:nvSpPr>
          <p:cNvPr id="79" name="TextBox 78">
            <a:extLst>
              <a:ext uri="{FF2B5EF4-FFF2-40B4-BE49-F238E27FC236}">
                <a16:creationId xmlns:a16="http://schemas.microsoft.com/office/drawing/2014/main" id="{472DE8A3-B06D-BD19-4FCE-C00DCF994FA5}"/>
              </a:ext>
            </a:extLst>
          </p:cNvPr>
          <p:cNvSpPr txBox="1"/>
          <p:nvPr/>
        </p:nvSpPr>
        <p:spPr>
          <a:xfrm>
            <a:off x="3237444" y="2491302"/>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3</a:t>
            </a:r>
          </a:p>
        </p:txBody>
      </p:sp>
      <p:sp>
        <p:nvSpPr>
          <p:cNvPr id="80" name="TextBox 79">
            <a:extLst>
              <a:ext uri="{FF2B5EF4-FFF2-40B4-BE49-F238E27FC236}">
                <a16:creationId xmlns:a16="http://schemas.microsoft.com/office/drawing/2014/main" id="{FE697452-BAF5-F7C3-E3CC-9955E1AD46EF}"/>
              </a:ext>
            </a:extLst>
          </p:cNvPr>
          <p:cNvSpPr txBox="1"/>
          <p:nvPr/>
        </p:nvSpPr>
        <p:spPr>
          <a:xfrm>
            <a:off x="4362523" y="2367798"/>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3</a:t>
            </a:r>
          </a:p>
        </p:txBody>
      </p:sp>
      <p:sp>
        <p:nvSpPr>
          <p:cNvPr id="81" name="TextBox 80">
            <a:extLst>
              <a:ext uri="{FF2B5EF4-FFF2-40B4-BE49-F238E27FC236}">
                <a16:creationId xmlns:a16="http://schemas.microsoft.com/office/drawing/2014/main" id="{9CE3B0A3-2CE4-D26B-D0CE-DD69CBB1D1AB}"/>
              </a:ext>
            </a:extLst>
          </p:cNvPr>
          <p:cNvSpPr txBox="1"/>
          <p:nvPr/>
        </p:nvSpPr>
        <p:spPr>
          <a:xfrm>
            <a:off x="4794392" y="1976687"/>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3</a:t>
            </a:r>
          </a:p>
        </p:txBody>
      </p:sp>
      <p:sp>
        <p:nvSpPr>
          <p:cNvPr id="82" name="TextBox 81">
            <a:extLst>
              <a:ext uri="{FF2B5EF4-FFF2-40B4-BE49-F238E27FC236}">
                <a16:creationId xmlns:a16="http://schemas.microsoft.com/office/drawing/2014/main" id="{BA558DC8-7FA4-596B-FF21-A0C17C6B27D6}"/>
              </a:ext>
            </a:extLst>
          </p:cNvPr>
          <p:cNvSpPr txBox="1"/>
          <p:nvPr/>
        </p:nvSpPr>
        <p:spPr>
          <a:xfrm>
            <a:off x="2473539" y="1962159"/>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3</a:t>
            </a:r>
          </a:p>
        </p:txBody>
      </p:sp>
      <p:sp>
        <p:nvSpPr>
          <p:cNvPr id="83" name="TextBox 82">
            <a:extLst>
              <a:ext uri="{FF2B5EF4-FFF2-40B4-BE49-F238E27FC236}">
                <a16:creationId xmlns:a16="http://schemas.microsoft.com/office/drawing/2014/main" id="{AA548468-9175-0B44-4273-41AB9C78C2C3}"/>
              </a:ext>
            </a:extLst>
          </p:cNvPr>
          <p:cNvSpPr txBox="1"/>
          <p:nvPr/>
        </p:nvSpPr>
        <p:spPr>
          <a:xfrm>
            <a:off x="4398632" y="3168067"/>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3</a:t>
            </a:r>
          </a:p>
        </p:txBody>
      </p:sp>
      <p:sp>
        <p:nvSpPr>
          <p:cNvPr id="84" name="TextBox 83">
            <a:extLst>
              <a:ext uri="{FF2B5EF4-FFF2-40B4-BE49-F238E27FC236}">
                <a16:creationId xmlns:a16="http://schemas.microsoft.com/office/drawing/2014/main" id="{14929512-A220-CABA-B6B4-05D870B656F5}"/>
              </a:ext>
            </a:extLst>
          </p:cNvPr>
          <p:cNvSpPr txBox="1"/>
          <p:nvPr/>
        </p:nvSpPr>
        <p:spPr>
          <a:xfrm>
            <a:off x="2926416" y="3176328"/>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3</a:t>
            </a:r>
          </a:p>
        </p:txBody>
      </p:sp>
      <p:grpSp>
        <p:nvGrpSpPr>
          <p:cNvPr id="3" name="Group 2">
            <a:extLst>
              <a:ext uri="{FF2B5EF4-FFF2-40B4-BE49-F238E27FC236}">
                <a16:creationId xmlns:a16="http://schemas.microsoft.com/office/drawing/2014/main" id="{B8F2D302-F15E-2811-B102-A546FA976601}"/>
              </a:ext>
            </a:extLst>
          </p:cNvPr>
          <p:cNvGrpSpPr/>
          <p:nvPr/>
        </p:nvGrpSpPr>
        <p:grpSpPr>
          <a:xfrm>
            <a:off x="572583" y="3713480"/>
            <a:ext cx="1660437" cy="928533"/>
            <a:chOff x="114495" y="3713480"/>
            <a:chExt cx="1660437" cy="928533"/>
          </a:xfrm>
        </p:grpSpPr>
        <p:sp>
          <p:nvSpPr>
            <p:cNvPr id="70" name="TextBox 69">
              <a:extLst>
                <a:ext uri="{FF2B5EF4-FFF2-40B4-BE49-F238E27FC236}">
                  <a16:creationId xmlns:a16="http://schemas.microsoft.com/office/drawing/2014/main" id="{78331D9D-8D8E-30A0-AD5D-AABF491CB72F}"/>
                </a:ext>
              </a:extLst>
            </p:cNvPr>
            <p:cNvSpPr txBox="1"/>
            <p:nvPr/>
          </p:nvSpPr>
          <p:spPr>
            <a:xfrm>
              <a:off x="568071" y="3713480"/>
              <a:ext cx="1198900" cy="246221"/>
            </a:xfrm>
            <a:prstGeom prst="rect">
              <a:avLst/>
            </a:prstGeom>
            <a:noFill/>
          </p:spPr>
          <p:txBody>
            <a:bodyPr wrap="square" rtlCol="0">
              <a:spAutoFit/>
            </a:bodyPr>
            <a:lstStyle/>
            <a:p>
              <a:r>
                <a:rPr lang="en-GB" sz="1000" dirty="0">
                  <a:latin typeface="Bahnschrift Light SemiCondensed" panose="020B0502040204020203" pitchFamily="34" charset="0"/>
                </a:rPr>
                <a:t>Convention Centre</a:t>
              </a:r>
            </a:p>
          </p:txBody>
        </p:sp>
        <p:sp>
          <p:nvSpPr>
            <p:cNvPr id="71" name="TextBox 70">
              <a:extLst>
                <a:ext uri="{FF2B5EF4-FFF2-40B4-BE49-F238E27FC236}">
                  <a16:creationId xmlns:a16="http://schemas.microsoft.com/office/drawing/2014/main" id="{260A4CEE-66FD-71CB-0AF7-FB475127B864}"/>
                </a:ext>
              </a:extLst>
            </p:cNvPr>
            <p:cNvSpPr txBox="1"/>
            <p:nvPr/>
          </p:nvSpPr>
          <p:spPr>
            <a:xfrm>
              <a:off x="568071" y="3929773"/>
              <a:ext cx="1198900" cy="246221"/>
            </a:xfrm>
            <a:prstGeom prst="rect">
              <a:avLst/>
            </a:prstGeom>
            <a:noFill/>
          </p:spPr>
          <p:txBody>
            <a:bodyPr wrap="square" rtlCol="0">
              <a:spAutoFit/>
            </a:bodyPr>
            <a:lstStyle/>
            <a:p>
              <a:r>
                <a:rPr lang="en-GB" sz="1000" dirty="0">
                  <a:latin typeface="Bahnschrift Light SemiCondensed" panose="020B0502040204020203" pitchFamily="34" charset="0"/>
                </a:rPr>
                <a:t>Utilities</a:t>
              </a:r>
            </a:p>
          </p:txBody>
        </p:sp>
        <p:sp>
          <p:nvSpPr>
            <p:cNvPr id="72" name="TextBox 71">
              <a:extLst>
                <a:ext uri="{FF2B5EF4-FFF2-40B4-BE49-F238E27FC236}">
                  <a16:creationId xmlns:a16="http://schemas.microsoft.com/office/drawing/2014/main" id="{DFCFDF8F-BDEE-40A1-4457-3ED1EE9DFCBA}"/>
                </a:ext>
              </a:extLst>
            </p:cNvPr>
            <p:cNvSpPr txBox="1"/>
            <p:nvPr/>
          </p:nvSpPr>
          <p:spPr>
            <a:xfrm>
              <a:off x="561933" y="4165685"/>
              <a:ext cx="1198900" cy="246221"/>
            </a:xfrm>
            <a:prstGeom prst="rect">
              <a:avLst/>
            </a:prstGeom>
            <a:noFill/>
          </p:spPr>
          <p:txBody>
            <a:bodyPr wrap="square" rtlCol="0">
              <a:spAutoFit/>
            </a:bodyPr>
            <a:lstStyle/>
            <a:p>
              <a:r>
                <a:rPr lang="en-GB" sz="1000" dirty="0">
                  <a:latin typeface="Bahnschrift Light SemiCondensed" panose="020B0502040204020203" pitchFamily="34" charset="0"/>
                </a:rPr>
                <a:t>Landscape area</a:t>
              </a:r>
            </a:p>
          </p:txBody>
        </p:sp>
        <p:sp>
          <p:nvSpPr>
            <p:cNvPr id="73" name="TextBox 72">
              <a:extLst>
                <a:ext uri="{FF2B5EF4-FFF2-40B4-BE49-F238E27FC236}">
                  <a16:creationId xmlns:a16="http://schemas.microsoft.com/office/drawing/2014/main" id="{82B70002-C466-4D00-FE44-3EC519696433}"/>
                </a:ext>
              </a:extLst>
            </p:cNvPr>
            <p:cNvSpPr txBox="1"/>
            <p:nvPr/>
          </p:nvSpPr>
          <p:spPr>
            <a:xfrm>
              <a:off x="576032" y="4395792"/>
              <a:ext cx="1198900" cy="246221"/>
            </a:xfrm>
            <a:prstGeom prst="rect">
              <a:avLst/>
            </a:prstGeom>
            <a:noFill/>
          </p:spPr>
          <p:txBody>
            <a:bodyPr wrap="square" rtlCol="0">
              <a:spAutoFit/>
            </a:bodyPr>
            <a:lstStyle/>
            <a:p>
              <a:r>
                <a:rPr lang="en-GB" sz="1000" dirty="0">
                  <a:latin typeface="Bahnschrift Light SemiCondensed" panose="020B0502040204020203" pitchFamily="34" charset="0"/>
                </a:rPr>
                <a:t>Parking area</a:t>
              </a:r>
            </a:p>
          </p:txBody>
        </p:sp>
        <p:sp>
          <p:nvSpPr>
            <p:cNvPr id="85" name="TextBox 84">
              <a:extLst>
                <a:ext uri="{FF2B5EF4-FFF2-40B4-BE49-F238E27FC236}">
                  <a16:creationId xmlns:a16="http://schemas.microsoft.com/office/drawing/2014/main" id="{17F42BF6-EDEA-A696-9E26-929FF0853132}"/>
                </a:ext>
              </a:extLst>
            </p:cNvPr>
            <p:cNvSpPr txBox="1"/>
            <p:nvPr/>
          </p:nvSpPr>
          <p:spPr>
            <a:xfrm>
              <a:off x="120634" y="3733811"/>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1</a:t>
              </a:r>
            </a:p>
          </p:txBody>
        </p:sp>
        <p:sp>
          <p:nvSpPr>
            <p:cNvPr id="86" name="TextBox 85">
              <a:extLst>
                <a:ext uri="{FF2B5EF4-FFF2-40B4-BE49-F238E27FC236}">
                  <a16:creationId xmlns:a16="http://schemas.microsoft.com/office/drawing/2014/main" id="{1F913795-EE0B-4F43-D234-D1249B509812}"/>
                </a:ext>
              </a:extLst>
            </p:cNvPr>
            <p:cNvSpPr txBox="1"/>
            <p:nvPr/>
          </p:nvSpPr>
          <p:spPr>
            <a:xfrm>
              <a:off x="114496" y="3937467"/>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2</a:t>
              </a:r>
            </a:p>
          </p:txBody>
        </p:sp>
        <p:sp>
          <p:nvSpPr>
            <p:cNvPr id="87" name="TextBox 86">
              <a:extLst>
                <a:ext uri="{FF2B5EF4-FFF2-40B4-BE49-F238E27FC236}">
                  <a16:creationId xmlns:a16="http://schemas.microsoft.com/office/drawing/2014/main" id="{C66342EC-C24A-4683-3819-8AAC55F58995}"/>
                </a:ext>
              </a:extLst>
            </p:cNvPr>
            <p:cNvSpPr txBox="1"/>
            <p:nvPr/>
          </p:nvSpPr>
          <p:spPr>
            <a:xfrm>
              <a:off x="114495" y="4181074"/>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3</a:t>
              </a:r>
            </a:p>
          </p:txBody>
        </p:sp>
        <p:sp>
          <p:nvSpPr>
            <p:cNvPr id="88" name="TextBox 87">
              <a:extLst>
                <a:ext uri="{FF2B5EF4-FFF2-40B4-BE49-F238E27FC236}">
                  <a16:creationId xmlns:a16="http://schemas.microsoft.com/office/drawing/2014/main" id="{2C9CE961-95C2-6EC0-0121-6CBC1505B07C}"/>
                </a:ext>
              </a:extLst>
            </p:cNvPr>
            <p:cNvSpPr txBox="1"/>
            <p:nvPr/>
          </p:nvSpPr>
          <p:spPr>
            <a:xfrm>
              <a:off x="121544" y="4411181"/>
              <a:ext cx="300665" cy="230832"/>
            </a:xfrm>
            <a:prstGeom prst="rect">
              <a:avLst/>
            </a:prstGeom>
            <a:noFill/>
          </p:spPr>
          <p:txBody>
            <a:bodyPr wrap="square" rtlCol="0">
              <a:spAutoFit/>
            </a:bodyPr>
            <a:lstStyle/>
            <a:p>
              <a:r>
                <a:rPr lang="en-GB" sz="900" b="1" dirty="0">
                  <a:latin typeface="Bahnschrift Light SemiCondensed" panose="020B0502040204020203" pitchFamily="34" charset="0"/>
                </a:rPr>
                <a:t>4</a:t>
              </a:r>
            </a:p>
          </p:txBody>
        </p:sp>
        <p:sp>
          <p:nvSpPr>
            <p:cNvPr id="89" name="Rectangle 88">
              <a:extLst>
                <a:ext uri="{FF2B5EF4-FFF2-40B4-BE49-F238E27FC236}">
                  <a16:creationId xmlns:a16="http://schemas.microsoft.com/office/drawing/2014/main" id="{B210C43A-7251-856D-2204-6DDB6E1349FC}"/>
                </a:ext>
              </a:extLst>
            </p:cNvPr>
            <p:cNvSpPr/>
            <p:nvPr/>
          </p:nvSpPr>
          <p:spPr>
            <a:xfrm>
              <a:off x="323063" y="3779687"/>
              <a:ext cx="269761" cy="137312"/>
            </a:xfrm>
            <a:prstGeom prst="rect">
              <a:avLst/>
            </a:prstGeom>
            <a:solidFill>
              <a:srgbClr val="E3D8B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a:extLst>
                <a:ext uri="{FF2B5EF4-FFF2-40B4-BE49-F238E27FC236}">
                  <a16:creationId xmlns:a16="http://schemas.microsoft.com/office/drawing/2014/main" id="{3976B682-1865-B85F-2645-5CB73A8D9D8F}"/>
                </a:ext>
              </a:extLst>
            </p:cNvPr>
            <p:cNvSpPr/>
            <p:nvPr/>
          </p:nvSpPr>
          <p:spPr>
            <a:xfrm>
              <a:off x="327512" y="4009001"/>
              <a:ext cx="269761" cy="137312"/>
            </a:xfrm>
            <a:prstGeom prst="rect">
              <a:avLst/>
            </a:prstGeom>
            <a:solidFill>
              <a:srgbClr val="C0C4C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55F923F6-764C-D8E7-2DE6-3FE50E456618}"/>
                </a:ext>
              </a:extLst>
            </p:cNvPr>
            <p:cNvSpPr/>
            <p:nvPr/>
          </p:nvSpPr>
          <p:spPr>
            <a:xfrm>
              <a:off x="327512" y="4243933"/>
              <a:ext cx="269761" cy="137312"/>
            </a:xfrm>
            <a:prstGeom prst="rect">
              <a:avLst/>
            </a:prstGeom>
            <a:solidFill>
              <a:srgbClr val="D7FAD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CF97DD57-1516-2460-E81C-8519290E393C}"/>
                </a:ext>
              </a:extLst>
            </p:cNvPr>
            <p:cNvSpPr/>
            <p:nvPr/>
          </p:nvSpPr>
          <p:spPr>
            <a:xfrm>
              <a:off x="328064" y="4480578"/>
              <a:ext cx="269761" cy="137312"/>
            </a:xfrm>
            <a:prstGeom prst="rect">
              <a:avLst/>
            </a:prstGeom>
            <a:solidFill>
              <a:srgbClr val="BBB6B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3" name="TextBox 92">
            <a:extLst>
              <a:ext uri="{FF2B5EF4-FFF2-40B4-BE49-F238E27FC236}">
                <a16:creationId xmlns:a16="http://schemas.microsoft.com/office/drawing/2014/main" id="{0F066BEA-A571-059D-B819-3BB38226602F}"/>
              </a:ext>
            </a:extLst>
          </p:cNvPr>
          <p:cNvSpPr txBox="1"/>
          <p:nvPr/>
        </p:nvSpPr>
        <p:spPr>
          <a:xfrm>
            <a:off x="2738611" y="1363046"/>
            <a:ext cx="599789" cy="215444"/>
          </a:xfrm>
          <a:prstGeom prst="rect">
            <a:avLst/>
          </a:prstGeom>
          <a:noFill/>
        </p:spPr>
        <p:txBody>
          <a:bodyPr wrap="square" rtlCol="0">
            <a:spAutoFit/>
          </a:bodyPr>
          <a:lstStyle/>
          <a:p>
            <a:r>
              <a:rPr lang="en-GB" sz="800" dirty="0">
                <a:latin typeface="Bahnschrift Light SemiCondensed" panose="020B0502040204020203" pitchFamily="34" charset="0"/>
              </a:rPr>
              <a:t>Entry</a:t>
            </a:r>
          </a:p>
        </p:txBody>
      </p:sp>
      <p:sp>
        <p:nvSpPr>
          <p:cNvPr id="94" name="Isosceles Triangle 93">
            <a:extLst>
              <a:ext uri="{FF2B5EF4-FFF2-40B4-BE49-F238E27FC236}">
                <a16:creationId xmlns:a16="http://schemas.microsoft.com/office/drawing/2014/main" id="{03F5A68A-5097-29DD-6E37-D3A88ABDDF27}"/>
              </a:ext>
            </a:extLst>
          </p:cNvPr>
          <p:cNvSpPr/>
          <p:nvPr/>
        </p:nvSpPr>
        <p:spPr>
          <a:xfrm rot="10800000">
            <a:off x="2895392" y="1560043"/>
            <a:ext cx="72009" cy="89158"/>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5" name="Isosceles Triangle 94">
            <a:extLst>
              <a:ext uri="{FF2B5EF4-FFF2-40B4-BE49-F238E27FC236}">
                <a16:creationId xmlns:a16="http://schemas.microsoft.com/office/drawing/2014/main" id="{6BB8EE32-6F5F-942C-6F52-574DE18C71AC}"/>
              </a:ext>
            </a:extLst>
          </p:cNvPr>
          <p:cNvSpPr/>
          <p:nvPr/>
        </p:nvSpPr>
        <p:spPr>
          <a:xfrm>
            <a:off x="4592343" y="1565506"/>
            <a:ext cx="72009" cy="89158"/>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6" name="TextBox 95">
            <a:extLst>
              <a:ext uri="{FF2B5EF4-FFF2-40B4-BE49-F238E27FC236}">
                <a16:creationId xmlns:a16="http://schemas.microsoft.com/office/drawing/2014/main" id="{2E5EFC5C-45E6-6E0D-C41D-00B942B6206E}"/>
              </a:ext>
            </a:extLst>
          </p:cNvPr>
          <p:cNvSpPr txBox="1"/>
          <p:nvPr/>
        </p:nvSpPr>
        <p:spPr>
          <a:xfrm>
            <a:off x="4456898" y="1369928"/>
            <a:ext cx="599789" cy="215444"/>
          </a:xfrm>
          <a:prstGeom prst="rect">
            <a:avLst/>
          </a:prstGeom>
          <a:noFill/>
        </p:spPr>
        <p:txBody>
          <a:bodyPr wrap="square" rtlCol="0">
            <a:spAutoFit/>
          </a:bodyPr>
          <a:lstStyle/>
          <a:p>
            <a:r>
              <a:rPr lang="en-GB" sz="800" dirty="0">
                <a:latin typeface="Bahnschrift Light SemiCondensed" panose="020B0502040204020203" pitchFamily="34" charset="0"/>
              </a:rPr>
              <a:t>Exit</a:t>
            </a:r>
          </a:p>
        </p:txBody>
      </p:sp>
      <p:sp>
        <p:nvSpPr>
          <p:cNvPr id="97" name="TextBox 96">
            <a:extLst>
              <a:ext uri="{FF2B5EF4-FFF2-40B4-BE49-F238E27FC236}">
                <a16:creationId xmlns:a16="http://schemas.microsoft.com/office/drawing/2014/main" id="{6521D978-9ECC-E179-1B57-CC3D71CF65C8}"/>
              </a:ext>
            </a:extLst>
          </p:cNvPr>
          <p:cNvSpPr txBox="1"/>
          <p:nvPr/>
        </p:nvSpPr>
        <p:spPr>
          <a:xfrm rot="196264">
            <a:off x="3428093" y="15416"/>
            <a:ext cx="1052696" cy="215444"/>
          </a:xfrm>
          <a:prstGeom prst="rect">
            <a:avLst/>
          </a:prstGeom>
          <a:noFill/>
        </p:spPr>
        <p:txBody>
          <a:bodyPr wrap="square" rtlCol="0">
            <a:spAutoFit/>
          </a:bodyPr>
          <a:lstStyle/>
          <a:p>
            <a:r>
              <a:rPr lang="en-GB" sz="800" dirty="0">
                <a:latin typeface="Bahnschrift Light SemiCondensed" panose="020B0502040204020203" pitchFamily="34" charset="0"/>
              </a:rPr>
              <a:t>Access Road</a:t>
            </a:r>
          </a:p>
        </p:txBody>
      </p:sp>
      <p:cxnSp>
        <p:nvCxnSpPr>
          <p:cNvPr id="98" name="Straight Arrow Connector 97">
            <a:extLst>
              <a:ext uri="{FF2B5EF4-FFF2-40B4-BE49-F238E27FC236}">
                <a16:creationId xmlns:a16="http://schemas.microsoft.com/office/drawing/2014/main" id="{FF047506-9375-D270-7778-B65074412410}"/>
              </a:ext>
            </a:extLst>
          </p:cNvPr>
          <p:cNvCxnSpPr>
            <a:cxnSpLocks/>
          </p:cNvCxnSpPr>
          <p:nvPr/>
        </p:nvCxnSpPr>
        <p:spPr>
          <a:xfrm>
            <a:off x="1547664" y="101362"/>
            <a:ext cx="4141394" cy="15307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55FCCAAE-6F15-C64B-3CBC-56EFAF0FE424}"/>
              </a:ext>
            </a:extLst>
          </p:cNvPr>
          <p:cNvSpPr txBox="1"/>
          <p:nvPr/>
        </p:nvSpPr>
        <p:spPr>
          <a:xfrm>
            <a:off x="6843737" y="4504125"/>
            <a:ext cx="595821" cy="215444"/>
          </a:xfrm>
          <a:prstGeom prst="rect">
            <a:avLst/>
          </a:prstGeom>
          <a:noFill/>
        </p:spPr>
        <p:txBody>
          <a:bodyPr wrap="square" rtlCol="0">
            <a:spAutoFit/>
          </a:bodyPr>
          <a:lstStyle/>
          <a:p>
            <a:r>
              <a:rPr lang="en-GB" sz="800" dirty="0">
                <a:latin typeface="Bahnschrift Light SemiCondensed" panose="020B0502040204020203" pitchFamily="34" charset="0"/>
              </a:rPr>
              <a:t>Key Plan</a:t>
            </a:r>
          </a:p>
        </p:txBody>
      </p:sp>
      <p:sp>
        <p:nvSpPr>
          <p:cNvPr id="103" name="Freeform: Shape 102">
            <a:extLst>
              <a:ext uri="{FF2B5EF4-FFF2-40B4-BE49-F238E27FC236}">
                <a16:creationId xmlns:a16="http://schemas.microsoft.com/office/drawing/2014/main" id="{E62917A3-D205-40F7-A742-81979C6A571D}"/>
              </a:ext>
            </a:extLst>
          </p:cNvPr>
          <p:cNvSpPr/>
          <p:nvPr/>
        </p:nvSpPr>
        <p:spPr>
          <a:xfrm>
            <a:off x="2490324" y="1618303"/>
            <a:ext cx="2496048" cy="2835587"/>
          </a:xfrm>
          <a:custGeom>
            <a:avLst/>
            <a:gdLst>
              <a:gd name="connsiteX0" fmla="*/ 309880 w 2138680"/>
              <a:gd name="connsiteY0" fmla="*/ 0 h 2438400"/>
              <a:gd name="connsiteX1" fmla="*/ 0 w 2138680"/>
              <a:gd name="connsiteY1" fmla="*/ 10160 h 2438400"/>
              <a:gd name="connsiteX2" fmla="*/ 76200 w 2138680"/>
              <a:gd name="connsiteY2" fmla="*/ 2433320 h 2438400"/>
              <a:gd name="connsiteX3" fmla="*/ 2138680 w 2138680"/>
              <a:gd name="connsiteY3" fmla="*/ 2438400 h 2438400"/>
              <a:gd name="connsiteX4" fmla="*/ 2123440 w 2138680"/>
              <a:gd name="connsiteY4" fmla="*/ 10160 h 2438400"/>
              <a:gd name="connsiteX5" fmla="*/ 1899920 w 2138680"/>
              <a:gd name="connsiteY5"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8680" h="2438400">
                <a:moveTo>
                  <a:pt x="309880" y="0"/>
                </a:moveTo>
                <a:lnTo>
                  <a:pt x="0" y="10160"/>
                </a:lnTo>
                <a:lnTo>
                  <a:pt x="76200" y="2433320"/>
                </a:lnTo>
                <a:lnTo>
                  <a:pt x="2138680" y="2438400"/>
                </a:lnTo>
                <a:lnTo>
                  <a:pt x="2123440" y="10160"/>
                </a:lnTo>
                <a:lnTo>
                  <a:pt x="1899920"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05" name="Straight Connector 104">
            <a:extLst>
              <a:ext uri="{FF2B5EF4-FFF2-40B4-BE49-F238E27FC236}">
                <a16:creationId xmlns:a16="http://schemas.microsoft.com/office/drawing/2014/main" id="{2600EF0B-73BE-B945-6406-E57917B76913}"/>
              </a:ext>
            </a:extLst>
          </p:cNvPr>
          <p:cNvCxnSpPr>
            <a:cxnSpLocks/>
          </p:cNvCxnSpPr>
          <p:nvPr/>
        </p:nvCxnSpPr>
        <p:spPr>
          <a:xfrm>
            <a:off x="3021833" y="1618304"/>
            <a:ext cx="1508031"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Freeform: Shape 5">
            <a:extLst>
              <a:ext uri="{FF2B5EF4-FFF2-40B4-BE49-F238E27FC236}">
                <a16:creationId xmlns:a16="http://schemas.microsoft.com/office/drawing/2014/main" id="{DFB3F7E7-DCCA-C9EC-4214-709AA599317E}"/>
              </a:ext>
            </a:extLst>
          </p:cNvPr>
          <p:cNvSpPr/>
          <p:nvPr/>
        </p:nvSpPr>
        <p:spPr>
          <a:xfrm>
            <a:off x="4992382" y="1615440"/>
            <a:ext cx="1009650" cy="2838450"/>
          </a:xfrm>
          <a:custGeom>
            <a:avLst/>
            <a:gdLst>
              <a:gd name="connsiteX0" fmla="*/ 0 w 1009650"/>
              <a:gd name="connsiteY0" fmla="*/ 0 h 2838450"/>
              <a:gd name="connsiteX1" fmla="*/ 990600 w 1009650"/>
              <a:gd name="connsiteY1" fmla="*/ 1710690 h 2838450"/>
              <a:gd name="connsiteX2" fmla="*/ 1009650 w 1009650"/>
              <a:gd name="connsiteY2" fmla="*/ 1985010 h 2838450"/>
              <a:gd name="connsiteX3" fmla="*/ 0 w 1009650"/>
              <a:gd name="connsiteY3" fmla="*/ 2838450 h 2838450"/>
              <a:gd name="connsiteX4" fmla="*/ 0 w 1009650"/>
              <a:gd name="connsiteY4" fmla="*/ 0 h 2838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0" h="2838450">
                <a:moveTo>
                  <a:pt x="0" y="0"/>
                </a:moveTo>
                <a:lnTo>
                  <a:pt x="990600" y="1710690"/>
                </a:lnTo>
                <a:lnTo>
                  <a:pt x="1009650" y="1985010"/>
                </a:lnTo>
                <a:lnTo>
                  <a:pt x="0" y="2838450"/>
                </a:lnTo>
                <a:lnTo>
                  <a:pt x="0" y="0"/>
                </a:lnTo>
                <a:close/>
              </a:path>
            </a:pathLst>
          </a:custGeom>
          <a:solidFill>
            <a:srgbClr val="FF0000">
              <a:alpha val="5098"/>
            </a:srgbClr>
          </a:solidFill>
          <a:ln w="63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10" name="Group 109">
            <a:extLst>
              <a:ext uri="{FF2B5EF4-FFF2-40B4-BE49-F238E27FC236}">
                <a16:creationId xmlns:a16="http://schemas.microsoft.com/office/drawing/2014/main" id="{93FA229B-5FE7-AC74-DFCD-B4C860BE6513}"/>
              </a:ext>
            </a:extLst>
          </p:cNvPr>
          <p:cNvGrpSpPr/>
          <p:nvPr/>
        </p:nvGrpSpPr>
        <p:grpSpPr>
          <a:xfrm>
            <a:off x="181448" y="4075483"/>
            <a:ext cx="332787" cy="583831"/>
            <a:chOff x="67263" y="5650294"/>
            <a:chExt cx="332787" cy="583831"/>
          </a:xfrm>
        </p:grpSpPr>
        <p:pic>
          <p:nvPicPr>
            <p:cNvPr id="111" name="Picture 4" descr="2D Vector North Arrows">
              <a:extLst>
                <a:ext uri="{FF2B5EF4-FFF2-40B4-BE49-F238E27FC236}">
                  <a16:creationId xmlns:a16="http://schemas.microsoft.com/office/drawing/2014/main" id="{4816061C-D404-BD02-B0EE-5BDB64B2731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263" y="5898049"/>
              <a:ext cx="332787" cy="336076"/>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a:extLst>
                <a:ext uri="{FF2B5EF4-FFF2-40B4-BE49-F238E27FC236}">
                  <a16:creationId xmlns:a16="http://schemas.microsoft.com/office/drawing/2014/main" id="{75C7C61A-9E3C-C380-411B-D91D8860B328}"/>
                </a:ext>
              </a:extLst>
            </p:cNvPr>
            <p:cNvSpPr txBox="1"/>
            <p:nvPr/>
          </p:nvSpPr>
          <p:spPr>
            <a:xfrm>
              <a:off x="93944" y="5650294"/>
              <a:ext cx="206647" cy="208113"/>
            </a:xfrm>
            <a:prstGeom prst="rect">
              <a:avLst/>
            </a:prstGeom>
            <a:noFill/>
          </p:spPr>
          <p:txBody>
            <a:bodyPr wrap="square" rtlCol="0">
              <a:spAutoFit/>
            </a:bodyPr>
            <a:lstStyle/>
            <a:p>
              <a:r>
                <a:rPr lang="en-IN" sz="1200" b="1" dirty="0">
                  <a:latin typeface="Bahnschrift Light SemiCondensed" panose="020B0502040204020203" pitchFamily="34" charset="0"/>
                </a:rPr>
                <a:t>N</a:t>
              </a:r>
            </a:p>
          </p:txBody>
        </p:sp>
      </p:grpSp>
      <p:pic>
        <p:nvPicPr>
          <p:cNvPr id="99" name="Picture 98">
            <a:extLst>
              <a:ext uri="{FF2B5EF4-FFF2-40B4-BE49-F238E27FC236}">
                <a16:creationId xmlns:a16="http://schemas.microsoft.com/office/drawing/2014/main" id="{59783CBA-62F2-DE2A-6BF9-A9B736AD86C5}"/>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8800"/>
                    </a14:imgEffect>
                    <a14:imgEffect>
                      <a14:saturation sat="33000"/>
                    </a14:imgEffect>
                  </a14:imgLayer>
                </a14:imgProps>
              </a:ext>
              <a:ext uri="{28A0092B-C50C-407E-A947-70E740481C1C}">
                <a14:useLocalDpi xmlns:a14="http://schemas.microsoft.com/office/drawing/2010/main" val="0"/>
              </a:ext>
            </a:extLst>
          </a:blip>
          <a:srcRect l="27870" t="4996" r="22132" b="18322"/>
          <a:stretch/>
        </p:blipFill>
        <p:spPr>
          <a:xfrm>
            <a:off x="5694598" y="337626"/>
            <a:ext cx="2855961" cy="2153676"/>
          </a:xfrm>
          <a:prstGeom prst="rect">
            <a:avLst/>
          </a:prstGeom>
        </p:spPr>
      </p:pic>
    </p:spTree>
    <p:extLst>
      <p:ext uri="{BB962C8B-B14F-4D97-AF65-F5344CB8AC3E}">
        <p14:creationId xmlns:p14="http://schemas.microsoft.com/office/powerpoint/2010/main" val="3377581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Group 101">
            <a:extLst>
              <a:ext uri="{FF2B5EF4-FFF2-40B4-BE49-F238E27FC236}">
                <a16:creationId xmlns:a16="http://schemas.microsoft.com/office/drawing/2014/main" id="{4953093E-6A08-C50E-CFF6-C270AF7E38BC}"/>
              </a:ext>
            </a:extLst>
          </p:cNvPr>
          <p:cNvGrpSpPr/>
          <p:nvPr/>
        </p:nvGrpSpPr>
        <p:grpSpPr>
          <a:xfrm>
            <a:off x="5935382" y="2927653"/>
            <a:ext cx="3009550" cy="1679917"/>
            <a:chOff x="5935382" y="3035375"/>
            <a:chExt cx="3009550" cy="1679917"/>
          </a:xfrm>
        </p:grpSpPr>
        <p:grpSp>
          <p:nvGrpSpPr>
            <p:cNvPr id="11" name="Group 10">
              <a:extLst>
                <a:ext uri="{FF2B5EF4-FFF2-40B4-BE49-F238E27FC236}">
                  <a16:creationId xmlns:a16="http://schemas.microsoft.com/office/drawing/2014/main" id="{B08F024F-70DF-D041-B873-77A699E3206D}"/>
                </a:ext>
              </a:extLst>
            </p:cNvPr>
            <p:cNvGrpSpPr/>
            <p:nvPr/>
          </p:nvGrpSpPr>
          <p:grpSpPr>
            <a:xfrm>
              <a:off x="5935382" y="3035375"/>
              <a:ext cx="3009550" cy="1679917"/>
              <a:chOff x="5935382" y="3035375"/>
              <a:chExt cx="3009550" cy="1679917"/>
            </a:xfrm>
          </p:grpSpPr>
          <p:grpSp>
            <p:nvGrpSpPr>
              <p:cNvPr id="34" name="Group 33">
                <a:extLst>
                  <a:ext uri="{FF2B5EF4-FFF2-40B4-BE49-F238E27FC236}">
                    <a16:creationId xmlns:a16="http://schemas.microsoft.com/office/drawing/2014/main" id="{5A586526-8962-88EF-5639-EA779A747B10}"/>
                  </a:ext>
                </a:extLst>
              </p:cNvPr>
              <p:cNvGrpSpPr/>
              <p:nvPr/>
            </p:nvGrpSpPr>
            <p:grpSpPr>
              <a:xfrm>
                <a:off x="6125363" y="3035375"/>
                <a:ext cx="2819569" cy="1636428"/>
                <a:chOff x="863526" y="339725"/>
                <a:chExt cx="7416948" cy="4304665"/>
              </a:xfrm>
            </p:grpSpPr>
            <p:pic>
              <p:nvPicPr>
                <p:cNvPr id="5" name="Picture 4">
                  <a:extLst>
                    <a:ext uri="{FF2B5EF4-FFF2-40B4-BE49-F238E27FC236}">
                      <a16:creationId xmlns:a16="http://schemas.microsoft.com/office/drawing/2014/main" id="{1B8B2B14-ED91-D033-8E06-938B709B67C4}"/>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863526" y="339725"/>
                  <a:ext cx="7416948" cy="4298739"/>
                </a:xfrm>
                <a:prstGeom prst="rect">
                  <a:avLst/>
                </a:prstGeom>
              </p:spPr>
            </p:pic>
            <p:sp>
              <p:nvSpPr>
                <p:cNvPr id="25" name="Freeform: Shape 24">
                  <a:extLst>
                    <a:ext uri="{FF2B5EF4-FFF2-40B4-BE49-F238E27FC236}">
                      <a16:creationId xmlns:a16="http://schemas.microsoft.com/office/drawing/2014/main" id="{E9DAA935-E3CD-6BE6-26CB-3B054D79629E}"/>
                    </a:ext>
                  </a:extLst>
                </p:cNvPr>
                <p:cNvSpPr/>
                <p:nvPr/>
              </p:nvSpPr>
              <p:spPr>
                <a:xfrm>
                  <a:off x="5166360" y="3383280"/>
                  <a:ext cx="114300" cy="1261110"/>
                </a:xfrm>
                <a:custGeom>
                  <a:avLst/>
                  <a:gdLst>
                    <a:gd name="connsiteX0" fmla="*/ 0 w 114300"/>
                    <a:gd name="connsiteY0" fmla="*/ 0 h 1261110"/>
                    <a:gd name="connsiteX1" fmla="*/ 49530 w 114300"/>
                    <a:gd name="connsiteY1" fmla="*/ 388620 h 1261110"/>
                    <a:gd name="connsiteX2" fmla="*/ 102870 w 114300"/>
                    <a:gd name="connsiteY2" fmla="*/ 857250 h 1261110"/>
                    <a:gd name="connsiteX3" fmla="*/ 114300 w 114300"/>
                    <a:gd name="connsiteY3" fmla="*/ 1261110 h 1261110"/>
                  </a:gdLst>
                  <a:ahLst/>
                  <a:cxnLst>
                    <a:cxn ang="0">
                      <a:pos x="connsiteX0" y="connsiteY0"/>
                    </a:cxn>
                    <a:cxn ang="0">
                      <a:pos x="connsiteX1" y="connsiteY1"/>
                    </a:cxn>
                    <a:cxn ang="0">
                      <a:pos x="connsiteX2" y="connsiteY2"/>
                    </a:cxn>
                    <a:cxn ang="0">
                      <a:pos x="connsiteX3" y="connsiteY3"/>
                    </a:cxn>
                  </a:cxnLst>
                  <a:rect l="l" t="t" r="r" b="b"/>
                  <a:pathLst>
                    <a:path w="114300" h="1261110">
                      <a:moveTo>
                        <a:pt x="0" y="0"/>
                      </a:moveTo>
                      <a:lnTo>
                        <a:pt x="49530" y="388620"/>
                      </a:lnTo>
                      <a:lnTo>
                        <a:pt x="102870" y="857250"/>
                      </a:lnTo>
                      <a:lnTo>
                        <a:pt x="114300" y="1261110"/>
                      </a:lnTo>
                    </a:path>
                  </a:pathLst>
                </a:cu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IN">
                    <a:solidFill>
                      <a:schemeClr val="tx1"/>
                    </a:solidFill>
                  </a:endParaRPr>
                </a:p>
              </p:txBody>
            </p:sp>
            <p:sp>
              <p:nvSpPr>
                <p:cNvPr id="20" name="Freeform: Shape 19">
                  <a:extLst>
                    <a:ext uri="{FF2B5EF4-FFF2-40B4-BE49-F238E27FC236}">
                      <a16:creationId xmlns:a16="http://schemas.microsoft.com/office/drawing/2014/main" id="{6AE6AA6B-0B07-8555-6B4F-7C3590D5B09E}"/>
                    </a:ext>
                  </a:extLst>
                </p:cNvPr>
                <p:cNvSpPr/>
                <p:nvPr/>
              </p:nvSpPr>
              <p:spPr>
                <a:xfrm>
                  <a:off x="866775" y="838200"/>
                  <a:ext cx="489585" cy="125730"/>
                </a:xfrm>
                <a:custGeom>
                  <a:avLst/>
                  <a:gdLst>
                    <a:gd name="connsiteX0" fmla="*/ 0 w 489585"/>
                    <a:gd name="connsiteY0" fmla="*/ 123825 h 125730"/>
                    <a:gd name="connsiteX1" fmla="*/ 373380 w 489585"/>
                    <a:gd name="connsiteY1" fmla="*/ 125730 h 125730"/>
                    <a:gd name="connsiteX2" fmla="*/ 434340 w 489585"/>
                    <a:gd name="connsiteY2" fmla="*/ 102870 h 125730"/>
                    <a:gd name="connsiteX3" fmla="*/ 468630 w 489585"/>
                    <a:gd name="connsiteY3" fmla="*/ 76200 h 125730"/>
                    <a:gd name="connsiteX4" fmla="*/ 489585 w 489585"/>
                    <a:gd name="connsiteY4" fmla="*/ 0 h 12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585" h="125730">
                      <a:moveTo>
                        <a:pt x="0" y="123825"/>
                      </a:moveTo>
                      <a:lnTo>
                        <a:pt x="373380" y="125730"/>
                      </a:lnTo>
                      <a:lnTo>
                        <a:pt x="434340" y="102870"/>
                      </a:lnTo>
                      <a:lnTo>
                        <a:pt x="468630" y="76200"/>
                      </a:lnTo>
                      <a:lnTo>
                        <a:pt x="489585" y="0"/>
                      </a:lnTo>
                    </a:path>
                  </a:pathLst>
                </a:custGeom>
                <a:ln>
                  <a:headEnd type="none" w="med" len="med"/>
                  <a:tailEnd type="none" w="med" len="med"/>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IN"/>
                </a:p>
              </p:txBody>
            </p:sp>
            <p:sp>
              <p:nvSpPr>
                <p:cNvPr id="22" name="Freeform: Shape 21">
                  <a:extLst>
                    <a:ext uri="{FF2B5EF4-FFF2-40B4-BE49-F238E27FC236}">
                      <a16:creationId xmlns:a16="http://schemas.microsoft.com/office/drawing/2014/main" id="{9790A9C8-74DB-F91B-7670-13767779EA70}"/>
                    </a:ext>
                  </a:extLst>
                </p:cNvPr>
                <p:cNvSpPr/>
                <p:nvPr/>
              </p:nvSpPr>
              <p:spPr>
                <a:xfrm>
                  <a:off x="1369694" y="834390"/>
                  <a:ext cx="2914273" cy="133350"/>
                </a:xfrm>
                <a:custGeom>
                  <a:avLst/>
                  <a:gdLst>
                    <a:gd name="connsiteX0" fmla="*/ 7620 w 1584960"/>
                    <a:gd name="connsiteY0" fmla="*/ 0 h 133350"/>
                    <a:gd name="connsiteX1" fmla="*/ 0 w 1584960"/>
                    <a:gd name="connsiteY1" fmla="*/ 76200 h 133350"/>
                    <a:gd name="connsiteX2" fmla="*/ 26670 w 1584960"/>
                    <a:gd name="connsiteY2" fmla="*/ 108585 h 133350"/>
                    <a:gd name="connsiteX3" fmla="*/ 60960 w 1584960"/>
                    <a:gd name="connsiteY3" fmla="*/ 129540 h 133350"/>
                    <a:gd name="connsiteX4" fmla="*/ 198120 w 1584960"/>
                    <a:gd name="connsiteY4" fmla="*/ 133350 h 133350"/>
                    <a:gd name="connsiteX5" fmla="*/ 434340 w 1584960"/>
                    <a:gd name="connsiteY5" fmla="*/ 127635 h 133350"/>
                    <a:gd name="connsiteX6" fmla="*/ 920115 w 1584960"/>
                    <a:gd name="connsiteY6" fmla="*/ 131445 h 133350"/>
                    <a:gd name="connsiteX7" fmla="*/ 1584960 w 1584960"/>
                    <a:gd name="connsiteY7" fmla="*/ 127635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4960" h="133350">
                      <a:moveTo>
                        <a:pt x="7620" y="0"/>
                      </a:moveTo>
                      <a:lnTo>
                        <a:pt x="0" y="76200"/>
                      </a:lnTo>
                      <a:lnTo>
                        <a:pt x="26670" y="108585"/>
                      </a:lnTo>
                      <a:lnTo>
                        <a:pt x="60960" y="129540"/>
                      </a:lnTo>
                      <a:lnTo>
                        <a:pt x="198120" y="133350"/>
                      </a:lnTo>
                      <a:lnTo>
                        <a:pt x="434340" y="127635"/>
                      </a:lnTo>
                      <a:lnTo>
                        <a:pt x="920115" y="131445"/>
                      </a:lnTo>
                      <a:lnTo>
                        <a:pt x="1584960" y="127635"/>
                      </a:lnTo>
                    </a:path>
                  </a:pathLst>
                </a:custGeom>
                <a:ln>
                  <a:headEnd type="none" w="med" len="med"/>
                  <a:tailEnd type="none" w="med" len="med"/>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IN"/>
                </a:p>
              </p:txBody>
            </p:sp>
            <p:sp>
              <p:nvSpPr>
                <p:cNvPr id="23" name="Freeform: Shape 22">
                  <a:extLst>
                    <a:ext uri="{FF2B5EF4-FFF2-40B4-BE49-F238E27FC236}">
                      <a16:creationId xmlns:a16="http://schemas.microsoft.com/office/drawing/2014/main" id="{3AC2D25E-2F17-C694-0406-DD14DE4F8F9C}"/>
                    </a:ext>
                  </a:extLst>
                </p:cNvPr>
                <p:cNvSpPr/>
                <p:nvPr/>
              </p:nvSpPr>
              <p:spPr>
                <a:xfrm>
                  <a:off x="4282440" y="346710"/>
                  <a:ext cx="354330" cy="609600"/>
                </a:xfrm>
                <a:custGeom>
                  <a:avLst/>
                  <a:gdLst>
                    <a:gd name="connsiteX0" fmla="*/ 243840 w 354330"/>
                    <a:gd name="connsiteY0" fmla="*/ 0 h 609600"/>
                    <a:gd name="connsiteX1" fmla="*/ 300990 w 354330"/>
                    <a:gd name="connsiteY1" fmla="*/ 167640 h 609600"/>
                    <a:gd name="connsiteX2" fmla="*/ 354330 w 354330"/>
                    <a:gd name="connsiteY2" fmla="*/ 346710 h 609600"/>
                    <a:gd name="connsiteX3" fmla="*/ 354330 w 354330"/>
                    <a:gd name="connsiteY3" fmla="*/ 449580 h 609600"/>
                    <a:gd name="connsiteX4" fmla="*/ 289560 w 354330"/>
                    <a:gd name="connsiteY4" fmla="*/ 563880 h 609600"/>
                    <a:gd name="connsiteX5" fmla="*/ 152400 w 354330"/>
                    <a:gd name="connsiteY5" fmla="*/ 598170 h 609600"/>
                    <a:gd name="connsiteX6" fmla="*/ 99060 w 354330"/>
                    <a:gd name="connsiteY6" fmla="*/ 605790 h 609600"/>
                    <a:gd name="connsiteX7" fmla="*/ 0 w 354330"/>
                    <a:gd name="connsiteY7" fmla="*/ 60960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330" h="609600">
                      <a:moveTo>
                        <a:pt x="243840" y="0"/>
                      </a:moveTo>
                      <a:lnTo>
                        <a:pt x="300990" y="167640"/>
                      </a:lnTo>
                      <a:lnTo>
                        <a:pt x="354330" y="346710"/>
                      </a:lnTo>
                      <a:lnTo>
                        <a:pt x="354330" y="449580"/>
                      </a:lnTo>
                      <a:lnTo>
                        <a:pt x="289560" y="563880"/>
                      </a:lnTo>
                      <a:lnTo>
                        <a:pt x="152400" y="598170"/>
                      </a:lnTo>
                      <a:lnTo>
                        <a:pt x="99060" y="605790"/>
                      </a:lnTo>
                      <a:lnTo>
                        <a:pt x="0" y="609600"/>
                      </a:lnTo>
                    </a:path>
                  </a:pathLst>
                </a:custGeom>
                <a:ln>
                  <a:headEnd type="none" w="med" len="med"/>
                  <a:tailEnd type="none" w="med" len="med"/>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IN"/>
                </a:p>
              </p:txBody>
            </p:sp>
            <p:sp>
              <p:nvSpPr>
                <p:cNvPr id="24" name="Freeform: Shape 23">
                  <a:extLst>
                    <a:ext uri="{FF2B5EF4-FFF2-40B4-BE49-F238E27FC236}">
                      <a16:creationId xmlns:a16="http://schemas.microsoft.com/office/drawing/2014/main" id="{98240A9C-5149-4F3D-6EA1-41B45CA7BCD9}"/>
                    </a:ext>
                  </a:extLst>
                </p:cNvPr>
                <p:cNvSpPr/>
                <p:nvPr/>
              </p:nvSpPr>
              <p:spPr>
                <a:xfrm>
                  <a:off x="864870" y="1002030"/>
                  <a:ext cx="4297680" cy="2377440"/>
                </a:xfrm>
                <a:custGeom>
                  <a:avLst/>
                  <a:gdLst>
                    <a:gd name="connsiteX0" fmla="*/ 0 w 4297680"/>
                    <a:gd name="connsiteY0" fmla="*/ 15240 h 2377440"/>
                    <a:gd name="connsiteX1" fmla="*/ 910590 w 4297680"/>
                    <a:gd name="connsiteY1" fmla="*/ 19050 h 2377440"/>
                    <a:gd name="connsiteX2" fmla="*/ 1931670 w 4297680"/>
                    <a:gd name="connsiteY2" fmla="*/ 11430 h 2377440"/>
                    <a:gd name="connsiteX3" fmla="*/ 2678430 w 4297680"/>
                    <a:gd name="connsiteY3" fmla="*/ 11430 h 2377440"/>
                    <a:gd name="connsiteX4" fmla="*/ 3120390 w 4297680"/>
                    <a:gd name="connsiteY4" fmla="*/ 0 h 2377440"/>
                    <a:gd name="connsiteX5" fmla="*/ 3390900 w 4297680"/>
                    <a:gd name="connsiteY5" fmla="*/ 0 h 2377440"/>
                    <a:gd name="connsiteX6" fmla="*/ 3569970 w 4297680"/>
                    <a:gd name="connsiteY6" fmla="*/ 0 h 2377440"/>
                    <a:gd name="connsiteX7" fmla="*/ 3688080 w 4297680"/>
                    <a:gd name="connsiteY7" fmla="*/ 30480 h 2377440"/>
                    <a:gd name="connsiteX8" fmla="*/ 3836670 w 4297680"/>
                    <a:gd name="connsiteY8" fmla="*/ 133350 h 2377440"/>
                    <a:gd name="connsiteX9" fmla="*/ 3905250 w 4297680"/>
                    <a:gd name="connsiteY9" fmla="*/ 232410 h 2377440"/>
                    <a:gd name="connsiteX10" fmla="*/ 3958590 w 4297680"/>
                    <a:gd name="connsiteY10" fmla="*/ 365760 h 2377440"/>
                    <a:gd name="connsiteX11" fmla="*/ 4160520 w 4297680"/>
                    <a:gd name="connsiteY11" fmla="*/ 1409700 h 2377440"/>
                    <a:gd name="connsiteX12" fmla="*/ 4297680 w 4297680"/>
                    <a:gd name="connsiteY12" fmla="*/ 2377440 h 23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97680" h="2377440">
                      <a:moveTo>
                        <a:pt x="0" y="15240"/>
                      </a:moveTo>
                      <a:lnTo>
                        <a:pt x="910590" y="19050"/>
                      </a:lnTo>
                      <a:lnTo>
                        <a:pt x="1931670" y="11430"/>
                      </a:lnTo>
                      <a:lnTo>
                        <a:pt x="2678430" y="11430"/>
                      </a:lnTo>
                      <a:lnTo>
                        <a:pt x="3120390" y="0"/>
                      </a:lnTo>
                      <a:lnTo>
                        <a:pt x="3390900" y="0"/>
                      </a:lnTo>
                      <a:lnTo>
                        <a:pt x="3569970" y="0"/>
                      </a:lnTo>
                      <a:lnTo>
                        <a:pt x="3688080" y="30480"/>
                      </a:lnTo>
                      <a:lnTo>
                        <a:pt x="3836670" y="133350"/>
                      </a:lnTo>
                      <a:lnTo>
                        <a:pt x="3905250" y="232410"/>
                      </a:lnTo>
                      <a:lnTo>
                        <a:pt x="3958590" y="365760"/>
                      </a:lnTo>
                      <a:lnTo>
                        <a:pt x="4160520" y="1409700"/>
                      </a:lnTo>
                      <a:lnTo>
                        <a:pt x="4297680" y="2377440"/>
                      </a:lnTo>
                    </a:path>
                  </a:pathLst>
                </a:cu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IN"/>
                </a:p>
              </p:txBody>
            </p:sp>
            <p:sp>
              <p:nvSpPr>
                <p:cNvPr id="26" name="Freeform: Shape 25">
                  <a:extLst>
                    <a:ext uri="{FF2B5EF4-FFF2-40B4-BE49-F238E27FC236}">
                      <a16:creationId xmlns:a16="http://schemas.microsoft.com/office/drawing/2014/main" id="{477B527D-63F7-56EE-FCA2-ACF19FC9F150}"/>
                    </a:ext>
                  </a:extLst>
                </p:cNvPr>
                <p:cNvSpPr/>
                <p:nvPr/>
              </p:nvSpPr>
              <p:spPr>
                <a:xfrm>
                  <a:off x="4583869" y="340455"/>
                  <a:ext cx="803910" cy="1306830"/>
                </a:xfrm>
                <a:custGeom>
                  <a:avLst/>
                  <a:gdLst>
                    <a:gd name="connsiteX0" fmla="*/ 0 w 803910"/>
                    <a:gd name="connsiteY0" fmla="*/ 0 h 1306830"/>
                    <a:gd name="connsiteX1" fmla="*/ 78105 w 803910"/>
                    <a:gd name="connsiteY1" fmla="*/ 260985 h 1306830"/>
                    <a:gd name="connsiteX2" fmla="*/ 102870 w 803910"/>
                    <a:gd name="connsiteY2" fmla="*/ 344805 h 1306830"/>
                    <a:gd name="connsiteX3" fmla="*/ 150495 w 803910"/>
                    <a:gd name="connsiteY3" fmla="*/ 422910 h 1306830"/>
                    <a:gd name="connsiteX4" fmla="*/ 245745 w 803910"/>
                    <a:gd name="connsiteY4" fmla="*/ 508635 h 1306830"/>
                    <a:gd name="connsiteX5" fmla="*/ 320040 w 803910"/>
                    <a:gd name="connsiteY5" fmla="*/ 544830 h 1306830"/>
                    <a:gd name="connsiteX6" fmla="*/ 428625 w 803910"/>
                    <a:gd name="connsiteY6" fmla="*/ 565785 h 1306830"/>
                    <a:gd name="connsiteX7" fmla="*/ 516255 w 803910"/>
                    <a:gd name="connsiteY7" fmla="*/ 558165 h 1306830"/>
                    <a:gd name="connsiteX8" fmla="*/ 554355 w 803910"/>
                    <a:gd name="connsiteY8" fmla="*/ 537210 h 1306830"/>
                    <a:gd name="connsiteX9" fmla="*/ 571500 w 803910"/>
                    <a:gd name="connsiteY9" fmla="*/ 537210 h 1306830"/>
                    <a:gd name="connsiteX10" fmla="*/ 601980 w 803910"/>
                    <a:gd name="connsiteY10" fmla="*/ 550545 h 1306830"/>
                    <a:gd name="connsiteX11" fmla="*/ 626745 w 803910"/>
                    <a:gd name="connsiteY11" fmla="*/ 590550 h 1306830"/>
                    <a:gd name="connsiteX12" fmla="*/ 662940 w 803910"/>
                    <a:gd name="connsiteY12" fmla="*/ 702945 h 1306830"/>
                    <a:gd name="connsiteX13" fmla="*/ 781050 w 803910"/>
                    <a:gd name="connsiteY13" fmla="*/ 1194435 h 1306830"/>
                    <a:gd name="connsiteX14" fmla="*/ 803910 w 803910"/>
                    <a:gd name="connsiteY14" fmla="*/ 1306830 h 130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3910" h="1306830">
                      <a:moveTo>
                        <a:pt x="0" y="0"/>
                      </a:moveTo>
                      <a:lnTo>
                        <a:pt x="78105" y="260985"/>
                      </a:lnTo>
                      <a:lnTo>
                        <a:pt x="102870" y="344805"/>
                      </a:lnTo>
                      <a:lnTo>
                        <a:pt x="150495" y="422910"/>
                      </a:lnTo>
                      <a:lnTo>
                        <a:pt x="245745" y="508635"/>
                      </a:lnTo>
                      <a:lnTo>
                        <a:pt x="320040" y="544830"/>
                      </a:lnTo>
                      <a:lnTo>
                        <a:pt x="428625" y="565785"/>
                      </a:lnTo>
                      <a:lnTo>
                        <a:pt x="516255" y="558165"/>
                      </a:lnTo>
                      <a:lnTo>
                        <a:pt x="554355" y="537210"/>
                      </a:lnTo>
                      <a:lnTo>
                        <a:pt x="571500" y="537210"/>
                      </a:lnTo>
                      <a:lnTo>
                        <a:pt x="601980" y="550545"/>
                      </a:lnTo>
                      <a:lnTo>
                        <a:pt x="626745" y="590550"/>
                      </a:lnTo>
                      <a:lnTo>
                        <a:pt x="662940" y="702945"/>
                      </a:lnTo>
                      <a:lnTo>
                        <a:pt x="781050" y="1194435"/>
                      </a:lnTo>
                      <a:lnTo>
                        <a:pt x="803910" y="1306830"/>
                      </a:lnTo>
                    </a:path>
                  </a:pathLst>
                </a:custGeom>
                <a:ln>
                  <a:headEnd type="none" w="med" len="med"/>
                  <a:tailEnd type="none" w="med" len="med"/>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IN">
                    <a:solidFill>
                      <a:schemeClr val="tx1"/>
                    </a:solidFill>
                  </a:endParaRPr>
                </a:p>
              </p:txBody>
            </p:sp>
            <p:sp>
              <p:nvSpPr>
                <p:cNvPr id="27" name="Freeform: Shape 26">
                  <a:extLst>
                    <a:ext uri="{FF2B5EF4-FFF2-40B4-BE49-F238E27FC236}">
                      <a16:creationId xmlns:a16="http://schemas.microsoft.com/office/drawing/2014/main" id="{D0335D78-44DB-D9FE-0B80-9D35D639A0BB}"/>
                    </a:ext>
                  </a:extLst>
                </p:cNvPr>
                <p:cNvSpPr/>
                <p:nvPr/>
              </p:nvSpPr>
              <p:spPr>
                <a:xfrm>
                  <a:off x="4841240" y="934719"/>
                  <a:ext cx="562352" cy="3703743"/>
                </a:xfrm>
                <a:custGeom>
                  <a:avLst/>
                  <a:gdLst>
                    <a:gd name="connsiteX0" fmla="*/ 269240 w 497840"/>
                    <a:gd name="connsiteY0" fmla="*/ 0 h 3479800"/>
                    <a:gd name="connsiteX1" fmla="*/ 137160 w 497840"/>
                    <a:gd name="connsiteY1" fmla="*/ 30480 h 3479800"/>
                    <a:gd name="connsiteX2" fmla="*/ 10160 w 497840"/>
                    <a:gd name="connsiteY2" fmla="*/ 162560 h 3479800"/>
                    <a:gd name="connsiteX3" fmla="*/ 0 w 497840"/>
                    <a:gd name="connsiteY3" fmla="*/ 350520 h 3479800"/>
                    <a:gd name="connsiteX4" fmla="*/ 30480 w 497840"/>
                    <a:gd name="connsiteY4" fmla="*/ 492760 h 3479800"/>
                    <a:gd name="connsiteX5" fmla="*/ 177800 w 497840"/>
                    <a:gd name="connsiteY5" fmla="*/ 1158240 h 3479800"/>
                    <a:gd name="connsiteX6" fmla="*/ 284480 w 497840"/>
                    <a:gd name="connsiteY6" fmla="*/ 1727200 h 3479800"/>
                    <a:gd name="connsiteX7" fmla="*/ 360680 w 497840"/>
                    <a:gd name="connsiteY7" fmla="*/ 2352040 h 3479800"/>
                    <a:gd name="connsiteX8" fmla="*/ 441960 w 497840"/>
                    <a:gd name="connsiteY8" fmla="*/ 2834640 h 3479800"/>
                    <a:gd name="connsiteX9" fmla="*/ 497840 w 497840"/>
                    <a:gd name="connsiteY9" fmla="*/ 3479800 h 347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7840" h="3479800">
                      <a:moveTo>
                        <a:pt x="269240" y="0"/>
                      </a:moveTo>
                      <a:lnTo>
                        <a:pt x="137160" y="30480"/>
                      </a:lnTo>
                      <a:lnTo>
                        <a:pt x="10160" y="162560"/>
                      </a:lnTo>
                      <a:lnTo>
                        <a:pt x="0" y="350520"/>
                      </a:lnTo>
                      <a:lnTo>
                        <a:pt x="30480" y="492760"/>
                      </a:lnTo>
                      <a:lnTo>
                        <a:pt x="177800" y="1158240"/>
                      </a:lnTo>
                      <a:lnTo>
                        <a:pt x="284480" y="1727200"/>
                      </a:lnTo>
                      <a:lnTo>
                        <a:pt x="360680" y="2352040"/>
                      </a:lnTo>
                      <a:lnTo>
                        <a:pt x="441960" y="2834640"/>
                      </a:lnTo>
                      <a:lnTo>
                        <a:pt x="497840" y="3479800"/>
                      </a:lnTo>
                    </a:path>
                  </a:pathLst>
                </a:cu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IN"/>
                </a:p>
              </p:txBody>
            </p:sp>
            <p:sp>
              <p:nvSpPr>
                <p:cNvPr id="28" name="Freeform: Shape 27">
                  <a:extLst>
                    <a:ext uri="{FF2B5EF4-FFF2-40B4-BE49-F238E27FC236}">
                      <a16:creationId xmlns:a16="http://schemas.microsoft.com/office/drawing/2014/main" id="{7AABDC64-EDDF-F7E5-0154-364709807061}"/>
                    </a:ext>
                  </a:extLst>
                </p:cNvPr>
                <p:cNvSpPr/>
                <p:nvPr/>
              </p:nvSpPr>
              <p:spPr>
                <a:xfrm>
                  <a:off x="5129272" y="934719"/>
                  <a:ext cx="727968" cy="3708401"/>
                </a:xfrm>
                <a:custGeom>
                  <a:avLst/>
                  <a:gdLst>
                    <a:gd name="connsiteX0" fmla="*/ 0 w 731520"/>
                    <a:gd name="connsiteY0" fmla="*/ 0 h 3693160"/>
                    <a:gd name="connsiteX1" fmla="*/ 55880 w 731520"/>
                    <a:gd name="connsiteY1" fmla="*/ 35560 h 3693160"/>
                    <a:gd name="connsiteX2" fmla="*/ 121920 w 731520"/>
                    <a:gd name="connsiteY2" fmla="*/ 284480 h 3693160"/>
                    <a:gd name="connsiteX3" fmla="*/ 304800 w 731520"/>
                    <a:gd name="connsiteY3" fmla="*/ 1071880 h 3693160"/>
                    <a:gd name="connsiteX4" fmla="*/ 513080 w 731520"/>
                    <a:gd name="connsiteY4" fmla="*/ 2026920 h 3693160"/>
                    <a:gd name="connsiteX5" fmla="*/ 655320 w 731520"/>
                    <a:gd name="connsiteY5" fmla="*/ 2915920 h 3693160"/>
                    <a:gd name="connsiteX6" fmla="*/ 731520 w 731520"/>
                    <a:gd name="connsiteY6" fmla="*/ 3581400 h 3693160"/>
                    <a:gd name="connsiteX7" fmla="*/ 721360 w 731520"/>
                    <a:gd name="connsiteY7" fmla="*/ 3693160 h 3693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520" h="3693160">
                      <a:moveTo>
                        <a:pt x="0" y="0"/>
                      </a:moveTo>
                      <a:lnTo>
                        <a:pt x="55880" y="35560"/>
                      </a:lnTo>
                      <a:lnTo>
                        <a:pt x="121920" y="284480"/>
                      </a:lnTo>
                      <a:lnTo>
                        <a:pt x="304800" y="1071880"/>
                      </a:lnTo>
                      <a:lnTo>
                        <a:pt x="513080" y="2026920"/>
                      </a:lnTo>
                      <a:lnTo>
                        <a:pt x="655320" y="2915920"/>
                      </a:lnTo>
                      <a:lnTo>
                        <a:pt x="731520" y="3581400"/>
                      </a:lnTo>
                      <a:lnTo>
                        <a:pt x="721360" y="3693160"/>
                      </a:lnTo>
                    </a:path>
                  </a:pathLst>
                </a:cu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IN"/>
                </a:p>
              </p:txBody>
            </p:sp>
            <p:sp>
              <p:nvSpPr>
                <p:cNvPr id="33" name="Freeform: Shape 32">
                  <a:extLst>
                    <a:ext uri="{FF2B5EF4-FFF2-40B4-BE49-F238E27FC236}">
                      <a16:creationId xmlns:a16="http://schemas.microsoft.com/office/drawing/2014/main" id="{D8543848-E629-DB95-044E-9E27D6E7BD37}"/>
                    </a:ext>
                  </a:extLst>
                </p:cNvPr>
                <p:cNvSpPr/>
                <p:nvPr/>
              </p:nvSpPr>
              <p:spPr>
                <a:xfrm>
                  <a:off x="5384800" y="1640840"/>
                  <a:ext cx="502920" cy="2981960"/>
                </a:xfrm>
                <a:custGeom>
                  <a:avLst/>
                  <a:gdLst>
                    <a:gd name="connsiteX0" fmla="*/ 0 w 502920"/>
                    <a:gd name="connsiteY0" fmla="*/ 0 h 2981960"/>
                    <a:gd name="connsiteX1" fmla="*/ 157480 w 502920"/>
                    <a:gd name="connsiteY1" fmla="*/ 711200 h 2981960"/>
                    <a:gd name="connsiteX2" fmla="*/ 289560 w 502920"/>
                    <a:gd name="connsiteY2" fmla="*/ 1330960 h 2981960"/>
                    <a:gd name="connsiteX3" fmla="*/ 396240 w 502920"/>
                    <a:gd name="connsiteY3" fmla="*/ 1981200 h 2981960"/>
                    <a:gd name="connsiteX4" fmla="*/ 467360 w 502920"/>
                    <a:gd name="connsiteY4" fmla="*/ 2489200 h 2981960"/>
                    <a:gd name="connsiteX5" fmla="*/ 502920 w 502920"/>
                    <a:gd name="connsiteY5" fmla="*/ 2981960 h 29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920" h="2981960">
                      <a:moveTo>
                        <a:pt x="0" y="0"/>
                      </a:moveTo>
                      <a:lnTo>
                        <a:pt x="157480" y="711200"/>
                      </a:lnTo>
                      <a:lnTo>
                        <a:pt x="289560" y="1330960"/>
                      </a:lnTo>
                      <a:lnTo>
                        <a:pt x="396240" y="1981200"/>
                      </a:lnTo>
                      <a:lnTo>
                        <a:pt x="467360" y="2489200"/>
                      </a:lnTo>
                      <a:lnTo>
                        <a:pt x="502920" y="2981960"/>
                      </a:lnTo>
                    </a:path>
                  </a:pathLst>
                </a:cu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IN"/>
                </a:p>
              </p:txBody>
            </p:sp>
          </p:grpSp>
          <p:pic>
            <p:nvPicPr>
              <p:cNvPr id="7" name="Picture 6">
                <a:extLst>
                  <a:ext uri="{FF2B5EF4-FFF2-40B4-BE49-F238E27FC236}">
                    <a16:creationId xmlns:a16="http://schemas.microsoft.com/office/drawing/2014/main" id="{14BA621D-D3A1-3A10-9093-3F70E3B3D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5668">
                <a:off x="5935382" y="3097123"/>
                <a:ext cx="2253182" cy="1618169"/>
              </a:xfrm>
              <a:prstGeom prst="rect">
                <a:avLst/>
              </a:prstGeom>
            </p:spPr>
          </p:pic>
        </p:grpSp>
        <p:sp>
          <p:nvSpPr>
            <p:cNvPr id="8" name="Freeform: Shape 7">
              <a:extLst>
                <a:ext uri="{FF2B5EF4-FFF2-40B4-BE49-F238E27FC236}">
                  <a16:creationId xmlns:a16="http://schemas.microsoft.com/office/drawing/2014/main" id="{9DF10718-6BDF-6D41-2E51-20721B4BF255}"/>
                </a:ext>
              </a:extLst>
            </p:cNvPr>
            <p:cNvSpPr/>
            <p:nvPr/>
          </p:nvSpPr>
          <p:spPr>
            <a:xfrm>
              <a:off x="6445721" y="3395981"/>
              <a:ext cx="1301275" cy="1170940"/>
            </a:xfrm>
            <a:custGeom>
              <a:avLst/>
              <a:gdLst>
                <a:gd name="connsiteX0" fmla="*/ 0 w 3413760"/>
                <a:gd name="connsiteY0" fmla="*/ 101600 h 3093720"/>
                <a:gd name="connsiteX1" fmla="*/ 2829560 w 3413760"/>
                <a:gd name="connsiteY1" fmla="*/ 0 h 3093720"/>
                <a:gd name="connsiteX2" fmla="*/ 3413760 w 3413760"/>
                <a:gd name="connsiteY2" fmla="*/ 3093720 h 3093720"/>
                <a:gd name="connsiteX3" fmla="*/ 203200 w 3413760"/>
                <a:gd name="connsiteY3" fmla="*/ 2743200 h 3093720"/>
                <a:gd name="connsiteX4" fmla="*/ 91440 w 3413760"/>
                <a:gd name="connsiteY4" fmla="*/ 1402080 h 3093720"/>
                <a:gd name="connsiteX5" fmla="*/ 25400 w 3413760"/>
                <a:gd name="connsiteY5" fmla="*/ 513080 h 3093720"/>
                <a:gd name="connsiteX6" fmla="*/ 0 w 3413760"/>
                <a:gd name="connsiteY6" fmla="*/ 101600 h 309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3760" h="3093720">
                  <a:moveTo>
                    <a:pt x="0" y="101600"/>
                  </a:moveTo>
                  <a:lnTo>
                    <a:pt x="2829560" y="0"/>
                  </a:lnTo>
                  <a:lnTo>
                    <a:pt x="3413760" y="3093720"/>
                  </a:lnTo>
                  <a:lnTo>
                    <a:pt x="203200" y="2743200"/>
                  </a:lnTo>
                  <a:lnTo>
                    <a:pt x="91440" y="1402080"/>
                  </a:lnTo>
                  <a:lnTo>
                    <a:pt x="25400" y="513080"/>
                  </a:lnTo>
                  <a:lnTo>
                    <a:pt x="0" y="101600"/>
                  </a:lnTo>
                  <a:close/>
                </a:path>
              </a:pathLst>
            </a:custGeom>
            <a:noFill/>
            <a:ln w="9525">
              <a:solidFill>
                <a:schemeClr val="bg2">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9" name="Freeform: Shape 8">
            <a:extLst>
              <a:ext uri="{FF2B5EF4-FFF2-40B4-BE49-F238E27FC236}">
                <a16:creationId xmlns:a16="http://schemas.microsoft.com/office/drawing/2014/main" id="{0007294B-1A8A-5223-3597-823A5B50707F}"/>
              </a:ext>
            </a:extLst>
          </p:cNvPr>
          <p:cNvSpPr/>
          <p:nvPr/>
        </p:nvSpPr>
        <p:spPr>
          <a:xfrm>
            <a:off x="6449814" y="3320234"/>
            <a:ext cx="245329" cy="287020"/>
          </a:xfrm>
          <a:custGeom>
            <a:avLst/>
            <a:gdLst>
              <a:gd name="connsiteX0" fmla="*/ 0 w 670560"/>
              <a:gd name="connsiteY0" fmla="*/ 24384 h 688848"/>
              <a:gd name="connsiteX1" fmla="*/ 615696 w 670560"/>
              <a:gd name="connsiteY1" fmla="*/ 0 h 688848"/>
              <a:gd name="connsiteX2" fmla="*/ 670560 w 670560"/>
              <a:gd name="connsiteY2" fmla="*/ 640080 h 688848"/>
              <a:gd name="connsiteX3" fmla="*/ 42672 w 670560"/>
              <a:gd name="connsiteY3" fmla="*/ 688848 h 688848"/>
              <a:gd name="connsiteX4" fmla="*/ 0 w 670560"/>
              <a:gd name="connsiteY4" fmla="*/ 24384 h 688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560" h="688848">
                <a:moveTo>
                  <a:pt x="0" y="24384"/>
                </a:moveTo>
                <a:lnTo>
                  <a:pt x="615696" y="0"/>
                </a:lnTo>
                <a:lnTo>
                  <a:pt x="670560" y="640080"/>
                </a:lnTo>
                <a:lnTo>
                  <a:pt x="42672" y="688848"/>
                </a:lnTo>
                <a:lnTo>
                  <a:pt x="0" y="24384"/>
                </a:lnTo>
                <a:close/>
              </a:path>
            </a:pathLst>
          </a:custGeom>
          <a:solidFill>
            <a:srgbClr val="E7E6E6">
              <a:alpha val="20000"/>
            </a:srgbClr>
          </a:solidFill>
          <a:ln>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TextBox 18">
            <a:extLst>
              <a:ext uri="{FF2B5EF4-FFF2-40B4-BE49-F238E27FC236}">
                <a16:creationId xmlns:a16="http://schemas.microsoft.com/office/drawing/2014/main" id="{E4C1BC10-3375-8024-F6A5-BF3B5BA43E83}"/>
              </a:ext>
            </a:extLst>
          </p:cNvPr>
          <p:cNvSpPr txBox="1"/>
          <p:nvPr/>
        </p:nvSpPr>
        <p:spPr>
          <a:xfrm>
            <a:off x="6564237" y="3839724"/>
            <a:ext cx="1119509" cy="338554"/>
          </a:xfrm>
          <a:prstGeom prst="rect">
            <a:avLst/>
          </a:prstGeom>
          <a:noFill/>
        </p:spPr>
        <p:txBody>
          <a:bodyPr wrap="square" rtlCol="0">
            <a:spAutoFit/>
          </a:bodyPr>
          <a:lstStyle/>
          <a:p>
            <a:r>
              <a:rPr lang="en-GB" sz="800" b="1" dirty="0">
                <a:solidFill>
                  <a:srgbClr val="C00000"/>
                </a:solidFill>
                <a:latin typeface="Bahnschrift Light SemiCondensed" panose="020B0502040204020203" pitchFamily="34" charset="0"/>
              </a:rPr>
              <a:t>Land parcel for Convention Centre</a:t>
            </a:r>
          </a:p>
        </p:txBody>
      </p:sp>
      <p:pic>
        <p:nvPicPr>
          <p:cNvPr id="13" name="Picture 12">
            <a:extLst>
              <a:ext uri="{FF2B5EF4-FFF2-40B4-BE49-F238E27FC236}">
                <a16:creationId xmlns:a16="http://schemas.microsoft.com/office/drawing/2014/main" id="{746D72AC-5E39-397F-36F7-1DB1134436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251" t="10800" r="30220" b="15078"/>
          <a:stretch/>
        </p:blipFill>
        <p:spPr>
          <a:xfrm>
            <a:off x="2018822" y="-325285"/>
            <a:ext cx="4141394" cy="4984599"/>
          </a:xfrm>
          <a:prstGeom prst="rect">
            <a:avLst/>
          </a:prstGeom>
        </p:spPr>
      </p:pic>
      <p:grpSp>
        <p:nvGrpSpPr>
          <p:cNvPr id="40" name="Group 39">
            <a:extLst>
              <a:ext uri="{FF2B5EF4-FFF2-40B4-BE49-F238E27FC236}">
                <a16:creationId xmlns:a16="http://schemas.microsoft.com/office/drawing/2014/main" id="{90B47E6D-48A6-4370-E468-412EEB8AE61E}"/>
              </a:ext>
            </a:extLst>
          </p:cNvPr>
          <p:cNvGrpSpPr/>
          <p:nvPr/>
        </p:nvGrpSpPr>
        <p:grpSpPr>
          <a:xfrm>
            <a:off x="2922922" y="4538538"/>
            <a:ext cx="2655484" cy="224408"/>
            <a:chOff x="539552" y="2139702"/>
            <a:chExt cx="2026950" cy="224408"/>
          </a:xfrm>
        </p:grpSpPr>
        <p:cxnSp>
          <p:nvCxnSpPr>
            <p:cNvPr id="17" name="Straight Connector 16">
              <a:extLst>
                <a:ext uri="{FF2B5EF4-FFF2-40B4-BE49-F238E27FC236}">
                  <a16:creationId xmlns:a16="http://schemas.microsoft.com/office/drawing/2014/main" id="{F5A5E76F-2FE0-D7CD-7811-20F61479B7A5}"/>
                </a:ext>
              </a:extLst>
            </p:cNvPr>
            <p:cNvCxnSpPr/>
            <p:nvPr/>
          </p:nvCxnSpPr>
          <p:spPr>
            <a:xfrm>
              <a:off x="539552" y="2211710"/>
              <a:ext cx="9361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B0A54219-4BCC-AB39-4527-4C9800C0DE27}"/>
                </a:ext>
              </a:extLst>
            </p:cNvPr>
            <p:cNvCxnSpPr>
              <a:cxnSpLocks/>
            </p:cNvCxnSpPr>
            <p:nvPr/>
          </p:nvCxnSpPr>
          <p:spPr>
            <a:xfrm>
              <a:off x="1477998" y="2139702"/>
              <a:ext cx="0" cy="72008"/>
            </a:xfrm>
            <a:prstGeom prst="line">
              <a:avLst/>
            </a:prstGeom>
            <a:ln w="12700"/>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6FF67CF2-3826-D46A-C4BD-4901781E62B3}"/>
                </a:ext>
              </a:extLst>
            </p:cNvPr>
            <p:cNvCxnSpPr>
              <a:cxnSpLocks/>
            </p:cNvCxnSpPr>
            <p:nvPr/>
          </p:nvCxnSpPr>
          <p:spPr>
            <a:xfrm>
              <a:off x="1630398" y="2292102"/>
              <a:ext cx="0" cy="72008"/>
            </a:xfrm>
            <a:prstGeom prst="line">
              <a:avLst/>
            </a:prstGeom>
            <a:ln w="12700"/>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4D95E94B-6F23-C1B4-E5F7-E651788E0703}"/>
                </a:ext>
              </a:extLst>
            </p:cNvPr>
            <p:cNvCxnSpPr>
              <a:cxnSpLocks/>
            </p:cNvCxnSpPr>
            <p:nvPr/>
          </p:nvCxnSpPr>
          <p:spPr>
            <a:xfrm>
              <a:off x="1475656" y="2139702"/>
              <a:ext cx="154742" cy="224408"/>
            </a:xfrm>
            <a:prstGeom prst="line">
              <a:avLst/>
            </a:prstGeom>
            <a:ln w="12700"/>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61F17E1C-5DD7-9936-2D7D-720D6113FF8A}"/>
                </a:ext>
              </a:extLst>
            </p:cNvPr>
            <p:cNvCxnSpPr/>
            <p:nvPr/>
          </p:nvCxnSpPr>
          <p:spPr>
            <a:xfrm>
              <a:off x="1630398" y="2292102"/>
              <a:ext cx="936104"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41" name="Group 40">
            <a:extLst>
              <a:ext uri="{FF2B5EF4-FFF2-40B4-BE49-F238E27FC236}">
                <a16:creationId xmlns:a16="http://schemas.microsoft.com/office/drawing/2014/main" id="{D3AA8AB3-4B18-F120-5BE0-0E4BCEBB7F6D}"/>
              </a:ext>
            </a:extLst>
          </p:cNvPr>
          <p:cNvGrpSpPr/>
          <p:nvPr/>
        </p:nvGrpSpPr>
        <p:grpSpPr>
          <a:xfrm rot="16200000">
            <a:off x="4978490" y="1019796"/>
            <a:ext cx="2264000" cy="224408"/>
            <a:chOff x="539552" y="2139702"/>
            <a:chExt cx="2026950" cy="224408"/>
          </a:xfrm>
        </p:grpSpPr>
        <p:cxnSp>
          <p:nvCxnSpPr>
            <p:cNvPr id="42" name="Straight Connector 41">
              <a:extLst>
                <a:ext uri="{FF2B5EF4-FFF2-40B4-BE49-F238E27FC236}">
                  <a16:creationId xmlns:a16="http://schemas.microsoft.com/office/drawing/2014/main" id="{981ECCE0-0921-A5C6-6664-54D7DFAE4C09}"/>
                </a:ext>
              </a:extLst>
            </p:cNvPr>
            <p:cNvCxnSpPr/>
            <p:nvPr/>
          </p:nvCxnSpPr>
          <p:spPr>
            <a:xfrm>
              <a:off x="539552" y="2211710"/>
              <a:ext cx="9361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F1548B86-2B7E-6A5E-1F84-C5D0E3D662B0}"/>
                </a:ext>
              </a:extLst>
            </p:cNvPr>
            <p:cNvCxnSpPr>
              <a:cxnSpLocks/>
            </p:cNvCxnSpPr>
            <p:nvPr/>
          </p:nvCxnSpPr>
          <p:spPr>
            <a:xfrm>
              <a:off x="1477998" y="2139702"/>
              <a:ext cx="0" cy="72008"/>
            </a:xfrm>
            <a:prstGeom prst="line">
              <a:avLst/>
            </a:prstGeom>
            <a:ln w="12700"/>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9CE9BF0D-A810-0D50-C9A8-942E34A4B34D}"/>
                </a:ext>
              </a:extLst>
            </p:cNvPr>
            <p:cNvCxnSpPr>
              <a:cxnSpLocks/>
            </p:cNvCxnSpPr>
            <p:nvPr/>
          </p:nvCxnSpPr>
          <p:spPr>
            <a:xfrm>
              <a:off x="1630398" y="2292102"/>
              <a:ext cx="0" cy="72008"/>
            </a:xfrm>
            <a:prstGeom prst="line">
              <a:avLst/>
            </a:prstGeom>
            <a:ln w="12700"/>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00FEDBBE-E038-DF0F-4F2B-B6971A4EC85C}"/>
                </a:ext>
              </a:extLst>
            </p:cNvPr>
            <p:cNvCxnSpPr>
              <a:cxnSpLocks/>
            </p:cNvCxnSpPr>
            <p:nvPr/>
          </p:nvCxnSpPr>
          <p:spPr>
            <a:xfrm>
              <a:off x="1475656" y="2139702"/>
              <a:ext cx="154742" cy="224408"/>
            </a:xfrm>
            <a:prstGeom prst="line">
              <a:avLst/>
            </a:prstGeom>
            <a:ln w="12700"/>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4C7D0D29-8AC2-0B0E-D0A2-21ECC711FE93}"/>
                </a:ext>
              </a:extLst>
            </p:cNvPr>
            <p:cNvCxnSpPr/>
            <p:nvPr/>
          </p:nvCxnSpPr>
          <p:spPr>
            <a:xfrm>
              <a:off x="1630398" y="2292102"/>
              <a:ext cx="936104" cy="0"/>
            </a:xfrm>
            <a:prstGeom prst="line">
              <a:avLst/>
            </a:prstGeom>
            <a:ln w="12700"/>
          </p:spPr>
          <p:style>
            <a:lnRef idx="1">
              <a:schemeClr val="dk1"/>
            </a:lnRef>
            <a:fillRef idx="0">
              <a:schemeClr val="dk1"/>
            </a:fillRef>
            <a:effectRef idx="0">
              <a:schemeClr val="dk1"/>
            </a:effectRef>
            <a:fontRef idx="minor">
              <a:schemeClr val="tx1"/>
            </a:fontRef>
          </p:style>
        </p:cxnSp>
      </p:grpSp>
      <p:sp>
        <p:nvSpPr>
          <p:cNvPr id="93" name="TextBox 92">
            <a:extLst>
              <a:ext uri="{FF2B5EF4-FFF2-40B4-BE49-F238E27FC236}">
                <a16:creationId xmlns:a16="http://schemas.microsoft.com/office/drawing/2014/main" id="{0F066BEA-A571-059D-B819-3BB38226602F}"/>
              </a:ext>
            </a:extLst>
          </p:cNvPr>
          <p:cNvSpPr txBox="1"/>
          <p:nvPr/>
        </p:nvSpPr>
        <p:spPr>
          <a:xfrm>
            <a:off x="3209769" y="1363046"/>
            <a:ext cx="599789" cy="215444"/>
          </a:xfrm>
          <a:prstGeom prst="rect">
            <a:avLst/>
          </a:prstGeom>
          <a:noFill/>
        </p:spPr>
        <p:txBody>
          <a:bodyPr wrap="square" rtlCol="0">
            <a:spAutoFit/>
          </a:bodyPr>
          <a:lstStyle/>
          <a:p>
            <a:r>
              <a:rPr lang="en-GB" sz="800" dirty="0">
                <a:latin typeface="Bahnschrift Light SemiCondensed" panose="020B0502040204020203" pitchFamily="34" charset="0"/>
              </a:rPr>
              <a:t>Entry</a:t>
            </a:r>
          </a:p>
        </p:txBody>
      </p:sp>
      <p:sp>
        <p:nvSpPr>
          <p:cNvPr id="94" name="Isosceles Triangle 93">
            <a:extLst>
              <a:ext uri="{FF2B5EF4-FFF2-40B4-BE49-F238E27FC236}">
                <a16:creationId xmlns:a16="http://schemas.microsoft.com/office/drawing/2014/main" id="{03F5A68A-5097-29DD-6E37-D3A88ABDDF27}"/>
              </a:ext>
            </a:extLst>
          </p:cNvPr>
          <p:cNvSpPr/>
          <p:nvPr/>
        </p:nvSpPr>
        <p:spPr>
          <a:xfrm rot="10800000">
            <a:off x="3366550" y="1560043"/>
            <a:ext cx="72009" cy="89158"/>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5" name="Isosceles Triangle 94">
            <a:extLst>
              <a:ext uri="{FF2B5EF4-FFF2-40B4-BE49-F238E27FC236}">
                <a16:creationId xmlns:a16="http://schemas.microsoft.com/office/drawing/2014/main" id="{6BB8EE32-6F5F-942C-6F52-574DE18C71AC}"/>
              </a:ext>
            </a:extLst>
          </p:cNvPr>
          <p:cNvSpPr/>
          <p:nvPr/>
        </p:nvSpPr>
        <p:spPr>
          <a:xfrm>
            <a:off x="5063501" y="1565506"/>
            <a:ext cx="72009" cy="89158"/>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6" name="TextBox 95">
            <a:extLst>
              <a:ext uri="{FF2B5EF4-FFF2-40B4-BE49-F238E27FC236}">
                <a16:creationId xmlns:a16="http://schemas.microsoft.com/office/drawing/2014/main" id="{2E5EFC5C-45E6-6E0D-C41D-00B942B6206E}"/>
              </a:ext>
            </a:extLst>
          </p:cNvPr>
          <p:cNvSpPr txBox="1"/>
          <p:nvPr/>
        </p:nvSpPr>
        <p:spPr>
          <a:xfrm>
            <a:off x="4928056" y="1369928"/>
            <a:ext cx="599789" cy="215444"/>
          </a:xfrm>
          <a:prstGeom prst="rect">
            <a:avLst/>
          </a:prstGeom>
          <a:noFill/>
        </p:spPr>
        <p:txBody>
          <a:bodyPr wrap="square" rtlCol="0">
            <a:spAutoFit/>
          </a:bodyPr>
          <a:lstStyle/>
          <a:p>
            <a:r>
              <a:rPr lang="en-GB" sz="800" dirty="0">
                <a:latin typeface="Bahnschrift Light SemiCondensed" panose="020B0502040204020203" pitchFamily="34" charset="0"/>
              </a:rPr>
              <a:t>Exit</a:t>
            </a:r>
          </a:p>
        </p:txBody>
      </p:sp>
      <p:sp>
        <p:nvSpPr>
          <p:cNvPr id="97" name="TextBox 96">
            <a:extLst>
              <a:ext uri="{FF2B5EF4-FFF2-40B4-BE49-F238E27FC236}">
                <a16:creationId xmlns:a16="http://schemas.microsoft.com/office/drawing/2014/main" id="{6521D978-9ECC-E179-1B57-CC3D71CF65C8}"/>
              </a:ext>
            </a:extLst>
          </p:cNvPr>
          <p:cNvSpPr txBox="1"/>
          <p:nvPr/>
        </p:nvSpPr>
        <p:spPr>
          <a:xfrm rot="196264">
            <a:off x="3899251" y="15416"/>
            <a:ext cx="1052696" cy="215444"/>
          </a:xfrm>
          <a:prstGeom prst="rect">
            <a:avLst/>
          </a:prstGeom>
          <a:noFill/>
        </p:spPr>
        <p:txBody>
          <a:bodyPr wrap="square" rtlCol="0">
            <a:spAutoFit/>
          </a:bodyPr>
          <a:lstStyle/>
          <a:p>
            <a:r>
              <a:rPr lang="en-GB" sz="800" dirty="0">
                <a:latin typeface="Bahnschrift Light SemiCondensed" panose="020B0502040204020203" pitchFamily="34" charset="0"/>
              </a:rPr>
              <a:t>Access Road</a:t>
            </a:r>
          </a:p>
        </p:txBody>
      </p:sp>
      <p:cxnSp>
        <p:nvCxnSpPr>
          <p:cNvPr id="98" name="Straight Arrow Connector 97">
            <a:extLst>
              <a:ext uri="{FF2B5EF4-FFF2-40B4-BE49-F238E27FC236}">
                <a16:creationId xmlns:a16="http://schemas.microsoft.com/office/drawing/2014/main" id="{FF047506-9375-D270-7778-B65074412410}"/>
              </a:ext>
            </a:extLst>
          </p:cNvPr>
          <p:cNvCxnSpPr>
            <a:cxnSpLocks/>
          </p:cNvCxnSpPr>
          <p:nvPr/>
        </p:nvCxnSpPr>
        <p:spPr>
          <a:xfrm>
            <a:off x="2018822" y="101362"/>
            <a:ext cx="4141394" cy="15307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55FCCAAE-6F15-C64B-3CBC-56EFAF0FE424}"/>
              </a:ext>
            </a:extLst>
          </p:cNvPr>
          <p:cNvSpPr txBox="1"/>
          <p:nvPr/>
        </p:nvSpPr>
        <p:spPr>
          <a:xfrm>
            <a:off x="7314895" y="4504125"/>
            <a:ext cx="595821" cy="215444"/>
          </a:xfrm>
          <a:prstGeom prst="rect">
            <a:avLst/>
          </a:prstGeom>
          <a:noFill/>
        </p:spPr>
        <p:txBody>
          <a:bodyPr wrap="square" rtlCol="0">
            <a:spAutoFit/>
          </a:bodyPr>
          <a:lstStyle/>
          <a:p>
            <a:r>
              <a:rPr lang="en-GB" sz="800" dirty="0">
                <a:latin typeface="Bahnschrift Light SemiCondensed" panose="020B0502040204020203" pitchFamily="34" charset="0"/>
              </a:rPr>
              <a:t>Key Plan</a:t>
            </a:r>
          </a:p>
        </p:txBody>
      </p:sp>
      <p:sp>
        <p:nvSpPr>
          <p:cNvPr id="103" name="Freeform: Shape 102">
            <a:extLst>
              <a:ext uri="{FF2B5EF4-FFF2-40B4-BE49-F238E27FC236}">
                <a16:creationId xmlns:a16="http://schemas.microsoft.com/office/drawing/2014/main" id="{E62917A3-D205-40F7-A742-81979C6A571D}"/>
              </a:ext>
            </a:extLst>
          </p:cNvPr>
          <p:cNvSpPr/>
          <p:nvPr/>
        </p:nvSpPr>
        <p:spPr>
          <a:xfrm>
            <a:off x="2961482" y="1618303"/>
            <a:ext cx="2496048" cy="2835587"/>
          </a:xfrm>
          <a:custGeom>
            <a:avLst/>
            <a:gdLst>
              <a:gd name="connsiteX0" fmla="*/ 309880 w 2138680"/>
              <a:gd name="connsiteY0" fmla="*/ 0 h 2438400"/>
              <a:gd name="connsiteX1" fmla="*/ 0 w 2138680"/>
              <a:gd name="connsiteY1" fmla="*/ 10160 h 2438400"/>
              <a:gd name="connsiteX2" fmla="*/ 76200 w 2138680"/>
              <a:gd name="connsiteY2" fmla="*/ 2433320 h 2438400"/>
              <a:gd name="connsiteX3" fmla="*/ 2138680 w 2138680"/>
              <a:gd name="connsiteY3" fmla="*/ 2438400 h 2438400"/>
              <a:gd name="connsiteX4" fmla="*/ 2123440 w 2138680"/>
              <a:gd name="connsiteY4" fmla="*/ 10160 h 2438400"/>
              <a:gd name="connsiteX5" fmla="*/ 1899920 w 2138680"/>
              <a:gd name="connsiteY5"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8680" h="2438400">
                <a:moveTo>
                  <a:pt x="309880" y="0"/>
                </a:moveTo>
                <a:lnTo>
                  <a:pt x="0" y="10160"/>
                </a:lnTo>
                <a:lnTo>
                  <a:pt x="76200" y="2433320"/>
                </a:lnTo>
                <a:lnTo>
                  <a:pt x="2138680" y="2438400"/>
                </a:lnTo>
                <a:lnTo>
                  <a:pt x="2123440" y="10160"/>
                </a:lnTo>
                <a:lnTo>
                  <a:pt x="1899920"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05" name="Straight Connector 104">
            <a:extLst>
              <a:ext uri="{FF2B5EF4-FFF2-40B4-BE49-F238E27FC236}">
                <a16:creationId xmlns:a16="http://schemas.microsoft.com/office/drawing/2014/main" id="{2600EF0B-73BE-B945-6406-E57917B76913}"/>
              </a:ext>
            </a:extLst>
          </p:cNvPr>
          <p:cNvCxnSpPr>
            <a:cxnSpLocks/>
          </p:cNvCxnSpPr>
          <p:nvPr/>
        </p:nvCxnSpPr>
        <p:spPr>
          <a:xfrm>
            <a:off x="3492991" y="1618304"/>
            <a:ext cx="1508031"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Freeform: Shape 5">
            <a:extLst>
              <a:ext uri="{FF2B5EF4-FFF2-40B4-BE49-F238E27FC236}">
                <a16:creationId xmlns:a16="http://schemas.microsoft.com/office/drawing/2014/main" id="{DFB3F7E7-DCCA-C9EC-4214-709AA599317E}"/>
              </a:ext>
            </a:extLst>
          </p:cNvPr>
          <p:cNvSpPr/>
          <p:nvPr/>
        </p:nvSpPr>
        <p:spPr>
          <a:xfrm>
            <a:off x="5463540" y="1615440"/>
            <a:ext cx="1009650" cy="2838450"/>
          </a:xfrm>
          <a:custGeom>
            <a:avLst/>
            <a:gdLst>
              <a:gd name="connsiteX0" fmla="*/ 0 w 1009650"/>
              <a:gd name="connsiteY0" fmla="*/ 0 h 2838450"/>
              <a:gd name="connsiteX1" fmla="*/ 990600 w 1009650"/>
              <a:gd name="connsiteY1" fmla="*/ 1710690 h 2838450"/>
              <a:gd name="connsiteX2" fmla="*/ 1009650 w 1009650"/>
              <a:gd name="connsiteY2" fmla="*/ 1985010 h 2838450"/>
              <a:gd name="connsiteX3" fmla="*/ 0 w 1009650"/>
              <a:gd name="connsiteY3" fmla="*/ 2838450 h 2838450"/>
              <a:gd name="connsiteX4" fmla="*/ 0 w 1009650"/>
              <a:gd name="connsiteY4" fmla="*/ 0 h 2838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0" h="2838450">
                <a:moveTo>
                  <a:pt x="0" y="0"/>
                </a:moveTo>
                <a:lnTo>
                  <a:pt x="990600" y="1710690"/>
                </a:lnTo>
                <a:lnTo>
                  <a:pt x="1009650" y="1985010"/>
                </a:lnTo>
                <a:lnTo>
                  <a:pt x="0" y="2838450"/>
                </a:lnTo>
                <a:lnTo>
                  <a:pt x="0" y="0"/>
                </a:lnTo>
                <a:close/>
              </a:path>
            </a:pathLst>
          </a:custGeom>
          <a:solidFill>
            <a:srgbClr val="FF0000">
              <a:alpha val="5098"/>
            </a:srgbClr>
          </a:solidFill>
          <a:ln w="63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99" name="Group 98">
            <a:extLst>
              <a:ext uri="{FF2B5EF4-FFF2-40B4-BE49-F238E27FC236}">
                <a16:creationId xmlns:a16="http://schemas.microsoft.com/office/drawing/2014/main" id="{5B3545C3-A20D-9929-1E3A-C27753BE758C}"/>
              </a:ext>
            </a:extLst>
          </p:cNvPr>
          <p:cNvGrpSpPr/>
          <p:nvPr/>
        </p:nvGrpSpPr>
        <p:grpSpPr>
          <a:xfrm>
            <a:off x="181448" y="4075483"/>
            <a:ext cx="332787" cy="583831"/>
            <a:chOff x="67263" y="5650294"/>
            <a:chExt cx="332787" cy="583831"/>
          </a:xfrm>
        </p:grpSpPr>
        <p:pic>
          <p:nvPicPr>
            <p:cNvPr id="100" name="Picture 4" descr="2D Vector North Arrows">
              <a:extLst>
                <a:ext uri="{FF2B5EF4-FFF2-40B4-BE49-F238E27FC236}">
                  <a16:creationId xmlns:a16="http://schemas.microsoft.com/office/drawing/2014/main" id="{C95A39B3-DCA0-0A38-8AA3-C5F314F53B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263" y="5898049"/>
              <a:ext cx="332787" cy="336076"/>
            </a:xfrm>
            <a:prstGeom prst="rect">
              <a:avLst/>
            </a:prstGeom>
            <a:noFill/>
            <a:extLst>
              <a:ext uri="{909E8E84-426E-40DD-AFC4-6F175D3DCCD1}">
                <a14:hiddenFill xmlns:a14="http://schemas.microsoft.com/office/drawing/2010/main">
                  <a:solidFill>
                    <a:srgbClr val="FFFFFF"/>
                  </a:solidFill>
                </a14:hiddenFill>
              </a:ext>
            </a:extLst>
          </p:spPr>
        </p:pic>
        <p:sp>
          <p:nvSpPr>
            <p:cNvPr id="104" name="TextBox 103">
              <a:extLst>
                <a:ext uri="{FF2B5EF4-FFF2-40B4-BE49-F238E27FC236}">
                  <a16:creationId xmlns:a16="http://schemas.microsoft.com/office/drawing/2014/main" id="{43DB5C32-3F68-C021-6159-E638AF99B125}"/>
                </a:ext>
              </a:extLst>
            </p:cNvPr>
            <p:cNvSpPr txBox="1"/>
            <p:nvPr/>
          </p:nvSpPr>
          <p:spPr>
            <a:xfrm>
              <a:off x="93944" y="5650294"/>
              <a:ext cx="206647" cy="208113"/>
            </a:xfrm>
            <a:prstGeom prst="rect">
              <a:avLst/>
            </a:prstGeom>
            <a:noFill/>
          </p:spPr>
          <p:txBody>
            <a:bodyPr wrap="square" rtlCol="0">
              <a:spAutoFit/>
            </a:bodyPr>
            <a:lstStyle/>
            <a:p>
              <a:r>
                <a:rPr lang="en-IN" sz="1200" b="1" dirty="0">
                  <a:latin typeface="Bahnschrift Light SemiCondensed" panose="020B0502040204020203" pitchFamily="34" charset="0"/>
                </a:rPr>
                <a:t>N</a:t>
              </a:r>
            </a:p>
          </p:txBody>
        </p:sp>
      </p:grpSp>
      <p:sp>
        <p:nvSpPr>
          <p:cNvPr id="106" name="TextBox 105">
            <a:extLst>
              <a:ext uri="{FF2B5EF4-FFF2-40B4-BE49-F238E27FC236}">
                <a16:creationId xmlns:a16="http://schemas.microsoft.com/office/drawing/2014/main" id="{D4749829-F76E-CB75-E19C-7AB3FF0610CC}"/>
              </a:ext>
            </a:extLst>
          </p:cNvPr>
          <p:cNvSpPr txBox="1"/>
          <p:nvPr/>
        </p:nvSpPr>
        <p:spPr>
          <a:xfrm>
            <a:off x="161669" y="50800"/>
            <a:ext cx="1172116" cy="307777"/>
          </a:xfrm>
          <a:prstGeom prst="rect">
            <a:avLst/>
          </a:prstGeom>
          <a:noFill/>
        </p:spPr>
        <p:txBody>
          <a:bodyPr wrap="none" rtlCol="0">
            <a:spAutoFit/>
          </a:bodyPr>
          <a:lstStyle/>
          <a:p>
            <a:r>
              <a:rPr lang="en-GB" sz="1400" dirty="0">
                <a:solidFill>
                  <a:srgbClr val="62898F"/>
                </a:solidFill>
              </a:rPr>
              <a:t>Access Plan</a:t>
            </a:r>
          </a:p>
        </p:txBody>
      </p:sp>
      <p:sp>
        <p:nvSpPr>
          <p:cNvPr id="107" name="Isosceles Triangle 106">
            <a:extLst>
              <a:ext uri="{FF2B5EF4-FFF2-40B4-BE49-F238E27FC236}">
                <a16:creationId xmlns:a16="http://schemas.microsoft.com/office/drawing/2014/main" id="{069F2174-FF8C-32DB-F198-4A38DC794BCA}"/>
              </a:ext>
            </a:extLst>
          </p:cNvPr>
          <p:cNvSpPr/>
          <p:nvPr/>
        </p:nvSpPr>
        <p:spPr>
          <a:xfrm rot="10800000">
            <a:off x="4221590" y="2324435"/>
            <a:ext cx="87271" cy="108054"/>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08" name="Connector: Elbow 107">
            <a:extLst>
              <a:ext uri="{FF2B5EF4-FFF2-40B4-BE49-F238E27FC236}">
                <a16:creationId xmlns:a16="http://schemas.microsoft.com/office/drawing/2014/main" id="{815607DA-9899-B263-5DE1-F6BE9A1297F4}"/>
              </a:ext>
            </a:extLst>
          </p:cNvPr>
          <p:cNvCxnSpPr>
            <a:cxnSpLocks/>
          </p:cNvCxnSpPr>
          <p:nvPr/>
        </p:nvCxnSpPr>
        <p:spPr>
          <a:xfrm>
            <a:off x="4264365" y="2369429"/>
            <a:ext cx="2206000" cy="10261"/>
          </a:xfrm>
          <a:prstGeom prst="bentConnector3">
            <a:avLst>
              <a:gd name="adj1" fmla="val 50000"/>
            </a:avLst>
          </a:prstGeom>
          <a:ln w="9525">
            <a:solidFill>
              <a:srgbClr val="C00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8697B07A-50D0-DA5A-A8CC-A2834E27EA73}"/>
              </a:ext>
            </a:extLst>
          </p:cNvPr>
          <p:cNvSpPr txBox="1"/>
          <p:nvPr/>
        </p:nvSpPr>
        <p:spPr>
          <a:xfrm>
            <a:off x="6473190" y="2240628"/>
            <a:ext cx="2206000" cy="246221"/>
          </a:xfrm>
          <a:prstGeom prst="rect">
            <a:avLst/>
          </a:prstGeom>
          <a:noFill/>
        </p:spPr>
        <p:txBody>
          <a:bodyPr wrap="square" rtlCol="0">
            <a:spAutoFit/>
          </a:bodyPr>
          <a:lstStyle/>
          <a:p>
            <a:r>
              <a:rPr lang="en-GB" sz="1000" dirty="0">
                <a:latin typeface="Bahnschrift Light SemiCondensed" panose="020B0502040204020203" pitchFamily="34" charset="0"/>
              </a:rPr>
              <a:t>Main Entrance for Convention Centre</a:t>
            </a:r>
          </a:p>
        </p:txBody>
      </p:sp>
      <p:cxnSp>
        <p:nvCxnSpPr>
          <p:cNvPr id="112" name="Connector: Elbow 111">
            <a:extLst>
              <a:ext uri="{FF2B5EF4-FFF2-40B4-BE49-F238E27FC236}">
                <a16:creationId xmlns:a16="http://schemas.microsoft.com/office/drawing/2014/main" id="{C2E4C32D-F500-4CFC-5349-5397FCEF7EF2}"/>
              </a:ext>
            </a:extLst>
          </p:cNvPr>
          <p:cNvCxnSpPr>
            <a:cxnSpLocks/>
          </p:cNvCxnSpPr>
          <p:nvPr/>
        </p:nvCxnSpPr>
        <p:spPr>
          <a:xfrm flipV="1">
            <a:off x="5016353" y="2571750"/>
            <a:ext cx="1454012" cy="400164"/>
          </a:xfrm>
          <a:prstGeom prst="bentConnector3">
            <a:avLst>
              <a:gd name="adj1" fmla="val 47904"/>
            </a:avLst>
          </a:prstGeom>
          <a:ln w="9525">
            <a:solidFill>
              <a:srgbClr val="C00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9685FAFC-2A8B-05C7-63CE-DC989F369C10}"/>
              </a:ext>
            </a:extLst>
          </p:cNvPr>
          <p:cNvSpPr txBox="1"/>
          <p:nvPr/>
        </p:nvSpPr>
        <p:spPr>
          <a:xfrm>
            <a:off x="6488246" y="2447768"/>
            <a:ext cx="1754938" cy="246221"/>
          </a:xfrm>
          <a:prstGeom prst="rect">
            <a:avLst/>
          </a:prstGeom>
          <a:noFill/>
        </p:spPr>
        <p:txBody>
          <a:bodyPr wrap="square" rtlCol="0">
            <a:spAutoFit/>
          </a:bodyPr>
          <a:lstStyle/>
          <a:p>
            <a:r>
              <a:rPr lang="en-GB" sz="1000" dirty="0">
                <a:latin typeface="Bahnschrift Light SemiCondensed" panose="020B0502040204020203" pitchFamily="34" charset="0"/>
              </a:rPr>
              <a:t>VIP Entry</a:t>
            </a:r>
          </a:p>
        </p:txBody>
      </p:sp>
      <p:cxnSp>
        <p:nvCxnSpPr>
          <p:cNvPr id="114" name="Connector: Elbow 113">
            <a:extLst>
              <a:ext uri="{FF2B5EF4-FFF2-40B4-BE49-F238E27FC236}">
                <a16:creationId xmlns:a16="http://schemas.microsoft.com/office/drawing/2014/main" id="{6660D54C-E42A-BDB7-995E-E2AC7D4DE569}"/>
              </a:ext>
            </a:extLst>
          </p:cNvPr>
          <p:cNvCxnSpPr>
            <a:cxnSpLocks/>
          </p:cNvCxnSpPr>
          <p:nvPr/>
        </p:nvCxnSpPr>
        <p:spPr>
          <a:xfrm flipV="1">
            <a:off x="4957237" y="2771778"/>
            <a:ext cx="1511669" cy="808084"/>
          </a:xfrm>
          <a:prstGeom prst="bentConnector3">
            <a:avLst>
              <a:gd name="adj1" fmla="val 50000"/>
            </a:avLst>
          </a:prstGeom>
          <a:ln w="9525">
            <a:solidFill>
              <a:srgbClr val="C00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F10596A9-78CB-C7F9-FF72-31AA9791D4CF}"/>
              </a:ext>
            </a:extLst>
          </p:cNvPr>
          <p:cNvSpPr txBox="1"/>
          <p:nvPr/>
        </p:nvSpPr>
        <p:spPr>
          <a:xfrm>
            <a:off x="6495652" y="2648667"/>
            <a:ext cx="1754938" cy="246221"/>
          </a:xfrm>
          <a:prstGeom prst="rect">
            <a:avLst/>
          </a:prstGeom>
          <a:noFill/>
        </p:spPr>
        <p:txBody>
          <a:bodyPr wrap="square" rtlCol="0">
            <a:spAutoFit/>
          </a:bodyPr>
          <a:lstStyle/>
          <a:p>
            <a:r>
              <a:rPr lang="en-GB" sz="1000" dirty="0">
                <a:latin typeface="Bahnschrift Light SemiCondensed" panose="020B0502040204020203" pitchFamily="34" charset="0"/>
              </a:rPr>
              <a:t>Staff Entry</a:t>
            </a:r>
          </a:p>
        </p:txBody>
      </p:sp>
      <p:sp>
        <p:nvSpPr>
          <p:cNvPr id="117" name="TextBox 116">
            <a:extLst>
              <a:ext uri="{FF2B5EF4-FFF2-40B4-BE49-F238E27FC236}">
                <a16:creationId xmlns:a16="http://schemas.microsoft.com/office/drawing/2014/main" id="{7AF1C1BF-7D4C-37CE-8894-6624AF225F96}"/>
              </a:ext>
            </a:extLst>
          </p:cNvPr>
          <p:cNvSpPr txBox="1"/>
          <p:nvPr/>
        </p:nvSpPr>
        <p:spPr>
          <a:xfrm>
            <a:off x="1438028" y="3798485"/>
            <a:ext cx="962194" cy="246221"/>
          </a:xfrm>
          <a:prstGeom prst="rect">
            <a:avLst/>
          </a:prstGeom>
          <a:noFill/>
        </p:spPr>
        <p:txBody>
          <a:bodyPr wrap="square" rtlCol="0">
            <a:spAutoFit/>
          </a:bodyPr>
          <a:lstStyle/>
          <a:p>
            <a:r>
              <a:rPr lang="en-GB" sz="1000" dirty="0">
                <a:latin typeface="Bahnschrift Light SemiCondensed" panose="020B0502040204020203" pitchFamily="34" charset="0"/>
              </a:rPr>
              <a:t>Service Entry</a:t>
            </a:r>
          </a:p>
        </p:txBody>
      </p:sp>
      <p:cxnSp>
        <p:nvCxnSpPr>
          <p:cNvPr id="58" name="Straight Connector 57">
            <a:extLst>
              <a:ext uri="{FF2B5EF4-FFF2-40B4-BE49-F238E27FC236}">
                <a16:creationId xmlns:a16="http://schemas.microsoft.com/office/drawing/2014/main" id="{B5D3168F-3EAB-12CB-BCD9-C1916DB7A40C}"/>
              </a:ext>
            </a:extLst>
          </p:cNvPr>
          <p:cNvCxnSpPr/>
          <p:nvPr/>
        </p:nvCxnSpPr>
        <p:spPr>
          <a:xfrm>
            <a:off x="2274850" y="3579862"/>
            <a:ext cx="1296144" cy="0"/>
          </a:xfrm>
          <a:prstGeom prst="line">
            <a:avLst/>
          </a:prstGeom>
          <a:ln w="9525">
            <a:solidFill>
              <a:srgbClr val="C00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F5B6554-F914-1195-9D1D-E31E2CAC33C0}"/>
              </a:ext>
            </a:extLst>
          </p:cNvPr>
          <p:cNvCxnSpPr>
            <a:cxnSpLocks/>
          </p:cNvCxnSpPr>
          <p:nvPr/>
        </p:nvCxnSpPr>
        <p:spPr>
          <a:xfrm>
            <a:off x="2274850" y="3942469"/>
            <a:ext cx="1775776" cy="0"/>
          </a:xfrm>
          <a:prstGeom prst="line">
            <a:avLst/>
          </a:prstGeom>
          <a:ln w="9525">
            <a:solidFill>
              <a:srgbClr val="C00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A3000121-BBA5-4BBE-A009-92902D970618}"/>
              </a:ext>
            </a:extLst>
          </p:cNvPr>
          <p:cNvSpPr txBox="1"/>
          <p:nvPr/>
        </p:nvSpPr>
        <p:spPr>
          <a:xfrm>
            <a:off x="1357139" y="2891983"/>
            <a:ext cx="962194" cy="246221"/>
          </a:xfrm>
          <a:prstGeom prst="rect">
            <a:avLst/>
          </a:prstGeom>
          <a:noFill/>
        </p:spPr>
        <p:txBody>
          <a:bodyPr wrap="square" rtlCol="0">
            <a:spAutoFit/>
          </a:bodyPr>
          <a:lstStyle/>
          <a:p>
            <a:r>
              <a:rPr lang="en-GB" sz="1000" dirty="0">
                <a:latin typeface="Bahnschrift Light SemiCondensed" panose="020B0502040204020203" pitchFamily="34" charset="0"/>
              </a:rPr>
              <a:t>Cafeteria Entry</a:t>
            </a:r>
          </a:p>
        </p:txBody>
      </p:sp>
      <p:sp>
        <p:nvSpPr>
          <p:cNvPr id="121" name="TextBox 120">
            <a:extLst>
              <a:ext uri="{FF2B5EF4-FFF2-40B4-BE49-F238E27FC236}">
                <a16:creationId xmlns:a16="http://schemas.microsoft.com/office/drawing/2014/main" id="{C0538623-EFF2-AD11-1B16-7CBE59307A6E}"/>
              </a:ext>
            </a:extLst>
          </p:cNvPr>
          <p:cNvSpPr txBox="1"/>
          <p:nvPr/>
        </p:nvSpPr>
        <p:spPr>
          <a:xfrm>
            <a:off x="1298178" y="3440413"/>
            <a:ext cx="1241895" cy="246221"/>
          </a:xfrm>
          <a:prstGeom prst="rect">
            <a:avLst/>
          </a:prstGeom>
          <a:noFill/>
        </p:spPr>
        <p:txBody>
          <a:bodyPr wrap="square" rtlCol="0">
            <a:spAutoFit/>
          </a:bodyPr>
          <a:lstStyle/>
          <a:p>
            <a:r>
              <a:rPr lang="en-GB" sz="1000" dirty="0">
                <a:latin typeface="Bahnschrift Light SemiCondensed" panose="020B0502040204020203" pitchFamily="34" charset="0"/>
              </a:rPr>
              <a:t>Backstage Entry</a:t>
            </a:r>
          </a:p>
        </p:txBody>
      </p:sp>
      <p:cxnSp>
        <p:nvCxnSpPr>
          <p:cNvPr id="122" name="Straight Connector 121">
            <a:extLst>
              <a:ext uri="{FF2B5EF4-FFF2-40B4-BE49-F238E27FC236}">
                <a16:creationId xmlns:a16="http://schemas.microsoft.com/office/drawing/2014/main" id="{4D4CF277-7B59-6459-724B-535AE7D4D29A}"/>
              </a:ext>
            </a:extLst>
          </p:cNvPr>
          <p:cNvCxnSpPr>
            <a:cxnSpLocks/>
          </p:cNvCxnSpPr>
          <p:nvPr/>
        </p:nvCxnSpPr>
        <p:spPr>
          <a:xfrm>
            <a:off x="2274850" y="3028645"/>
            <a:ext cx="1210903" cy="0"/>
          </a:xfrm>
          <a:prstGeom prst="line">
            <a:avLst/>
          </a:prstGeom>
          <a:ln w="9525">
            <a:solidFill>
              <a:srgbClr val="C00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6041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46D72AC-5E39-397F-36F7-1DB1134436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794" t="35239" r="32671" b="17346"/>
          <a:stretch/>
        </p:blipFill>
        <p:spPr>
          <a:xfrm>
            <a:off x="2030541" y="293642"/>
            <a:ext cx="4629691" cy="4366340"/>
          </a:xfrm>
          <a:prstGeom prst="rect">
            <a:avLst/>
          </a:prstGeom>
        </p:spPr>
      </p:pic>
      <p:cxnSp>
        <p:nvCxnSpPr>
          <p:cNvPr id="4" name="Straight Connector 3">
            <a:extLst>
              <a:ext uri="{FF2B5EF4-FFF2-40B4-BE49-F238E27FC236}">
                <a16:creationId xmlns:a16="http://schemas.microsoft.com/office/drawing/2014/main" id="{21F50E06-52F1-C54D-FC4B-BB7A0B8244F2}"/>
              </a:ext>
            </a:extLst>
          </p:cNvPr>
          <p:cNvCxnSpPr>
            <a:cxnSpLocks/>
          </p:cNvCxnSpPr>
          <p:nvPr/>
        </p:nvCxnSpPr>
        <p:spPr>
          <a:xfrm flipH="1">
            <a:off x="3319016" y="700677"/>
            <a:ext cx="2081024" cy="4133"/>
          </a:xfrm>
          <a:prstGeom prst="line">
            <a:avLst/>
          </a:prstGeom>
          <a:ln>
            <a:solidFill>
              <a:srgbClr val="FF0000"/>
            </a:solidFill>
            <a:prstDash val="sysDash"/>
          </a:ln>
        </p:spPr>
        <p:style>
          <a:lnRef idx="3">
            <a:schemeClr val="accent2"/>
          </a:lnRef>
          <a:fillRef idx="0">
            <a:schemeClr val="accent2"/>
          </a:fillRef>
          <a:effectRef idx="2">
            <a:schemeClr val="accent2"/>
          </a:effectRef>
          <a:fontRef idx="minor">
            <a:schemeClr val="tx1"/>
          </a:fontRef>
        </p:style>
      </p:cxnSp>
      <p:sp>
        <p:nvSpPr>
          <p:cNvPr id="29" name="Freeform: Shape 28">
            <a:extLst>
              <a:ext uri="{FF2B5EF4-FFF2-40B4-BE49-F238E27FC236}">
                <a16:creationId xmlns:a16="http://schemas.microsoft.com/office/drawing/2014/main" id="{0E54DDC7-BBFC-894A-CC6D-B17EF397063A}"/>
              </a:ext>
            </a:extLst>
          </p:cNvPr>
          <p:cNvSpPr/>
          <p:nvPr/>
        </p:nvSpPr>
        <p:spPr>
          <a:xfrm>
            <a:off x="2596896" y="703725"/>
            <a:ext cx="3432048" cy="3883152"/>
          </a:xfrm>
          <a:custGeom>
            <a:avLst/>
            <a:gdLst>
              <a:gd name="connsiteX0" fmla="*/ 499872 w 3432048"/>
              <a:gd name="connsiteY0" fmla="*/ 0 h 3883152"/>
              <a:gd name="connsiteX1" fmla="*/ 0 w 3432048"/>
              <a:gd name="connsiteY1" fmla="*/ 6096 h 3883152"/>
              <a:gd name="connsiteX2" fmla="*/ 121920 w 3432048"/>
              <a:gd name="connsiteY2" fmla="*/ 3883152 h 3883152"/>
              <a:gd name="connsiteX3" fmla="*/ 3425952 w 3432048"/>
              <a:gd name="connsiteY3" fmla="*/ 3883152 h 3883152"/>
              <a:gd name="connsiteX4" fmla="*/ 3432048 w 3432048"/>
              <a:gd name="connsiteY4" fmla="*/ 6096 h 3883152"/>
              <a:gd name="connsiteX5" fmla="*/ 3041904 w 3432048"/>
              <a:gd name="connsiteY5" fmla="*/ 6096 h 388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048" h="3883152">
                <a:moveTo>
                  <a:pt x="499872" y="0"/>
                </a:moveTo>
                <a:lnTo>
                  <a:pt x="0" y="6096"/>
                </a:lnTo>
                <a:lnTo>
                  <a:pt x="121920" y="3883152"/>
                </a:lnTo>
                <a:lnTo>
                  <a:pt x="3425952" y="3883152"/>
                </a:lnTo>
                <a:lnTo>
                  <a:pt x="3432048" y="6096"/>
                </a:lnTo>
                <a:lnTo>
                  <a:pt x="3041904" y="6096"/>
                </a:lnTo>
              </a:path>
            </a:pathLst>
          </a:custGeom>
          <a:ln>
            <a:solidFill>
              <a:srgbClr val="FF0000"/>
            </a:solidFill>
            <a:prstDash val="sysDash"/>
          </a:ln>
        </p:spPr>
        <p:style>
          <a:lnRef idx="3">
            <a:schemeClr val="accent2"/>
          </a:lnRef>
          <a:fillRef idx="0">
            <a:schemeClr val="accent2"/>
          </a:fillRef>
          <a:effectRef idx="2">
            <a:schemeClr val="accent2"/>
          </a:effectRef>
          <a:fontRef idx="minor">
            <a:schemeClr val="tx1"/>
          </a:fontRef>
        </p:style>
        <p:txBody>
          <a:bodyPr rtlCol="0" anchor="ctr"/>
          <a:lstStyle/>
          <a:p>
            <a:pPr algn="ctr"/>
            <a:r>
              <a:rPr lang="en-IN" dirty="0"/>
              <a:t>`</a:t>
            </a:r>
          </a:p>
        </p:txBody>
      </p:sp>
      <p:sp>
        <p:nvSpPr>
          <p:cNvPr id="94" name="Isosceles Triangle 93">
            <a:extLst>
              <a:ext uri="{FF2B5EF4-FFF2-40B4-BE49-F238E27FC236}">
                <a16:creationId xmlns:a16="http://schemas.microsoft.com/office/drawing/2014/main" id="{03F5A68A-5097-29DD-6E37-D3A88ABDDF27}"/>
              </a:ext>
            </a:extLst>
          </p:cNvPr>
          <p:cNvSpPr/>
          <p:nvPr/>
        </p:nvSpPr>
        <p:spPr>
          <a:xfrm rot="10800000">
            <a:off x="3169783" y="656098"/>
            <a:ext cx="72009" cy="89158"/>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3" name="TextBox 92">
            <a:extLst>
              <a:ext uri="{FF2B5EF4-FFF2-40B4-BE49-F238E27FC236}">
                <a16:creationId xmlns:a16="http://schemas.microsoft.com/office/drawing/2014/main" id="{0F066BEA-A571-059D-B819-3BB38226602F}"/>
              </a:ext>
            </a:extLst>
          </p:cNvPr>
          <p:cNvSpPr txBox="1"/>
          <p:nvPr/>
        </p:nvSpPr>
        <p:spPr>
          <a:xfrm>
            <a:off x="2941897" y="306364"/>
            <a:ext cx="599789" cy="276999"/>
          </a:xfrm>
          <a:prstGeom prst="rect">
            <a:avLst/>
          </a:prstGeom>
          <a:noFill/>
        </p:spPr>
        <p:txBody>
          <a:bodyPr wrap="square" rtlCol="0">
            <a:spAutoFit/>
          </a:bodyPr>
          <a:lstStyle/>
          <a:p>
            <a:r>
              <a:rPr lang="en-GB" sz="1200" b="1" dirty="0">
                <a:latin typeface="Bahnschrift Light SemiCondensed" panose="020B0502040204020203" pitchFamily="34" charset="0"/>
              </a:rPr>
              <a:t>Entry</a:t>
            </a:r>
          </a:p>
        </p:txBody>
      </p:sp>
      <p:sp>
        <p:nvSpPr>
          <p:cNvPr id="100" name="TextBox 99">
            <a:extLst>
              <a:ext uri="{FF2B5EF4-FFF2-40B4-BE49-F238E27FC236}">
                <a16:creationId xmlns:a16="http://schemas.microsoft.com/office/drawing/2014/main" id="{A4003120-33C8-5465-0CF2-EEF1E6A7F0F9}"/>
              </a:ext>
            </a:extLst>
          </p:cNvPr>
          <p:cNvSpPr txBox="1"/>
          <p:nvPr/>
        </p:nvSpPr>
        <p:spPr>
          <a:xfrm>
            <a:off x="5302421" y="331440"/>
            <a:ext cx="599789" cy="276999"/>
          </a:xfrm>
          <a:prstGeom prst="rect">
            <a:avLst/>
          </a:prstGeom>
          <a:noFill/>
        </p:spPr>
        <p:txBody>
          <a:bodyPr wrap="square" rtlCol="0">
            <a:spAutoFit/>
          </a:bodyPr>
          <a:lstStyle/>
          <a:p>
            <a:r>
              <a:rPr lang="en-GB" sz="1200" b="1" dirty="0">
                <a:latin typeface="Bahnschrift Light SemiCondensed" panose="020B0502040204020203" pitchFamily="34" charset="0"/>
              </a:rPr>
              <a:t>Exit</a:t>
            </a:r>
          </a:p>
        </p:txBody>
      </p:sp>
      <p:sp>
        <p:nvSpPr>
          <p:cNvPr id="95" name="Isosceles Triangle 94">
            <a:extLst>
              <a:ext uri="{FF2B5EF4-FFF2-40B4-BE49-F238E27FC236}">
                <a16:creationId xmlns:a16="http://schemas.microsoft.com/office/drawing/2014/main" id="{6BB8EE32-6F5F-942C-6F52-574DE18C71AC}"/>
              </a:ext>
            </a:extLst>
          </p:cNvPr>
          <p:cNvSpPr/>
          <p:nvPr/>
        </p:nvSpPr>
        <p:spPr>
          <a:xfrm>
            <a:off x="5477264" y="632793"/>
            <a:ext cx="72009" cy="89158"/>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44" name="Group 43">
            <a:extLst>
              <a:ext uri="{FF2B5EF4-FFF2-40B4-BE49-F238E27FC236}">
                <a16:creationId xmlns:a16="http://schemas.microsoft.com/office/drawing/2014/main" id="{E3B7214A-A85B-14B5-553D-F3388CC243D8}"/>
              </a:ext>
            </a:extLst>
          </p:cNvPr>
          <p:cNvGrpSpPr/>
          <p:nvPr/>
        </p:nvGrpSpPr>
        <p:grpSpPr>
          <a:xfrm>
            <a:off x="181448" y="4075483"/>
            <a:ext cx="332787" cy="583831"/>
            <a:chOff x="67263" y="5650294"/>
            <a:chExt cx="332787" cy="583831"/>
          </a:xfrm>
        </p:grpSpPr>
        <p:pic>
          <p:nvPicPr>
            <p:cNvPr id="45" name="Picture 4" descr="2D Vector North Arrows">
              <a:extLst>
                <a:ext uri="{FF2B5EF4-FFF2-40B4-BE49-F238E27FC236}">
                  <a16:creationId xmlns:a16="http://schemas.microsoft.com/office/drawing/2014/main" id="{D304D228-FB75-D72B-BC5E-F710451BBF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63" y="5898049"/>
              <a:ext cx="332787" cy="336076"/>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E7B5C558-5A4C-548F-5D99-537552660ACA}"/>
                </a:ext>
              </a:extLst>
            </p:cNvPr>
            <p:cNvSpPr txBox="1"/>
            <p:nvPr/>
          </p:nvSpPr>
          <p:spPr>
            <a:xfrm>
              <a:off x="93944" y="5650294"/>
              <a:ext cx="206647" cy="208113"/>
            </a:xfrm>
            <a:prstGeom prst="rect">
              <a:avLst/>
            </a:prstGeom>
            <a:noFill/>
          </p:spPr>
          <p:txBody>
            <a:bodyPr wrap="square" rtlCol="0">
              <a:spAutoFit/>
            </a:bodyPr>
            <a:lstStyle/>
            <a:p>
              <a:r>
                <a:rPr lang="en-IN" sz="1200" b="1" dirty="0">
                  <a:latin typeface="Bahnschrift Light SemiCondensed" panose="020B0502040204020203" pitchFamily="34" charset="0"/>
                </a:rPr>
                <a:t>N</a:t>
              </a:r>
            </a:p>
          </p:txBody>
        </p:sp>
      </p:grpSp>
      <p:sp>
        <p:nvSpPr>
          <p:cNvPr id="47" name="TextBox 46">
            <a:extLst>
              <a:ext uri="{FF2B5EF4-FFF2-40B4-BE49-F238E27FC236}">
                <a16:creationId xmlns:a16="http://schemas.microsoft.com/office/drawing/2014/main" id="{10B2559A-B04B-C556-2C1C-C0FB68CE8CDB}"/>
              </a:ext>
            </a:extLst>
          </p:cNvPr>
          <p:cNvSpPr txBox="1"/>
          <p:nvPr/>
        </p:nvSpPr>
        <p:spPr>
          <a:xfrm>
            <a:off x="161669" y="50800"/>
            <a:ext cx="1172116" cy="307777"/>
          </a:xfrm>
          <a:prstGeom prst="rect">
            <a:avLst/>
          </a:prstGeom>
          <a:noFill/>
        </p:spPr>
        <p:txBody>
          <a:bodyPr wrap="none" rtlCol="0">
            <a:spAutoFit/>
          </a:bodyPr>
          <a:lstStyle/>
          <a:p>
            <a:r>
              <a:rPr lang="en-GB" sz="1400" dirty="0">
                <a:solidFill>
                  <a:srgbClr val="62898F"/>
                </a:solidFill>
              </a:rPr>
              <a:t>Access Plan</a:t>
            </a:r>
          </a:p>
        </p:txBody>
      </p:sp>
      <p:cxnSp>
        <p:nvCxnSpPr>
          <p:cNvPr id="49" name="Connector: Elbow 48">
            <a:extLst>
              <a:ext uri="{FF2B5EF4-FFF2-40B4-BE49-F238E27FC236}">
                <a16:creationId xmlns:a16="http://schemas.microsoft.com/office/drawing/2014/main" id="{EECB8F55-0A0D-BB30-2924-C228EFF8BDF5}"/>
              </a:ext>
            </a:extLst>
          </p:cNvPr>
          <p:cNvCxnSpPr>
            <a:cxnSpLocks/>
          </p:cNvCxnSpPr>
          <p:nvPr/>
        </p:nvCxnSpPr>
        <p:spPr>
          <a:xfrm>
            <a:off x="4410268" y="1855696"/>
            <a:ext cx="2206000" cy="10261"/>
          </a:xfrm>
          <a:prstGeom prst="bentConnector3">
            <a:avLst>
              <a:gd name="adj1" fmla="val 50000"/>
            </a:avLst>
          </a:prstGeom>
          <a:ln w="9525">
            <a:solidFill>
              <a:srgbClr val="C00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281A2E6F-6FF1-20E3-4E00-028003171A77}"/>
              </a:ext>
            </a:extLst>
          </p:cNvPr>
          <p:cNvSpPr txBox="1"/>
          <p:nvPr/>
        </p:nvSpPr>
        <p:spPr>
          <a:xfrm>
            <a:off x="6651704" y="1742846"/>
            <a:ext cx="2206000" cy="246221"/>
          </a:xfrm>
          <a:prstGeom prst="rect">
            <a:avLst/>
          </a:prstGeom>
          <a:noFill/>
        </p:spPr>
        <p:txBody>
          <a:bodyPr wrap="square" rtlCol="0">
            <a:spAutoFit/>
          </a:bodyPr>
          <a:lstStyle/>
          <a:p>
            <a:r>
              <a:rPr lang="en-GB" sz="1000" dirty="0">
                <a:latin typeface="Bahnschrift Light SemiCondensed" panose="020B0502040204020203" pitchFamily="34" charset="0"/>
              </a:rPr>
              <a:t>Main Entrance for Convention Centre</a:t>
            </a:r>
          </a:p>
        </p:txBody>
      </p:sp>
      <p:sp>
        <p:nvSpPr>
          <p:cNvPr id="54" name="TextBox 53">
            <a:extLst>
              <a:ext uri="{FF2B5EF4-FFF2-40B4-BE49-F238E27FC236}">
                <a16:creationId xmlns:a16="http://schemas.microsoft.com/office/drawing/2014/main" id="{4AAC9C11-F36B-77ED-D192-7E4A31838D47}"/>
              </a:ext>
            </a:extLst>
          </p:cNvPr>
          <p:cNvSpPr txBox="1"/>
          <p:nvPr/>
        </p:nvSpPr>
        <p:spPr>
          <a:xfrm>
            <a:off x="6647467" y="2451783"/>
            <a:ext cx="1754938" cy="246221"/>
          </a:xfrm>
          <a:prstGeom prst="rect">
            <a:avLst/>
          </a:prstGeom>
          <a:noFill/>
        </p:spPr>
        <p:txBody>
          <a:bodyPr wrap="square" rtlCol="0">
            <a:spAutoFit/>
          </a:bodyPr>
          <a:lstStyle/>
          <a:p>
            <a:r>
              <a:rPr lang="en-GB" sz="1000" dirty="0">
                <a:latin typeface="Bahnschrift Light SemiCondensed" panose="020B0502040204020203" pitchFamily="34" charset="0"/>
              </a:rPr>
              <a:t>VIP Entry</a:t>
            </a:r>
          </a:p>
        </p:txBody>
      </p:sp>
      <p:sp>
        <p:nvSpPr>
          <p:cNvPr id="56" name="TextBox 55">
            <a:extLst>
              <a:ext uri="{FF2B5EF4-FFF2-40B4-BE49-F238E27FC236}">
                <a16:creationId xmlns:a16="http://schemas.microsoft.com/office/drawing/2014/main" id="{D3281681-D550-9835-86F0-C44D3FD176E8}"/>
              </a:ext>
            </a:extLst>
          </p:cNvPr>
          <p:cNvSpPr txBox="1"/>
          <p:nvPr/>
        </p:nvSpPr>
        <p:spPr>
          <a:xfrm>
            <a:off x="6647467" y="3229281"/>
            <a:ext cx="1754938" cy="246221"/>
          </a:xfrm>
          <a:prstGeom prst="rect">
            <a:avLst/>
          </a:prstGeom>
          <a:noFill/>
        </p:spPr>
        <p:txBody>
          <a:bodyPr wrap="square" rtlCol="0">
            <a:spAutoFit/>
          </a:bodyPr>
          <a:lstStyle/>
          <a:p>
            <a:r>
              <a:rPr lang="en-GB" sz="1000" dirty="0">
                <a:latin typeface="Bahnschrift Light SemiCondensed" panose="020B0502040204020203" pitchFamily="34" charset="0"/>
              </a:rPr>
              <a:t>Staff Entry</a:t>
            </a:r>
          </a:p>
        </p:txBody>
      </p:sp>
      <p:sp>
        <p:nvSpPr>
          <p:cNvPr id="58" name="TextBox 57">
            <a:extLst>
              <a:ext uri="{FF2B5EF4-FFF2-40B4-BE49-F238E27FC236}">
                <a16:creationId xmlns:a16="http://schemas.microsoft.com/office/drawing/2014/main" id="{95D3CEE8-6D15-18CB-2FA9-C17064C53806}"/>
              </a:ext>
            </a:extLst>
          </p:cNvPr>
          <p:cNvSpPr txBox="1"/>
          <p:nvPr/>
        </p:nvSpPr>
        <p:spPr>
          <a:xfrm>
            <a:off x="1215854" y="3752401"/>
            <a:ext cx="962194" cy="246221"/>
          </a:xfrm>
          <a:prstGeom prst="rect">
            <a:avLst/>
          </a:prstGeom>
          <a:noFill/>
        </p:spPr>
        <p:txBody>
          <a:bodyPr wrap="square" rtlCol="0">
            <a:spAutoFit/>
          </a:bodyPr>
          <a:lstStyle/>
          <a:p>
            <a:r>
              <a:rPr lang="en-GB" sz="1000" dirty="0">
                <a:latin typeface="Bahnschrift Light SemiCondensed" panose="020B0502040204020203" pitchFamily="34" charset="0"/>
              </a:rPr>
              <a:t>Service Entry</a:t>
            </a:r>
          </a:p>
        </p:txBody>
      </p:sp>
      <p:cxnSp>
        <p:nvCxnSpPr>
          <p:cNvPr id="59" name="Straight Connector 58">
            <a:extLst>
              <a:ext uri="{FF2B5EF4-FFF2-40B4-BE49-F238E27FC236}">
                <a16:creationId xmlns:a16="http://schemas.microsoft.com/office/drawing/2014/main" id="{33E47FC1-0070-DB1D-2122-54FF133FADFB}"/>
              </a:ext>
            </a:extLst>
          </p:cNvPr>
          <p:cNvCxnSpPr>
            <a:cxnSpLocks/>
          </p:cNvCxnSpPr>
          <p:nvPr/>
        </p:nvCxnSpPr>
        <p:spPr>
          <a:xfrm>
            <a:off x="2123728" y="3352391"/>
            <a:ext cx="1241562" cy="9668"/>
          </a:xfrm>
          <a:prstGeom prst="line">
            <a:avLst/>
          </a:prstGeom>
          <a:ln w="9525">
            <a:solidFill>
              <a:srgbClr val="C00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A186BA9-3A7B-75AD-046D-F5AF173CF6D4}"/>
              </a:ext>
            </a:extLst>
          </p:cNvPr>
          <p:cNvCxnSpPr>
            <a:cxnSpLocks/>
          </p:cNvCxnSpPr>
          <p:nvPr/>
        </p:nvCxnSpPr>
        <p:spPr>
          <a:xfrm>
            <a:off x="2123728" y="3875512"/>
            <a:ext cx="1969947" cy="0"/>
          </a:xfrm>
          <a:prstGeom prst="line">
            <a:avLst/>
          </a:prstGeom>
          <a:ln w="9525">
            <a:solidFill>
              <a:srgbClr val="C00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DBBF416A-D391-F18F-2096-3B3DFC32ACCF}"/>
              </a:ext>
            </a:extLst>
          </p:cNvPr>
          <p:cNvSpPr txBox="1"/>
          <p:nvPr/>
        </p:nvSpPr>
        <p:spPr>
          <a:xfrm>
            <a:off x="1115711" y="2572444"/>
            <a:ext cx="962194" cy="246221"/>
          </a:xfrm>
          <a:prstGeom prst="rect">
            <a:avLst/>
          </a:prstGeom>
          <a:noFill/>
        </p:spPr>
        <p:txBody>
          <a:bodyPr wrap="square" rtlCol="0">
            <a:spAutoFit/>
          </a:bodyPr>
          <a:lstStyle/>
          <a:p>
            <a:r>
              <a:rPr lang="en-GB" sz="1000" dirty="0">
                <a:latin typeface="Bahnschrift Light SemiCondensed" panose="020B0502040204020203" pitchFamily="34" charset="0"/>
              </a:rPr>
              <a:t>Cafeteria Entry</a:t>
            </a:r>
          </a:p>
        </p:txBody>
      </p:sp>
      <p:sp>
        <p:nvSpPr>
          <p:cNvPr id="62" name="TextBox 61">
            <a:extLst>
              <a:ext uri="{FF2B5EF4-FFF2-40B4-BE49-F238E27FC236}">
                <a16:creationId xmlns:a16="http://schemas.microsoft.com/office/drawing/2014/main" id="{6D5270C9-C5DF-7633-A525-C64AE51B542E}"/>
              </a:ext>
            </a:extLst>
          </p:cNvPr>
          <p:cNvSpPr txBox="1"/>
          <p:nvPr/>
        </p:nvSpPr>
        <p:spPr>
          <a:xfrm>
            <a:off x="1076004" y="3227246"/>
            <a:ext cx="1241895" cy="246221"/>
          </a:xfrm>
          <a:prstGeom prst="rect">
            <a:avLst/>
          </a:prstGeom>
          <a:noFill/>
        </p:spPr>
        <p:txBody>
          <a:bodyPr wrap="square" rtlCol="0">
            <a:spAutoFit/>
          </a:bodyPr>
          <a:lstStyle/>
          <a:p>
            <a:r>
              <a:rPr lang="en-GB" sz="1000" dirty="0">
                <a:latin typeface="Bahnschrift Light SemiCondensed" panose="020B0502040204020203" pitchFamily="34" charset="0"/>
              </a:rPr>
              <a:t>Backstage Entry</a:t>
            </a:r>
          </a:p>
        </p:txBody>
      </p:sp>
      <p:cxnSp>
        <p:nvCxnSpPr>
          <p:cNvPr id="63" name="Straight Connector 62">
            <a:extLst>
              <a:ext uri="{FF2B5EF4-FFF2-40B4-BE49-F238E27FC236}">
                <a16:creationId xmlns:a16="http://schemas.microsoft.com/office/drawing/2014/main" id="{03A9F34B-9337-3932-B990-639D8F6A56A6}"/>
              </a:ext>
            </a:extLst>
          </p:cNvPr>
          <p:cNvCxnSpPr>
            <a:cxnSpLocks/>
          </p:cNvCxnSpPr>
          <p:nvPr/>
        </p:nvCxnSpPr>
        <p:spPr>
          <a:xfrm>
            <a:off x="2111767" y="2648358"/>
            <a:ext cx="1210903" cy="0"/>
          </a:xfrm>
          <a:prstGeom prst="line">
            <a:avLst/>
          </a:prstGeom>
          <a:ln w="9525">
            <a:solidFill>
              <a:srgbClr val="C00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72CE704-218B-77AE-2DD9-469CC42F4BE4}"/>
              </a:ext>
            </a:extLst>
          </p:cNvPr>
          <p:cNvCxnSpPr>
            <a:cxnSpLocks/>
          </p:cNvCxnSpPr>
          <p:nvPr/>
        </p:nvCxnSpPr>
        <p:spPr>
          <a:xfrm>
            <a:off x="5402702" y="2602584"/>
            <a:ext cx="1210903" cy="0"/>
          </a:xfrm>
          <a:prstGeom prst="line">
            <a:avLst/>
          </a:prstGeom>
          <a:ln w="9525">
            <a:solidFill>
              <a:srgbClr val="C00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11A8447-0465-9403-A1B5-347AAAB9A65B}"/>
              </a:ext>
            </a:extLst>
          </p:cNvPr>
          <p:cNvCxnSpPr>
            <a:cxnSpLocks/>
          </p:cNvCxnSpPr>
          <p:nvPr/>
        </p:nvCxnSpPr>
        <p:spPr>
          <a:xfrm>
            <a:off x="5353934" y="3352392"/>
            <a:ext cx="1259671" cy="0"/>
          </a:xfrm>
          <a:prstGeom prst="line">
            <a:avLst/>
          </a:prstGeom>
          <a:ln w="9525">
            <a:solidFill>
              <a:srgbClr val="C00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1B84C982-162B-4350-6109-393B559E419C}"/>
              </a:ext>
            </a:extLst>
          </p:cNvPr>
          <p:cNvSpPr txBox="1"/>
          <p:nvPr/>
        </p:nvSpPr>
        <p:spPr>
          <a:xfrm>
            <a:off x="3923928" y="907194"/>
            <a:ext cx="1210904" cy="215444"/>
          </a:xfrm>
          <a:prstGeom prst="rect">
            <a:avLst/>
          </a:prstGeom>
          <a:noFill/>
        </p:spPr>
        <p:txBody>
          <a:bodyPr wrap="square" rtlCol="0">
            <a:spAutoFit/>
          </a:bodyPr>
          <a:lstStyle/>
          <a:p>
            <a:r>
              <a:rPr lang="en-GB" sz="800" dirty="0">
                <a:latin typeface="Bahnschrift Light SemiCondensed" panose="020B0502040204020203" pitchFamily="34" charset="0"/>
              </a:rPr>
              <a:t>6.0m wide Driveway</a:t>
            </a:r>
          </a:p>
        </p:txBody>
      </p:sp>
      <p:sp>
        <p:nvSpPr>
          <p:cNvPr id="78" name="TextBox 77">
            <a:extLst>
              <a:ext uri="{FF2B5EF4-FFF2-40B4-BE49-F238E27FC236}">
                <a16:creationId xmlns:a16="http://schemas.microsoft.com/office/drawing/2014/main" id="{649FA398-441F-FBD1-B9EC-62169EF950D4}"/>
              </a:ext>
            </a:extLst>
          </p:cNvPr>
          <p:cNvSpPr txBox="1"/>
          <p:nvPr/>
        </p:nvSpPr>
        <p:spPr>
          <a:xfrm>
            <a:off x="3923928" y="1217924"/>
            <a:ext cx="1210904" cy="215444"/>
          </a:xfrm>
          <a:prstGeom prst="rect">
            <a:avLst/>
          </a:prstGeom>
          <a:noFill/>
        </p:spPr>
        <p:txBody>
          <a:bodyPr wrap="square" rtlCol="0">
            <a:spAutoFit/>
          </a:bodyPr>
          <a:lstStyle/>
          <a:p>
            <a:r>
              <a:rPr lang="en-GB" sz="800" dirty="0">
                <a:latin typeface="Bahnschrift Light SemiCondensed" panose="020B0502040204020203" pitchFamily="34" charset="0"/>
              </a:rPr>
              <a:t>6.0m wide Driveway</a:t>
            </a:r>
          </a:p>
        </p:txBody>
      </p:sp>
      <p:sp>
        <p:nvSpPr>
          <p:cNvPr id="79" name="TextBox 78">
            <a:extLst>
              <a:ext uri="{FF2B5EF4-FFF2-40B4-BE49-F238E27FC236}">
                <a16:creationId xmlns:a16="http://schemas.microsoft.com/office/drawing/2014/main" id="{78417C46-138C-B1F1-19F7-E11EA8260E57}"/>
              </a:ext>
            </a:extLst>
          </p:cNvPr>
          <p:cNvSpPr txBox="1"/>
          <p:nvPr/>
        </p:nvSpPr>
        <p:spPr>
          <a:xfrm>
            <a:off x="3804816" y="4200379"/>
            <a:ext cx="1210904" cy="215444"/>
          </a:xfrm>
          <a:prstGeom prst="rect">
            <a:avLst/>
          </a:prstGeom>
          <a:noFill/>
        </p:spPr>
        <p:txBody>
          <a:bodyPr wrap="square" rtlCol="0">
            <a:spAutoFit/>
          </a:bodyPr>
          <a:lstStyle/>
          <a:p>
            <a:r>
              <a:rPr lang="en-GB" sz="800" dirty="0">
                <a:latin typeface="Bahnschrift Light SemiCondensed" panose="020B0502040204020203" pitchFamily="34" charset="0"/>
              </a:rPr>
              <a:t>6.0m wide Driveway</a:t>
            </a:r>
          </a:p>
        </p:txBody>
      </p:sp>
      <p:sp>
        <p:nvSpPr>
          <p:cNvPr id="80" name="TextBox 79">
            <a:extLst>
              <a:ext uri="{FF2B5EF4-FFF2-40B4-BE49-F238E27FC236}">
                <a16:creationId xmlns:a16="http://schemas.microsoft.com/office/drawing/2014/main" id="{34CE3F0E-B600-ACE6-181A-717BA8093406}"/>
              </a:ext>
            </a:extLst>
          </p:cNvPr>
          <p:cNvSpPr txBox="1"/>
          <p:nvPr/>
        </p:nvSpPr>
        <p:spPr>
          <a:xfrm rot="16200000">
            <a:off x="5126411" y="2430778"/>
            <a:ext cx="1210904" cy="215444"/>
          </a:xfrm>
          <a:prstGeom prst="rect">
            <a:avLst/>
          </a:prstGeom>
          <a:noFill/>
        </p:spPr>
        <p:txBody>
          <a:bodyPr wrap="square" rtlCol="0">
            <a:spAutoFit/>
          </a:bodyPr>
          <a:lstStyle/>
          <a:p>
            <a:r>
              <a:rPr lang="en-GB" sz="800" dirty="0">
                <a:latin typeface="Bahnschrift Light SemiCondensed" panose="020B0502040204020203" pitchFamily="34" charset="0"/>
              </a:rPr>
              <a:t>7.5m wide Driveway</a:t>
            </a:r>
          </a:p>
        </p:txBody>
      </p:sp>
      <p:sp>
        <p:nvSpPr>
          <p:cNvPr id="81" name="TextBox 80">
            <a:extLst>
              <a:ext uri="{FF2B5EF4-FFF2-40B4-BE49-F238E27FC236}">
                <a16:creationId xmlns:a16="http://schemas.microsoft.com/office/drawing/2014/main" id="{95BB84AA-ADCB-6EBA-5699-36BCE05FEAAE}"/>
              </a:ext>
            </a:extLst>
          </p:cNvPr>
          <p:cNvSpPr txBox="1"/>
          <p:nvPr/>
        </p:nvSpPr>
        <p:spPr>
          <a:xfrm rot="16200000">
            <a:off x="2368997" y="2399115"/>
            <a:ext cx="1210904" cy="215444"/>
          </a:xfrm>
          <a:prstGeom prst="rect">
            <a:avLst/>
          </a:prstGeom>
          <a:noFill/>
        </p:spPr>
        <p:txBody>
          <a:bodyPr wrap="square" rtlCol="0">
            <a:spAutoFit/>
          </a:bodyPr>
          <a:lstStyle/>
          <a:p>
            <a:r>
              <a:rPr lang="en-GB" sz="800" dirty="0">
                <a:latin typeface="Bahnschrift Light SemiCondensed" panose="020B0502040204020203" pitchFamily="34" charset="0"/>
              </a:rPr>
              <a:t>7.5m wide Driveway</a:t>
            </a:r>
          </a:p>
        </p:txBody>
      </p:sp>
    </p:spTree>
    <p:extLst>
      <p:ext uri="{BB962C8B-B14F-4D97-AF65-F5344CB8AC3E}">
        <p14:creationId xmlns:p14="http://schemas.microsoft.com/office/powerpoint/2010/main" val="1394495207"/>
      </p:ext>
    </p:extLst>
  </p:cSld>
  <p:clrMapOvr>
    <a:masterClrMapping/>
  </p:clrMapOvr>
</p:sld>
</file>

<file path=ppt/theme/theme1.xml><?xml version="1.0" encoding="utf-8"?>
<a:theme xmlns:a="http://schemas.openxmlformats.org/drawingml/2006/main" name="STUP WORKSHO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26790</TotalTime>
  <Words>994</Words>
  <Application>Microsoft Office PowerPoint</Application>
  <PresentationFormat>On-screen Show (16:9)</PresentationFormat>
  <Paragraphs>242</Paragraphs>
  <Slides>36</Slides>
  <Notes>0</Notes>
  <HiddenSlides>2</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36</vt:i4>
      </vt:variant>
    </vt:vector>
  </HeadingPairs>
  <TitlesOfParts>
    <vt:vector size="46" baseType="lpstr">
      <vt:lpstr>Arial</vt:lpstr>
      <vt:lpstr>Bahnschrift</vt:lpstr>
      <vt:lpstr>Bahnschrift Light SemiCondensed</vt:lpstr>
      <vt:lpstr>Calibri</vt:lpstr>
      <vt:lpstr>Century Gothic</vt:lpstr>
      <vt:lpstr>STUP WORKSHOP</vt:lpstr>
      <vt:lpstr>4_Office Theme</vt:lpstr>
      <vt:lpstr>15_Office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stup</dc:creator>
  <cp:lastModifiedBy>admin</cp:lastModifiedBy>
  <cp:revision>1538</cp:revision>
  <dcterms:created xsi:type="dcterms:W3CDTF">2011-09-12T22:49:30Z</dcterms:created>
  <dcterms:modified xsi:type="dcterms:W3CDTF">2022-07-19T18:24:20Z</dcterms:modified>
</cp:coreProperties>
</file>