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654" r:id="rId4"/>
  </p:sldMasterIdLst>
  <p:sldIdLst>
    <p:sldId id="640" r:id="rId5"/>
    <p:sldId id="641" r:id="rId6"/>
    <p:sldId id="643" r:id="rId7"/>
    <p:sldId id="656" r:id="rId8"/>
    <p:sldId id="630" r:id="rId9"/>
    <p:sldId id="664" r:id="rId10"/>
    <p:sldId id="665" r:id="rId11"/>
    <p:sldId id="666" r:id="rId12"/>
    <p:sldId id="631" r:id="rId13"/>
    <p:sldId id="632" r:id="rId14"/>
    <p:sldId id="662" r:id="rId15"/>
    <p:sldId id="677" r:id="rId16"/>
    <p:sldId id="658" r:id="rId17"/>
    <p:sldId id="659" r:id="rId18"/>
    <p:sldId id="660" r:id="rId19"/>
    <p:sldId id="671" r:id="rId20"/>
    <p:sldId id="669" r:id="rId21"/>
    <p:sldId id="649" r:id="rId22"/>
    <p:sldId id="668" r:id="rId23"/>
    <p:sldId id="670" r:id="rId24"/>
    <p:sldId id="667" r:id="rId25"/>
    <p:sldId id="672" r:id="rId26"/>
    <p:sldId id="675" r:id="rId27"/>
    <p:sldId id="673" r:id="rId28"/>
    <p:sldId id="674" r:id="rId29"/>
    <p:sldId id="676" r:id="rId30"/>
    <p:sldId id="622" r:id="rId31"/>
  </p:sldIdLst>
  <p:sldSz cx="12192000" cy="6858000"/>
  <p:notesSz cx="7315200" cy="9601200"/>
  <p:defaultTextStyle>
    <a:defPPr>
      <a:defRPr lang="en-I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 userDrawn="1">
          <p15:clr>
            <a:srgbClr val="A4A3A4"/>
          </p15:clr>
        </p15:guide>
        <p15:guide id="2" pos="121" userDrawn="1">
          <p15:clr>
            <a:srgbClr val="A4A3A4"/>
          </p15:clr>
        </p15:guide>
        <p15:guide id="3" orient="horz" pos="4201" userDrawn="1">
          <p15:clr>
            <a:srgbClr val="A4A3A4"/>
          </p15:clr>
        </p15:guide>
        <p15:guide id="5" pos="7537" userDrawn="1">
          <p15:clr>
            <a:srgbClr val="A4A3A4"/>
          </p15:clr>
        </p15:guide>
        <p15:guide id="6" orient="horz" pos="39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C5"/>
    <a:srgbClr val="FFB3B3"/>
    <a:srgbClr val="EFACA7"/>
    <a:srgbClr val="C00000"/>
    <a:srgbClr val="FFFF00"/>
    <a:srgbClr val="A82610"/>
    <a:srgbClr val="D7A791"/>
    <a:srgbClr val="FFFFFF"/>
    <a:srgbClr val="4C6B70"/>
    <a:srgbClr val="628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>
        <p:scale>
          <a:sx n="75" d="100"/>
          <a:sy n="75" d="100"/>
        </p:scale>
        <p:origin x="965" y="278"/>
      </p:cViewPr>
      <p:guideLst>
        <p:guide orient="horz" pos="119"/>
        <p:guide pos="121"/>
        <p:guide orient="horz" pos="4201"/>
        <p:guide pos="7537"/>
        <p:guide orient="horz" pos="39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30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543946C-7ADE-41BE-B2D6-626252A159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11D447-1319-4545-92ED-7C68661033DB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63659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5CBC3E4-D360-457F-B86A-D162E2002B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9776FF-8ACE-4E89-BB33-961DDAEEA8BA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33592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2BB4597-7F43-4A90-8E28-D9125AE0A3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C7CA5A-E801-4A89-89DA-A5B87E82EFCD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90028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8A7398-E4EC-4D31-B219-C7A67C068B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r="53151"/>
          <a:stretch>
            <a:fillRect/>
          </a:stretch>
        </p:blipFill>
        <p:spPr bwMode="auto">
          <a:xfrm>
            <a:off x="5993816" y="-2"/>
            <a:ext cx="6198183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7">
            <a:extLst>
              <a:ext uri="{FF2B5EF4-FFF2-40B4-BE49-F238E27FC236}">
                <a16:creationId xmlns:a16="http://schemas.microsoft.com/office/drawing/2014/main" id="{9F8F3D20-0A01-4E6D-9ACE-DB8384785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r="53151"/>
          <a:stretch>
            <a:fillRect/>
          </a:stretch>
        </p:blipFill>
        <p:spPr bwMode="auto">
          <a:xfrm>
            <a:off x="-22225" y="0"/>
            <a:ext cx="60246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>
            <a:extLst>
              <a:ext uri="{FF2B5EF4-FFF2-40B4-BE49-F238E27FC236}">
                <a16:creationId xmlns:a16="http://schemas.microsoft.com/office/drawing/2014/main" id="{5314CF88-BAA6-4F04-A5C3-E45BF178ED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175" y="5522913"/>
            <a:ext cx="142557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28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CB600-180E-4F71-B3E8-D191DF830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6375" y="6161088"/>
            <a:ext cx="479425" cy="409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bg1"/>
                </a:solidFill>
              </a:defRPr>
            </a:lvl1pPr>
          </a:lstStyle>
          <a:p>
            <a:fld id="{2BB2E654-54DA-47CF-AA28-0614510BB84C}" type="slidenum">
              <a:rPr lang="en-IN" altLang="en-US"/>
              <a:pPr/>
              <a:t>‹#›</a:t>
            </a:fld>
            <a:endParaRPr lang="en-IN" altLang="en-US"/>
          </a:p>
        </p:txBody>
      </p:sp>
      <p:pic>
        <p:nvPicPr>
          <p:cNvPr id="2051" name="Picture 9">
            <a:extLst>
              <a:ext uri="{FF2B5EF4-FFF2-40B4-BE49-F238E27FC236}">
                <a16:creationId xmlns:a16="http://schemas.microsoft.com/office/drawing/2014/main" id="{CA75EA6B-4C63-47AA-AD5B-39F6F6AE4CB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300" y="5875338"/>
            <a:ext cx="11557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B2F46-0FC0-4EEB-AD7E-B120701DC7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6375" y="6161088"/>
            <a:ext cx="479425" cy="409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628990"/>
                </a:solidFill>
              </a:defRPr>
            </a:lvl1pPr>
          </a:lstStyle>
          <a:p>
            <a:fld id="{1D3BC950-664A-4AF0-9C08-A90F58555CFE}" type="slidenum">
              <a:rPr lang="en-IN" altLang="en-US"/>
              <a:pPr/>
              <a:t>‹#›</a:t>
            </a:fld>
            <a:endParaRPr lang="en-IN" altLang="en-US"/>
          </a:p>
        </p:txBody>
      </p:sp>
      <p:pic>
        <p:nvPicPr>
          <p:cNvPr id="3075" name="Picture 4">
            <a:extLst>
              <a:ext uri="{FF2B5EF4-FFF2-40B4-BE49-F238E27FC236}">
                <a16:creationId xmlns:a16="http://schemas.microsoft.com/office/drawing/2014/main" id="{34721079-391C-41F8-A592-4A448B0E2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213" y="5711825"/>
            <a:ext cx="1262062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70702227-EDDC-4149-9083-52FE29502F7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900" y="6121400"/>
            <a:ext cx="8255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CB8ABF-27DF-40A4-9BD1-B20F270FC66D}"/>
              </a:ext>
            </a:extLst>
          </p:cNvPr>
          <p:cNvCxnSpPr/>
          <p:nvPr/>
        </p:nvCxnSpPr>
        <p:spPr>
          <a:xfrm>
            <a:off x="0" y="6345238"/>
            <a:ext cx="11501438" cy="0"/>
          </a:xfrm>
          <a:prstGeom prst="line">
            <a:avLst/>
          </a:prstGeom>
          <a:ln w="22225">
            <a:solidFill>
              <a:srgbClr val="4C6B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DFF686B-E015-4E51-A64A-AC140031C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2875" y="6396038"/>
            <a:ext cx="407988" cy="368300"/>
          </a:xfrm>
          <a:prstGeom prst="rect">
            <a:avLst/>
          </a:prstGeom>
          <a:ln w="3175">
            <a:solidFill>
              <a:srgbClr val="62899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628990"/>
                </a:solidFill>
                <a:latin typeface="Bahnschrift Light SemiCondensed" panose="020B0502040204020203" pitchFamily="34" charset="0"/>
              </a:defRPr>
            </a:lvl1pPr>
          </a:lstStyle>
          <a:p>
            <a:fld id="{422962EB-05E9-42BB-9708-1FE7CD1C519D}" type="slidenum">
              <a:rPr lang="en-IN" altLang="en-US"/>
              <a:pPr/>
              <a:t>‹#›</a:t>
            </a:fld>
            <a:endParaRPr lang="en-I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>
            <a:extLst>
              <a:ext uri="{FF2B5EF4-FFF2-40B4-BE49-F238E27FC236}">
                <a16:creationId xmlns:a16="http://schemas.microsoft.com/office/drawing/2014/main" id="{9336FDBD-CADE-4E18-AB97-E41A6F06A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826" y="387123"/>
            <a:ext cx="10007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IN" altLang="en-US" sz="2400" b="1" dirty="0">
                <a:solidFill>
                  <a:schemeClr val="bg1"/>
                </a:solidFill>
                <a:latin typeface="Tempus Sans ITC" panose="04020404030007020202" pitchFamily="82" charset="0"/>
                <a:cs typeface="Segoe UI Semibold" panose="020B0702040204020203" pitchFamily="34" charset="0"/>
              </a:rPr>
              <a:t>RESIDENCE AT ALIBAUG</a:t>
            </a:r>
          </a:p>
        </p:txBody>
      </p:sp>
      <p:sp>
        <p:nvSpPr>
          <p:cNvPr id="5123" name="TextBox 5">
            <a:extLst>
              <a:ext uri="{FF2B5EF4-FFF2-40B4-BE49-F238E27FC236}">
                <a16:creationId xmlns:a16="http://schemas.microsoft.com/office/drawing/2014/main" id="{2DEF34D2-AC3B-4213-B970-EA1F6D7C8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826" y="5918191"/>
            <a:ext cx="17427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IN" altLang="en-US" sz="2000" b="1" dirty="0">
                <a:solidFill>
                  <a:srgbClr val="4C6B70"/>
                </a:solidFill>
                <a:latin typeface="Tempus Sans ITC" panose="04020404030007020202" pitchFamily="82" charset="0"/>
                <a:cs typeface="Segoe UI Semibold" panose="020B0702040204020203" pitchFamily="34" charset="0"/>
              </a:rPr>
              <a:t>October 2022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9336FDBD-CADE-4E18-AB97-E41A6F06A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5108814"/>
            <a:ext cx="10007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IN" altLang="en-US" sz="2000" b="1" dirty="0">
                <a:solidFill>
                  <a:schemeClr val="bg1"/>
                </a:solidFill>
                <a:latin typeface="Tempus Sans ITC" panose="04020404030007020202" pitchFamily="82" charset="0"/>
                <a:cs typeface="Segoe UI Semibold" panose="020B0702040204020203" pitchFamily="34" charset="0"/>
              </a:rPr>
              <a:t>SCHEMATIC DESIGN PROPOSAL</a:t>
            </a:r>
          </a:p>
        </p:txBody>
      </p:sp>
    </p:spTree>
    <p:extLst>
      <p:ext uri="{BB962C8B-B14F-4D97-AF65-F5344CB8AC3E}">
        <p14:creationId xmlns:p14="http://schemas.microsoft.com/office/powerpoint/2010/main" val="3972847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2">
            <a:extLst>
              <a:ext uri="{FF2B5EF4-FFF2-40B4-BE49-F238E27FC236}">
                <a16:creationId xmlns:a16="http://schemas.microsoft.com/office/drawing/2014/main" id="{40A346C0-8CAE-4A47-9D35-F500E9F0DA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76427" y="6380163"/>
            <a:ext cx="391898" cy="288925"/>
          </a:xfrm>
          <a:noFill/>
          <a:ln>
            <a:solidFill>
              <a:srgbClr val="4C6B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C6EAD00-FDE3-4FA6-8C98-5C26F0810653}" type="slidenum">
              <a:rPr lang="en-IN" altLang="en-US">
                <a:solidFill>
                  <a:srgbClr val="628990"/>
                </a:solidFill>
                <a:latin typeface="Bahnschrift Light SemiCondensed" panose="020B0502040204020203" pitchFamily="34" charset="0"/>
              </a:rPr>
              <a:pPr/>
              <a:t>10</a:t>
            </a:fld>
            <a:endParaRPr lang="en-IN" altLang="en-US">
              <a:solidFill>
                <a:srgbClr val="628990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F29967-2D73-4186-9405-2CE08DE78300}"/>
              </a:ext>
            </a:extLst>
          </p:cNvPr>
          <p:cNvSpPr txBox="1"/>
          <p:nvPr/>
        </p:nvSpPr>
        <p:spPr>
          <a:xfrm>
            <a:off x="568325" y="6380163"/>
            <a:ext cx="555152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4C6B70"/>
                </a:solidFill>
                <a:latin typeface="+mj-lt"/>
              </a:rPr>
              <a:t>|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 RESIDENCE AT ALIBAUG </a:t>
            </a:r>
            <a:r>
              <a:rPr lang="en-US" sz="2000" dirty="0">
                <a:solidFill>
                  <a:srgbClr val="4C6B70"/>
                </a:solidFill>
                <a:latin typeface="+mj-lt"/>
              </a:rPr>
              <a:t>|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SECOND</a:t>
            </a:r>
            <a:r>
              <a:rPr lang="en-US" sz="2000" dirty="0">
                <a:solidFill>
                  <a:srgbClr val="4C6B7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FLOOR LAYOUT </a:t>
            </a:r>
            <a:r>
              <a:rPr lang="en-US" sz="2000" dirty="0">
                <a:solidFill>
                  <a:srgbClr val="4C6B7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|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241" y="5814522"/>
            <a:ext cx="649722" cy="5656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05446F-BC4E-9E3E-F3CB-9F975A9220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t="11176" r="1658" b="10523"/>
          <a:stretch/>
        </p:blipFill>
        <p:spPr>
          <a:xfrm rot="16200000">
            <a:off x="3058650" y="-336339"/>
            <a:ext cx="6119528" cy="694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31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2">
            <a:extLst>
              <a:ext uri="{FF2B5EF4-FFF2-40B4-BE49-F238E27FC236}">
                <a16:creationId xmlns:a16="http://schemas.microsoft.com/office/drawing/2014/main" id="{40A346C0-8CAE-4A47-9D35-F500E9F0DA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92088" y="6396037"/>
            <a:ext cx="376237" cy="288847"/>
          </a:xfrm>
          <a:noFill/>
          <a:ln>
            <a:solidFill>
              <a:srgbClr val="4C6B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C6EAD00-FDE3-4FA6-8C98-5C26F0810653}" type="slidenum">
              <a:rPr lang="en-IN" altLang="en-US">
                <a:solidFill>
                  <a:srgbClr val="628990"/>
                </a:solidFill>
                <a:latin typeface="Bahnschrift Light SemiCondensed" panose="020B0502040204020203" pitchFamily="34" charset="0"/>
              </a:rPr>
              <a:pPr/>
              <a:t>11</a:t>
            </a:fld>
            <a:endParaRPr lang="en-IN" altLang="en-US">
              <a:solidFill>
                <a:srgbClr val="628990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71F6C1-1767-E202-701B-5D06FEA1434C}"/>
              </a:ext>
            </a:extLst>
          </p:cNvPr>
          <p:cNvSpPr txBox="1"/>
          <p:nvPr/>
        </p:nvSpPr>
        <p:spPr>
          <a:xfrm>
            <a:off x="568325" y="6380163"/>
            <a:ext cx="501772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4C6B70"/>
                </a:solidFill>
                <a:latin typeface="+mj-lt"/>
              </a:rPr>
              <a:t>|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 RESIDENCE  AT ALIBAUG  </a:t>
            </a:r>
            <a:r>
              <a:rPr lang="en-US" sz="2000" dirty="0">
                <a:solidFill>
                  <a:srgbClr val="4C6B70"/>
                </a:solidFill>
                <a:latin typeface="+mj-lt"/>
              </a:rPr>
              <a:t>| 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SECTION AT A-A’ </a:t>
            </a:r>
            <a:r>
              <a:rPr lang="en-US" sz="2000" dirty="0">
                <a:solidFill>
                  <a:srgbClr val="4C6B7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|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185D57-FDC7-6BB1-0EC9-2AA8581DFA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" t="11961" r="3507" b="10915"/>
          <a:stretch/>
        </p:blipFill>
        <p:spPr>
          <a:xfrm rot="16200000">
            <a:off x="2589588" y="-364648"/>
            <a:ext cx="5992914" cy="7100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1CFEB3-2E66-6757-EAC7-A38239B5DC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" t="12223" r="1103" b="11046"/>
          <a:stretch/>
        </p:blipFill>
        <p:spPr>
          <a:xfrm rot="16200000">
            <a:off x="10372981" y="4634968"/>
            <a:ext cx="1298250" cy="144331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77B4179-F2B8-48FC-DD1D-ECCA792CA948}"/>
              </a:ext>
            </a:extLst>
          </p:cNvPr>
          <p:cNvGrpSpPr/>
          <p:nvPr/>
        </p:nvGrpSpPr>
        <p:grpSpPr>
          <a:xfrm>
            <a:off x="10300447" y="4892333"/>
            <a:ext cx="1664541" cy="964522"/>
            <a:chOff x="10300447" y="4892333"/>
            <a:chExt cx="1664541" cy="96452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31959F5-96EC-3A3A-8C61-B90B28D0EBAE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447" y="5218490"/>
              <a:ext cx="1550894" cy="4267"/>
            </a:xfrm>
            <a:prstGeom prst="straightConnector1">
              <a:avLst/>
            </a:prstGeom>
            <a:ln w="9525">
              <a:solidFill>
                <a:srgbClr val="FF000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23F2FDE-69A9-CD83-4452-66993A654AEB}"/>
                </a:ext>
              </a:extLst>
            </p:cNvPr>
            <p:cNvCxnSpPr/>
            <p:nvPr/>
          </p:nvCxnSpPr>
          <p:spPr>
            <a:xfrm>
              <a:off x="10300447" y="5607639"/>
              <a:ext cx="1550894" cy="4267"/>
            </a:xfrm>
            <a:prstGeom prst="straightConnector1">
              <a:avLst/>
            </a:prstGeom>
            <a:ln w="9525">
              <a:solidFill>
                <a:srgbClr val="FF000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2E0407-8E4C-E1E7-A33A-E468921A7708}"/>
                </a:ext>
              </a:extLst>
            </p:cNvPr>
            <p:cNvSpPr txBox="1"/>
            <p:nvPr/>
          </p:nvSpPr>
          <p:spPr>
            <a:xfrm>
              <a:off x="10300447" y="4894729"/>
              <a:ext cx="2584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000" dirty="0">
                  <a:solidFill>
                    <a:srgbClr val="FF0000"/>
                  </a:solidFill>
                  <a:latin typeface="Bahnschrift Light SemiCondensed" panose="020B0502040204020203" pitchFamily="34" charset="0"/>
                </a:rPr>
                <a:t>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90561F2-AAC6-F4DB-2150-159917BE9B17}"/>
                </a:ext>
              </a:extLst>
            </p:cNvPr>
            <p:cNvSpPr txBox="1"/>
            <p:nvPr/>
          </p:nvSpPr>
          <p:spPr>
            <a:xfrm>
              <a:off x="11688950" y="4892333"/>
              <a:ext cx="2760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000" dirty="0">
                  <a:solidFill>
                    <a:srgbClr val="FF0000"/>
                  </a:solidFill>
                  <a:latin typeface="Bahnschrift Light SemiCondensed" panose="020B0502040204020203" pitchFamily="34" charset="0"/>
                </a:rPr>
                <a:t>A’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3526FC-D8DF-A075-5E37-29EE07FF5ACC}"/>
                </a:ext>
              </a:extLst>
            </p:cNvPr>
            <p:cNvSpPr txBox="1"/>
            <p:nvPr/>
          </p:nvSpPr>
          <p:spPr>
            <a:xfrm>
              <a:off x="10300447" y="5610634"/>
              <a:ext cx="2535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000" dirty="0">
                  <a:solidFill>
                    <a:srgbClr val="FF0000"/>
                  </a:solidFill>
                  <a:latin typeface="Bahnschrift Light SemiCondensed" panose="020B0502040204020203" pitchFamily="34" charset="0"/>
                </a:rPr>
                <a:t>B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EC80DF5-5C06-7575-184C-73978A01348B}"/>
                </a:ext>
              </a:extLst>
            </p:cNvPr>
            <p:cNvSpPr txBox="1"/>
            <p:nvPr/>
          </p:nvSpPr>
          <p:spPr>
            <a:xfrm>
              <a:off x="11688950" y="5608238"/>
              <a:ext cx="2744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000" dirty="0">
                  <a:solidFill>
                    <a:srgbClr val="FF0000"/>
                  </a:solidFill>
                  <a:latin typeface="Bahnschrift Light SemiCondensed" panose="020B0502040204020203" pitchFamily="34" charset="0"/>
                </a:rPr>
                <a:t>B’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0925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>
            <a:extLst>
              <a:ext uri="{FF2B5EF4-FFF2-40B4-BE49-F238E27FC236}">
                <a16:creationId xmlns:a16="http://schemas.microsoft.com/office/drawing/2014/main" id="{34A0EEA1-285E-4988-A456-4B6C7D420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706438"/>
            <a:ext cx="10294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IN" altLang="en-US" sz="2400" b="1" dirty="0">
                <a:solidFill>
                  <a:schemeClr val="bg1"/>
                </a:solidFill>
                <a:latin typeface="Tempus Sans ITC" panose="04020404030007020202" pitchFamily="82" charset="0"/>
                <a:cs typeface="Segoe UI Semibold" panose="020B0702040204020203" pitchFamily="34" charset="0"/>
              </a:rPr>
              <a:t>SITE PHOTOGRAPHS – VIEW TOWARDS THE SITE</a:t>
            </a:r>
          </a:p>
        </p:txBody>
      </p:sp>
    </p:spTree>
    <p:extLst>
      <p:ext uri="{BB962C8B-B14F-4D97-AF65-F5344CB8AC3E}">
        <p14:creationId xmlns:p14="http://schemas.microsoft.com/office/powerpoint/2010/main" val="1503367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2">
            <a:extLst>
              <a:ext uri="{FF2B5EF4-FFF2-40B4-BE49-F238E27FC236}">
                <a16:creationId xmlns:a16="http://schemas.microsoft.com/office/drawing/2014/main" id="{40A346C0-8CAE-4A47-9D35-F500E9F0DA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92088" y="6396038"/>
            <a:ext cx="376237" cy="315480"/>
          </a:xfrm>
          <a:noFill/>
          <a:ln>
            <a:solidFill>
              <a:srgbClr val="4C6B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C6EAD00-FDE3-4FA6-8C98-5C26F0810653}" type="slidenum">
              <a:rPr lang="en-IN" altLang="en-US">
                <a:solidFill>
                  <a:srgbClr val="628990"/>
                </a:solidFill>
                <a:latin typeface="Bahnschrift Light SemiCondensed" panose="020B0502040204020203" pitchFamily="34" charset="0"/>
              </a:rPr>
              <a:pPr/>
              <a:t>13</a:t>
            </a:fld>
            <a:endParaRPr lang="en-IN" altLang="en-US">
              <a:solidFill>
                <a:srgbClr val="628990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A45609-39DF-C4A3-F1DE-3FA4519CBC56}"/>
              </a:ext>
            </a:extLst>
          </p:cNvPr>
          <p:cNvSpPr txBox="1"/>
          <p:nvPr/>
        </p:nvSpPr>
        <p:spPr>
          <a:xfrm>
            <a:off x="568325" y="6380163"/>
            <a:ext cx="79993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4C6B70"/>
                </a:solidFill>
                <a:latin typeface="+mj-lt"/>
              </a:rPr>
              <a:t>|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 RESIDENCE  AT ALIBAUG  </a:t>
            </a:r>
            <a:r>
              <a:rPr lang="en-US" sz="2000" dirty="0">
                <a:solidFill>
                  <a:srgbClr val="4C6B70"/>
                </a:solidFill>
                <a:latin typeface="+mj-lt"/>
              </a:rPr>
              <a:t>| 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SITE PHOTOGRAPHS – VIEW TOWARDS THE SITE </a:t>
            </a:r>
            <a:r>
              <a:rPr lang="en-US" sz="2000" dirty="0">
                <a:solidFill>
                  <a:srgbClr val="4C6B7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|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BB74E9-8E6A-D869-DFCF-19AC254FA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188913"/>
            <a:ext cx="7965440" cy="604837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F3659F7-F526-A92C-8C9E-5EA12A338217}"/>
              </a:ext>
            </a:extLst>
          </p:cNvPr>
          <p:cNvGrpSpPr/>
          <p:nvPr/>
        </p:nvGrpSpPr>
        <p:grpSpPr>
          <a:xfrm>
            <a:off x="9852212" y="5014225"/>
            <a:ext cx="1981200" cy="1153823"/>
            <a:chOff x="9852212" y="5014225"/>
            <a:chExt cx="1981200" cy="115382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74D8A76-848B-C00C-8575-79E088DA387F}"/>
                </a:ext>
              </a:extLst>
            </p:cNvPr>
            <p:cNvGrpSpPr/>
            <p:nvPr/>
          </p:nvGrpSpPr>
          <p:grpSpPr>
            <a:xfrm>
              <a:off x="9852212" y="5014225"/>
              <a:ext cx="1981200" cy="1153822"/>
              <a:chOff x="9852212" y="5014225"/>
              <a:chExt cx="1981200" cy="1153822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AC2C0E1-7B35-232A-BA85-A4F9276F5B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65" t="327" r="7620" b="458"/>
              <a:stretch/>
            </p:blipFill>
            <p:spPr>
              <a:xfrm rot="16200000" flipH="1">
                <a:off x="10265901" y="4600536"/>
                <a:ext cx="1153822" cy="1981200"/>
              </a:xfrm>
              <a:prstGeom prst="rect">
                <a:avLst/>
              </a:prstGeom>
            </p:spPr>
          </p:pic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5975FB46-2485-4C7E-1871-C453A1A85CEE}"/>
                  </a:ext>
                </a:extLst>
              </p:cNvPr>
              <p:cNvSpPr/>
              <p:nvPr/>
            </p:nvSpPr>
            <p:spPr>
              <a:xfrm>
                <a:off x="9972040" y="5077460"/>
                <a:ext cx="1770380" cy="1074420"/>
              </a:xfrm>
              <a:custGeom>
                <a:avLst/>
                <a:gdLst>
                  <a:gd name="connsiteX0" fmla="*/ 132080 w 1770380"/>
                  <a:gd name="connsiteY0" fmla="*/ 208280 h 1074420"/>
                  <a:gd name="connsiteX1" fmla="*/ 294640 w 1770380"/>
                  <a:gd name="connsiteY1" fmla="*/ 35560 h 1074420"/>
                  <a:gd name="connsiteX2" fmla="*/ 1539240 w 1770380"/>
                  <a:gd name="connsiteY2" fmla="*/ 20320 h 1074420"/>
                  <a:gd name="connsiteX3" fmla="*/ 1770380 w 1770380"/>
                  <a:gd name="connsiteY3" fmla="*/ 0 h 1074420"/>
                  <a:gd name="connsiteX4" fmla="*/ 1676400 w 1770380"/>
                  <a:gd name="connsiteY4" fmla="*/ 347980 h 1074420"/>
                  <a:gd name="connsiteX5" fmla="*/ 1706880 w 1770380"/>
                  <a:gd name="connsiteY5" fmla="*/ 713740 h 1074420"/>
                  <a:gd name="connsiteX6" fmla="*/ 1635760 w 1770380"/>
                  <a:gd name="connsiteY6" fmla="*/ 1074420 h 1074420"/>
                  <a:gd name="connsiteX7" fmla="*/ 0 w 1770380"/>
                  <a:gd name="connsiteY7" fmla="*/ 904240 h 1074420"/>
                  <a:gd name="connsiteX8" fmla="*/ 132080 w 1770380"/>
                  <a:gd name="connsiteY8" fmla="*/ 388620 h 1074420"/>
                  <a:gd name="connsiteX9" fmla="*/ 132080 w 1770380"/>
                  <a:gd name="connsiteY9" fmla="*/ 208280 h 107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70380" h="1074420">
                    <a:moveTo>
                      <a:pt x="132080" y="208280"/>
                    </a:moveTo>
                    <a:lnTo>
                      <a:pt x="294640" y="35560"/>
                    </a:lnTo>
                    <a:lnTo>
                      <a:pt x="1539240" y="20320"/>
                    </a:lnTo>
                    <a:lnTo>
                      <a:pt x="1770380" y="0"/>
                    </a:lnTo>
                    <a:lnTo>
                      <a:pt x="1676400" y="347980"/>
                    </a:lnTo>
                    <a:lnTo>
                      <a:pt x="1706880" y="713740"/>
                    </a:lnTo>
                    <a:lnTo>
                      <a:pt x="1635760" y="1074420"/>
                    </a:lnTo>
                    <a:lnTo>
                      <a:pt x="0" y="904240"/>
                    </a:lnTo>
                    <a:lnTo>
                      <a:pt x="132080" y="388620"/>
                    </a:lnTo>
                    <a:lnTo>
                      <a:pt x="132080" y="208280"/>
                    </a:lnTo>
                    <a:close/>
                  </a:path>
                </a:pathLst>
              </a:custGeom>
              <a:noFill/>
              <a:ln w="9525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473F893-9D01-4DB5-91AD-6585B1426C7D}"/>
                </a:ext>
              </a:extLst>
            </p:cNvPr>
            <p:cNvSpPr/>
            <p:nvPr/>
          </p:nvSpPr>
          <p:spPr>
            <a:xfrm>
              <a:off x="11765056" y="6106161"/>
              <a:ext cx="68356" cy="61887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A1EDCFD-C2B4-502A-2846-4D0AA29037DF}"/>
                </a:ext>
              </a:extLst>
            </p:cNvPr>
            <p:cNvSpPr/>
            <p:nvPr/>
          </p:nvSpPr>
          <p:spPr>
            <a:xfrm>
              <a:off x="10820400" y="5271247"/>
              <a:ext cx="977153" cy="842682"/>
            </a:xfrm>
            <a:custGeom>
              <a:avLst/>
              <a:gdLst>
                <a:gd name="connsiteX0" fmla="*/ 977153 w 977153"/>
                <a:gd name="connsiteY0" fmla="*/ 842682 h 842682"/>
                <a:gd name="connsiteX1" fmla="*/ 681318 w 977153"/>
                <a:gd name="connsiteY1" fmla="*/ 0 h 842682"/>
                <a:gd name="connsiteX2" fmla="*/ 0 w 977153"/>
                <a:gd name="connsiteY2" fmla="*/ 806824 h 842682"/>
                <a:gd name="connsiteX3" fmla="*/ 977153 w 977153"/>
                <a:gd name="connsiteY3" fmla="*/ 842682 h 84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153" h="842682">
                  <a:moveTo>
                    <a:pt x="977153" y="842682"/>
                  </a:moveTo>
                  <a:lnTo>
                    <a:pt x="681318" y="0"/>
                  </a:lnTo>
                  <a:lnTo>
                    <a:pt x="0" y="806824"/>
                  </a:lnTo>
                  <a:lnTo>
                    <a:pt x="977153" y="842682"/>
                  </a:lnTo>
                  <a:close/>
                </a:path>
              </a:pathLst>
            </a:custGeom>
            <a:solidFill>
              <a:srgbClr val="FFC5C5">
                <a:alpha val="3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88513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2">
            <a:extLst>
              <a:ext uri="{FF2B5EF4-FFF2-40B4-BE49-F238E27FC236}">
                <a16:creationId xmlns:a16="http://schemas.microsoft.com/office/drawing/2014/main" id="{40A346C0-8CAE-4A47-9D35-F500E9F0DA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92088" y="6396038"/>
            <a:ext cx="376237" cy="315480"/>
          </a:xfrm>
          <a:noFill/>
          <a:ln>
            <a:solidFill>
              <a:srgbClr val="4C6B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C6EAD00-FDE3-4FA6-8C98-5C26F0810653}" type="slidenum">
              <a:rPr lang="en-IN" altLang="en-US">
                <a:solidFill>
                  <a:srgbClr val="628990"/>
                </a:solidFill>
                <a:latin typeface="Bahnschrift Light SemiCondensed" panose="020B0502040204020203" pitchFamily="34" charset="0"/>
              </a:rPr>
              <a:pPr/>
              <a:t>14</a:t>
            </a:fld>
            <a:endParaRPr lang="en-IN" altLang="en-US">
              <a:solidFill>
                <a:srgbClr val="628990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F9D5C5-9B0C-18D7-A425-42A6C658A7EB}"/>
              </a:ext>
            </a:extLst>
          </p:cNvPr>
          <p:cNvSpPr txBox="1"/>
          <p:nvPr/>
        </p:nvSpPr>
        <p:spPr>
          <a:xfrm>
            <a:off x="568325" y="6380163"/>
            <a:ext cx="804258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4C6B70"/>
                </a:solidFill>
                <a:latin typeface="+mj-lt"/>
              </a:rPr>
              <a:t>|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 RESIDENCE  AT ALIBAUG  </a:t>
            </a:r>
            <a:r>
              <a:rPr lang="en-US" sz="2000" dirty="0">
                <a:solidFill>
                  <a:srgbClr val="4C6B70"/>
                </a:solidFill>
                <a:latin typeface="+mj-lt"/>
              </a:rPr>
              <a:t>| 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SITE PHOTOGRAPHS -  VIEW TOWARDS THE SITE </a:t>
            </a:r>
            <a:r>
              <a:rPr lang="en-US" sz="2000" dirty="0">
                <a:solidFill>
                  <a:srgbClr val="4C6B7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|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048C8B-4B3F-1FD9-AA60-1C01C7AB8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20" y="188912"/>
            <a:ext cx="7924800" cy="604837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9AEAC5B-22DC-4FCF-0B63-4444F810806E}"/>
              </a:ext>
            </a:extLst>
          </p:cNvPr>
          <p:cNvGrpSpPr/>
          <p:nvPr/>
        </p:nvGrpSpPr>
        <p:grpSpPr>
          <a:xfrm>
            <a:off x="9852212" y="5014225"/>
            <a:ext cx="1981200" cy="1153823"/>
            <a:chOff x="9852212" y="5014225"/>
            <a:chExt cx="1981200" cy="115382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DC3D2FE-3659-26D2-7D03-ECCC7B098B60}"/>
                </a:ext>
              </a:extLst>
            </p:cNvPr>
            <p:cNvGrpSpPr/>
            <p:nvPr/>
          </p:nvGrpSpPr>
          <p:grpSpPr>
            <a:xfrm>
              <a:off x="9852212" y="5014225"/>
              <a:ext cx="1981200" cy="1153822"/>
              <a:chOff x="9852212" y="5014225"/>
              <a:chExt cx="1981200" cy="1153822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F3A1CBF7-140D-8BCA-D5C4-423591EBE5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65" t="327" r="7620" b="458"/>
              <a:stretch/>
            </p:blipFill>
            <p:spPr>
              <a:xfrm rot="16200000" flipH="1">
                <a:off x="10265901" y="4600536"/>
                <a:ext cx="1153822" cy="1981200"/>
              </a:xfrm>
              <a:prstGeom prst="rect">
                <a:avLst/>
              </a:prstGeom>
            </p:spPr>
          </p:pic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D578F0A-9A92-1DD9-E2D3-A0AFBA14C3B5}"/>
                  </a:ext>
                </a:extLst>
              </p:cNvPr>
              <p:cNvSpPr/>
              <p:nvPr/>
            </p:nvSpPr>
            <p:spPr>
              <a:xfrm>
                <a:off x="9972040" y="5077460"/>
                <a:ext cx="1770380" cy="1074420"/>
              </a:xfrm>
              <a:custGeom>
                <a:avLst/>
                <a:gdLst>
                  <a:gd name="connsiteX0" fmla="*/ 132080 w 1770380"/>
                  <a:gd name="connsiteY0" fmla="*/ 208280 h 1074420"/>
                  <a:gd name="connsiteX1" fmla="*/ 294640 w 1770380"/>
                  <a:gd name="connsiteY1" fmla="*/ 35560 h 1074420"/>
                  <a:gd name="connsiteX2" fmla="*/ 1539240 w 1770380"/>
                  <a:gd name="connsiteY2" fmla="*/ 20320 h 1074420"/>
                  <a:gd name="connsiteX3" fmla="*/ 1770380 w 1770380"/>
                  <a:gd name="connsiteY3" fmla="*/ 0 h 1074420"/>
                  <a:gd name="connsiteX4" fmla="*/ 1676400 w 1770380"/>
                  <a:gd name="connsiteY4" fmla="*/ 347980 h 1074420"/>
                  <a:gd name="connsiteX5" fmla="*/ 1706880 w 1770380"/>
                  <a:gd name="connsiteY5" fmla="*/ 713740 h 1074420"/>
                  <a:gd name="connsiteX6" fmla="*/ 1635760 w 1770380"/>
                  <a:gd name="connsiteY6" fmla="*/ 1074420 h 1074420"/>
                  <a:gd name="connsiteX7" fmla="*/ 0 w 1770380"/>
                  <a:gd name="connsiteY7" fmla="*/ 904240 h 1074420"/>
                  <a:gd name="connsiteX8" fmla="*/ 132080 w 1770380"/>
                  <a:gd name="connsiteY8" fmla="*/ 388620 h 1074420"/>
                  <a:gd name="connsiteX9" fmla="*/ 132080 w 1770380"/>
                  <a:gd name="connsiteY9" fmla="*/ 208280 h 107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70380" h="1074420">
                    <a:moveTo>
                      <a:pt x="132080" y="208280"/>
                    </a:moveTo>
                    <a:lnTo>
                      <a:pt x="294640" y="35560"/>
                    </a:lnTo>
                    <a:lnTo>
                      <a:pt x="1539240" y="20320"/>
                    </a:lnTo>
                    <a:lnTo>
                      <a:pt x="1770380" y="0"/>
                    </a:lnTo>
                    <a:lnTo>
                      <a:pt x="1676400" y="347980"/>
                    </a:lnTo>
                    <a:lnTo>
                      <a:pt x="1706880" y="713740"/>
                    </a:lnTo>
                    <a:lnTo>
                      <a:pt x="1635760" y="1074420"/>
                    </a:lnTo>
                    <a:lnTo>
                      <a:pt x="0" y="904240"/>
                    </a:lnTo>
                    <a:lnTo>
                      <a:pt x="132080" y="388620"/>
                    </a:lnTo>
                    <a:lnTo>
                      <a:pt x="132080" y="208280"/>
                    </a:lnTo>
                    <a:close/>
                  </a:path>
                </a:pathLst>
              </a:custGeom>
              <a:noFill/>
              <a:ln w="9525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AC4EF1-9EE8-FAB0-AC57-91E1491FC53D}"/>
                </a:ext>
              </a:extLst>
            </p:cNvPr>
            <p:cNvSpPr/>
            <p:nvPr/>
          </p:nvSpPr>
          <p:spPr>
            <a:xfrm>
              <a:off x="11765056" y="6106161"/>
              <a:ext cx="68356" cy="61887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E9B4647-4587-E026-877F-910378B062F9}"/>
                </a:ext>
              </a:extLst>
            </p:cNvPr>
            <p:cNvSpPr/>
            <p:nvPr/>
          </p:nvSpPr>
          <p:spPr>
            <a:xfrm>
              <a:off x="10820400" y="5271247"/>
              <a:ext cx="977153" cy="842682"/>
            </a:xfrm>
            <a:custGeom>
              <a:avLst/>
              <a:gdLst>
                <a:gd name="connsiteX0" fmla="*/ 977153 w 977153"/>
                <a:gd name="connsiteY0" fmla="*/ 842682 h 842682"/>
                <a:gd name="connsiteX1" fmla="*/ 681318 w 977153"/>
                <a:gd name="connsiteY1" fmla="*/ 0 h 842682"/>
                <a:gd name="connsiteX2" fmla="*/ 0 w 977153"/>
                <a:gd name="connsiteY2" fmla="*/ 806824 h 842682"/>
                <a:gd name="connsiteX3" fmla="*/ 977153 w 977153"/>
                <a:gd name="connsiteY3" fmla="*/ 842682 h 84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153" h="842682">
                  <a:moveTo>
                    <a:pt x="977153" y="842682"/>
                  </a:moveTo>
                  <a:lnTo>
                    <a:pt x="681318" y="0"/>
                  </a:lnTo>
                  <a:lnTo>
                    <a:pt x="0" y="806824"/>
                  </a:lnTo>
                  <a:lnTo>
                    <a:pt x="977153" y="842682"/>
                  </a:lnTo>
                  <a:close/>
                </a:path>
              </a:pathLst>
            </a:custGeom>
            <a:solidFill>
              <a:srgbClr val="FFC5C5">
                <a:alpha val="3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190824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2">
            <a:extLst>
              <a:ext uri="{FF2B5EF4-FFF2-40B4-BE49-F238E27FC236}">
                <a16:creationId xmlns:a16="http://schemas.microsoft.com/office/drawing/2014/main" id="{40A346C0-8CAE-4A47-9D35-F500E9F0DA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92088" y="6396038"/>
            <a:ext cx="376237" cy="315480"/>
          </a:xfrm>
          <a:noFill/>
          <a:ln>
            <a:solidFill>
              <a:srgbClr val="4C6B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C6EAD00-FDE3-4FA6-8C98-5C26F0810653}" type="slidenum">
              <a:rPr lang="en-IN" altLang="en-US">
                <a:solidFill>
                  <a:srgbClr val="628990"/>
                </a:solidFill>
                <a:latin typeface="Bahnschrift Light SemiCondensed" panose="020B0502040204020203" pitchFamily="34" charset="0"/>
              </a:rPr>
              <a:pPr/>
              <a:t>15</a:t>
            </a:fld>
            <a:endParaRPr lang="en-IN" altLang="en-US">
              <a:solidFill>
                <a:srgbClr val="628990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C0AAE0-7E49-B3DD-C705-C31427BC2275}"/>
              </a:ext>
            </a:extLst>
          </p:cNvPr>
          <p:cNvSpPr txBox="1"/>
          <p:nvPr/>
        </p:nvSpPr>
        <p:spPr>
          <a:xfrm>
            <a:off x="568325" y="6380163"/>
            <a:ext cx="810350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4C6B70"/>
                </a:solidFill>
                <a:latin typeface="+mj-lt"/>
              </a:rPr>
              <a:t>|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 RESIDENCE  AT ALIBAUG  </a:t>
            </a:r>
            <a:r>
              <a:rPr lang="en-US" sz="2000" dirty="0">
                <a:solidFill>
                  <a:srgbClr val="4C6B70"/>
                </a:solidFill>
                <a:latin typeface="+mj-lt"/>
              </a:rPr>
              <a:t>| 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SITE PHOTOGRAPHS -  VIEW TOWARDS THE SITE  </a:t>
            </a:r>
            <a:r>
              <a:rPr lang="en-US" sz="2000" dirty="0">
                <a:solidFill>
                  <a:srgbClr val="4C6B7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|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D0FBA5-B91C-83BA-E982-67255FCC8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292" y="188913"/>
            <a:ext cx="8089928" cy="60483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E4DAA9E-30B5-0864-76D5-ED9E9547EBE1}"/>
              </a:ext>
            </a:extLst>
          </p:cNvPr>
          <p:cNvGrpSpPr/>
          <p:nvPr/>
        </p:nvGrpSpPr>
        <p:grpSpPr>
          <a:xfrm>
            <a:off x="9852212" y="5014225"/>
            <a:ext cx="1981200" cy="1153823"/>
            <a:chOff x="9852212" y="5014225"/>
            <a:chExt cx="1981200" cy="115382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B3A8C4C-1DFA-9373-8057-2A0CC9D2CA8E}"/>
                </a:ext>
              </a:extLst>
            </p:cNvPr>
            <p:cNvGrpSpPr/>
            <p:nvPr/>
          </p:nvGrpSpPr>
          <p:grpSpPr>
            <a:xfrm>
              <a:off x="9852212" y="5014225"/>
              <a:ext cx="1981200" cy="1153822"/>
              <a:chOff x="9852212" y="5014225"/>
              <a:chExt cx="1981200" cy="1153822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D1511C5-0EF5-3412-750D-854D91AAF4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65" t="327" r="7620" b="458"/>
              <a:stretch/>
            </p:blipFill>
            <p:spPr>
              <a:xfrm rot="16200000" flipH="1">
                <a:off x="10265901" y="4600536"/>
                <a:ext cx="1153822" cy="1981200"/>
              </a:xfrm>
              <a:prstGeom prst="rect">
                <a:avLst/>
              </a:prstGeom>
            </p:spPr>
          </p:pic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AB5C5E2-9AFF-8A0B-E067-943AAAD541ED}"/>
                  </a:ext>
                </a:extLst>
              </p:cNvPr>
              <p:cNvSpPr/>
              <p:nvPr/>
            </p:nvSpPr>
            <p:spPr>
              <a:xfrm>
                <a:off x="9972040" y="5077460"/>
                <a:ext cx="1770380" cy="1074420"/>
              </a:xfrm>
              <a:custGeom>
                <a:avLst/>
                <a:gdLst>
                  <a:gd name="connsiteX0" fmla="*/ 132080 w 1770380"/>
                  <a:gd name="connsiteY0" fmla="*/ 208280 h 1074420"/>
                  <a:gd name="connsiteX1" fmla="*/ 294640 w 1770380"/>
                  <a:gd name="connsiteY1" fmla="*/ 35560 h 1074420"/>
                  <a:gd name="connsiteX2" fmla="*/ 1539240 w 1770380"/>
                  <a:gd name="connsiteY2" fmla="*/ 20320 h 1074420"/>
                  <a:gd name="connsiteX3" fmla="*/ 1770380 w 1770380"/>
                  <a:gd name="connsiteY3" fmla="*/ 0 h 1074420"/>
                  <a:gd name="connsiteX4" fmla="*/ 1676400 w 1770380"/>
                  <a:gd name="connsiteY4" fmla="*/ 347980 h 1074420"/>
                  <a:gd name="connsiteX5" fmla="*/ 1706880 w 1770380"/>
                  <a:gd name="connsiteY5" fmla="*/ 713740 h 1074420"/>
                  <a:gd name="connsiteX6" fmla="*/ 1635760 w 1770380"/>
                  <a:gd name="connsiteY6" fmla="*/ 1074420 h 1074420"/>
                  <a:gd name="connsiteX7" fmla="*/ 0 w 1770380"/>
                  <a:gd name="connsiteY7" fmla="*/ 904240 h 1074420"/>
                  <a:gd name="connsiteX8" fmla="*/ 132080 w 1770380"/>
                  <a:gd name="connsiteY8" fmla="*/ 388620 h 1074420"/>
                  <a:gd name="connsiteX9" fmla="*/ 132080 w 1770380"/>
                  <a:gd name="connsiteY9" fmla="*/ 208280 h 107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70380" h="1074420">
                    <a:moveTo>
                      <a:pt x="132080" y="208280"/>
                    </a:moveTo>
                    <a:lnTo>
                      <a:pt x="294640" y="35560"/>
                    </a:lnTo>
                    <a:lnTo>
                      <a:pt x="1539240" y="20320"/>
                    </a:lnTo>
                    <a:lnTo>
                      <a:pt x="1770380" y="0"/>
                    </a:lnTo>
                    <a:lnTo>
                      <a:pt x="1676400" y="347980"/>
                    </a:lnTo>
                    <a:lnTo>
                      <a:pt x="1706880" y="713740"/>
                    </a:lnTo>
                    <a:lnTo>
                      <a:pt x="1635760" y="1074420"/>
                    </a:lnTo>
                    <a:lnTo>
                      <a:pt x="0" y="904240"/>
                    </a:lnTo>
                    <a:lnTo>
                      <a:pt x="132080" y="388620"/>
                    </a:lnTo>
                    <a:lnTo>
                      <a:pt x="132080" y="208280"/>
                    </a:lnTo>
                    <a:close/>
                  </a:path>
                </a:pathLst>
              </a:custGeom>
              <a:noFill/>
              <a:ln w="9525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2E2545F-71B8-6E76-3390-64F65AF42110}"/>
                </a:ext>
              </a:extLst>
            </p:cNvPr>
            <p:cNvSpPr/>
            <p:nvPr/>
          </p:nvSpPr>
          <p:spPr>
            <a:xfrm>
              <a:off x="11765056" y="6106161"/>
              <a:ext cx="68356" cy="61887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15D8B84-1D89-E9AF-6326-38D11F46587D}"/>
                </a:ext>
              </a:extLst>
            </p:cNvPr>
            <p:cNvSpPr/>
            <p:nvPr/>
          </p:nvSpPr>
          <p:spPr>
            <a:xfrm>
              <a:off x="10820400" y="5271247"/>
              <a:ext cx="977153" cy="842682"/>
            </a:xfrm>
            <a:custGeom>
              <a:avLst/>
              <a:gdLst>
                <a:gd name="connsiteX0" fmla="*/ 977153 w 977153"/>
                <a:gd name="connsiteY0" fmla="*/ 842682 h 842682"/>
                <a:gd name="connsiteX1" fmla="*/ 681318 w 977153"/>
                <a:gd name="connsiteY1" fmla="*/ 0 h 842682"/>
                <a:gd name="connsiteX2" fmla="*/ 0 w 977153"/>
                <a:gd name="connsiteY2" fmla="*/ 806824 h 842682"/>
                <a:gd name="connsiteX3" fmla="*/ 977153 w 977153"/>
                <a:gd name="connsiteY3" fmla="*/ 842682 h 84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153" h="842682">
                  <a:moveTo>
                    <a:pt x="977153" y="842682"/>
                  </a:moveTo>
                  <a:lnTo>
                    <a:pt x="681318" y="0"/>
                  </a:lnTo>
                  <a:lnTo>
                    <a:pt x="0" y="806824"/>
                  </a:lnTo>
                  <a:lnTo>
                    <a:pt x="977153" y="842682"/>
                  </a:lnTo>
                  <a:close/>
                </a:path>
              </a:pathLst>
            </a:custGeom>
            <a:solidFill>
              <a:srgbClr val="FFC5C5">
                <a:alpha val="3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786418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2">
            <a:extLst>
              <a:ext uri="{FF2B5EF4-FFF2-40B4-BE49-F238E27FC236}">
                <a16:creationId xmlns:a16="http://schemas.microsoft.com/office/drawing/2014/main" id="{40A346C0-8CAE-4A47-9D35-F500E9F0DA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92088" y="6396038"/>
            <a:ext cx="376237" cy="315480"/>
          </a:xfrm>
          <a:noFill/>
          <a:ln>
            <a:solidFill>
              <a:srgbClr val="4C6B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C6EAD00-FDE3-4FA6-8C98-5C26F0810653}" type="slidenum">
              <a:rPr lang="en-IN" altLang="en-US">
                <a:solidFill>
                  <a:srgbClr val="628990"/>
                </a:solidFill>
                <a:latin typeface="Bahnschrift Light SemiCondensed" panose="020B0502040204020203" pitchFamily="34" charset="0"/>
              </a:rPr>
              <a:pPr/>
              <a:t>16</a:t>
            </a:fld>
            <a:endParaRPr lang="en-IN" altLang="en-US">
              <a:solidFill>
                <a:srgbClr val="628990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C0AAE0-7E49-B3DD-C705-C31427BC2275}"/>
              </a:ext>
            </a:extLst>
          </p:cNvPr>
          <p:cNvSpPr txBox="1"/>
          <p:nvPr/>
        </p:nvSpPr>
        <p:spPr>
          <a:xfrm>
            <a:off x="568325" y="6380163"/>
            <a:ext cx="804258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4C6B70"/>
                </a:solidFill>
                <a:latin typeface="+mj-lt"/>
              </a:rPr>
              <a:t>|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 RESIDENCE  AT ALIBAUG  </a:t>
            </a:r>
            <a:r>
              <a:rPr lang="en-US" sz="2000" dirty="0">
                <a:solidFill>
                  <a:srgbClr val="4C6B70"/>
                </a:solidFill>
                <a:latin typeface="+mj-lt"/>
              </a:rPr>
              <a:t>| 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SITE PHOTOGRAPHS -  VIEW TOWARDS THE SITE </a:t>
            </a:r>
            <a:r>
              <a:rPr lang="en-US" sz="2000" dirty="0">
                <a:solidFill>
                  <a:srgbClr val="4C6B7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|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E64DB5-9BF1-B244-9AB4-899FA3854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60" y="188912"/>
            <a:ext cx="7934960" cy="604837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374DE50-C291-9CA3-4F00-1F5BE58E42D3}"/>
              </a:ext>
            </a:extLst>
          </p:cNvPr>
          <p:cNvGrpSpPr/>
          <p:nvPr/>
        </p:nvGrpSpPr>
        <p:grpSpPr>
          <a:xfrm>
            <a:off x="9852212" y="5014225"/>
            <a:ext cx="1981200" cy="1153823"/>
            <a:chOff x="9852212" y="5014225"/>
            <a:chExt cx="1981200" cy="115382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5135F9E-3526-7CFD-7FDB-A5FB44CB52DD}"/>
                </a:ext>
              </a:extLst>
            </p:cNvPr>
            <p:cNvGrpSpPr/>
            <p:nvPr/>
          </p:nvGrpSpPr>
          <p:grpSpPr>
            <a:xfrm>
              <a:off x="9852212" y="5014225"/>
              <a:ext cx="1981200" cy="1153822"/>
              <a:chOff x="9852212" y="5014225"/>
              <a:chExt cx="1981200" cy="1153822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2EB2AB64-A55E-4B6D-5E34-9E23DED44E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65" t="327" r="7620" b="458"/>
              <a:stretch/>
            </p:blipFill>
            <p:spPr>
              <a:xfrm rot="16200000" flipH="1">
                <a:off x="10265901" y="4600536"/>
                <a:ext cx="1153822" cy="1981200"/>
              </a:xfrm>
              <a:prstGeom prst="rect">
                <a:avLst/>
              </a:prstGeom>
            </p:spPr>
          </p:pic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6A799C24-E026-9D2A-C9D3-A7D9928A6CBD}"/>
                  </a:ext>
                </a:extLst>
              </p:cNvPr>
              <p:cNvSpPr/>
              <p:nvPr/>
            </p:nvSpPr>
            <p:spPr>
              <a:xfrm>
                <a:off x="9972040" y="5077460"/>
                <a:ext cx="1770380" cy="1074420"/>
              </a:xfrm>
              <a:custGeom>
                <a:avLst/>
                <a:gdLst>
                  <a:gd name="connsiteX0" fmla="*/ 132080 w 1770380"/>
                  <a:gd name="connsiteY0" fmla="*/ 208280 h 1074420"/>
                  <a:gd name="connsiteX1" fmla="*/ 294640 w 1770380"/>
                  <a:gd name="connsiteY1" fmla="*/ 35560 h 1074420"/>
                  <a:gd name="connsiteX2" fmla="*/ 1539240 w 1770380"/>
                  <a:gd name="connsiteY2" fmla="*/ 20320 h 1074420"/>
                  <a:gd name="connsiteX3" fmla="*/ 1770380 w 1770380"/>
                  <a:gd name="connsiteY3" fmla="*/ 0 h 1074420"/>
                  <a:gd name="connsiteX4" fmla="*/ 1676400 w 1770380"/>
                  <a:gd name="connsiteY4" fmla="*/ 347980 h 1074420"/>
                  <a:gd name="connsiteX5" fmla="*/ 1706880 w 1770380"/>
                  <a:gd name="connsiteY5" fmla="*/ 713740 h 1074420"/>
                  <a:gd name="connsiteX6" fmla="*/ 1635760 w 1770380"/>
                  <a:gd name="connsiteY6" fmla="*/ 1074420 h 1074420"/>
                  <a:gd name="connsiteX7" fmla="*/ 0 w 1770380"/>
                  <a:gd name="connsiteY7" fmla="*/ 904240 h 1074420"/>
                  <a:gd name="connsiteX8" fmla="*/ 132080 w 1770380"/>
                  <a:gd name="connsiteY8" fmla="*/ 388620 h 1074420"/>
                  <a:gd name="connsiteX9" fmla="*/ 132080 w 1770380"/>
                  <a:gd name="connsiteY9" fmla="*/ 208280 h 107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70380" h="1074420">
                    <a:moveTo>
                      <a:pt x="132080" y="208280"/>
                    </a:moveTo>
                    <a:lnTo>
                      <a:pt x="294640" y="35560"/>
                    </a:lnTo>
                    <a:lnTo>
                      <a:pt x="1539240" y="20320"/>
                    </a:lnTo>
                    <a:lnTo>
                      <a:pt x="1770380" y="0"/>
                    </a:lnTo>
                    <a:lnTo>
                      <a:pt x="1676400" y="347980"/>
                    </a:lnTo>
                    <a:lnTo>
                      <a:pt x="1706880" y="713740"/>
                    </a:lnTo>
                    <a:lnTo>
                      <a:pt x="1635760" y="1074420"/>
                    </a:lnTo>
                    <a:lnTo>
                      <a:pt x="0" y="904240"/>
                    </a:lnTo>
                    <a:lnTo>
                      <a:pt x="132080" y="388620"/>
                    </a:lnTo>
                    <a:lnTo>
                      <a:pt x="132080" y="208280"/>
                    </a:lnTo>
                    <a:close/>
                  </a:path>
                </a:pathLst>
              </a:custGeom>
              <a:noFill/>
              <a:ln w="9525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C1EB614-B7B2-8487-ED6E-2D8D357DAECE}"/>
                </a:ext>
              </a:extLst>
            </p:cNvPr>
            <p:cNvSpPr/>
            <p:nvPr/>
          </p:nvSpPr>
          <p:spPr>
            <a:xfrm>
              <a:off x="11765056" y="6106161"/>
              <a:ext cx="68356" cy="61887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BB778C6-3BD9-2025-8F5F-FA469F8626A8}"/>
                </a:ext>
              </a:extLst>
            </p:cNvPr>
            <p:cNvSpPr/>
            <p:nvPr/>
          </p:nvSpPr>
          <p:spPr>
            <a:xfrm>
              <a:off x="10820400" y="5271247"/>
              <a:ext cx="977153" cy="842682"/>
            </a:xfrm>
            <a:custGeom>
              <a:avLst/>
              <a:gdLst>
                <a:gd name="connsiteX0" fmla="*/ 977153 w 977153"/>
                <a:gd name="connsiteY0" fmla="*/ 842682 h 842682"/>
                <a:gd name="connsiteX1" fmla="*/ 681318 w 977153"/>
                <a:gd name="connsiteY1" fmla="*/ 0 h 842682"/>
                <a:gd name="connsiteX2" fmla="*/ 0 w 977153"/>
                <a:gd name="connsiteY2" fmla="*/ 806824 h 842682"/>
                <a:gd name="connsiteX3" fmla="*/ 977153 w 977153"/>
                <a:gd name="connsiteY3" fmla="*/ 842682 h 84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153" h="842682">
                  <a:moveTo>
                    <a:pt x="977153" y="842682"/>
                  </a:moveTo>
                  <a:lnTo>
                    <a:pt x="681318" y="0"/>
                  </a:lnTo>
                  <a:lnTo>
                    <a:pt x="0" y="806824"/>
                  </a:lnTo>
                  <a:lnTo>
                    <a:pt x="977153" y="842682"/>
                  </a:lnTo>
                  <a:close/>
                </a:path>
              </a:pathLst>
            </a:custGeom>
            <a:solidFill>
              <a:srgbClr val="FFC5C5">
                <a:alpha val="3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72694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2">
            <a:extLst>
              <a:ext uri="{FF2B5EF4-FFF2-40B4-BE49-F238E27FC236}">
                <a16:creationId xmlns:a16="http://schemas.microsoft.com/office/drawing/2014/main" id="{40A346C0-8CAE-4A47-9D35-F500E9F0DA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92088" y="6396038"/>
            <a:ext cx="376237" cy="315480"/>
          </a:xfrm>
          <a:noFill/>
          <a:ln>
            <a:solidFill>
              <a:srgbClr val="4C6B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C6EAD00-FDE3-4FA6-8C98-5C26F0810653}" type="slidenum">
              <a:rPr lang="en-IN" altLang="en-US">
                <a:solidFill>
                  <a:srgbClr val="628990"/>
                </a:solidFill>
                <a:latin typeface="Bahnschrift Light SemiCondensed" panose="020B0502040204020203" pitchFamily="34" charset="0"/>
              </a:rPr>
              <a:pPr/>
              <a:t>17</a:t>
            </a:fld>
            <a:endParaRPr lang="en-IN" altLang="en-US">
              <a:solidFill>
                <a:srgbClr val="628990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C0AAE0-7E49-B3DD-C705-C31427BC2275}"/>
              </a:ext>
            </a:extLst>
          </p:cNvPr>
          <p:cNvSpPr txBox="1"/>
          <p:nvPr/>
        </p:nvSpPr>
        <p:spPr>
          <a:xfrm>
            <a:off x="568325" y="6380163"/>
            <a:ext cx="804258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4C6B70"/>
                </a:solidFill>
                <a:latin typeface="+mj-lt"/>
              </a:rPr>
              <a:t>|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 RESIDENCE  AT ALIBAUG  </a:t>
            </a:r>
            <a:r>
              <a:rPr lang="en-US" sz="2000" dirty="0">
                <a:solidFill>
                  <a:srgbClr val="4C6B70"/>
                </a:solidFill>
                <a:latin typeface="+mj-lt"/>
              </a:rPr>
              <a:t>| 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SITE PHOTOGRAPHS -  VIEW TOWARDS THE SITE </a:t>
            </a:r>
            <a:r>
              <a:rPr lang="en-US" sz="2000" dirty="0">
                <a:solidFill>
                  <a:srgbClr val="4C6B7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|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E779C6-763D-2E7A-DBDC-EEA8D5EA6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877" y="188913"/>
            <a:ext cx="8001000" cy="60483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AE095CC-D5F4-F56B-4B5F-B141DE4EE240}"/>
              </a:ext>
            </a:extLst>
          </p:cNvPr>
          <p:cNvGrpSpPr/>
          <p:nvPr/>
        </p:nvGrpSpPr>
        <p:grpSpPr>
          <a:xfrm>
            <a:off x="9852212" y="5014225"/>
            <a:ext cx="1981200" cy="1153823"/>
            <a:chOff x="9852212" y="5014225"/>
            <a:chExt cx="1981200" cy="115382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5DA032E-6ADC-1EC9-D570-D1E383613498}"/>
                </a:ext>
              </a:extLst>
            </p:cNvPr>
            <p:cNvGrpSpPr/>
            <p:nvPr/>
          </p:nvGrpSpPr>
          <p:grpSpPr>
            <a:xfrm>
              <a:off x="9852212" y="5014225"/>
              <a:ext cx="1981200" cy="1153822"/>
              <a:chOff x="9852212" y="5014225"/>
              <a:chExt cx="1981200" cy="115382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680486D-64BE-FBC2-81BF-DC0647F0FB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65" t="327" r="7620" b="458"/>
              <a:stretch/>
            </p:blipFill>
            <p:spPr>
              <a:xfrm rot="16200000" flipH="1">
                <a:off x="10265901" y="4600536"/>
                <a:ext cx="1153822" cy="1981200"/>
              </a:xfrm>
              <a:prstGeom prst="rect">
                <a:avLst/>
              </a:prstGeom>
            </p:spPr>
          </p:pic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F13F3359-12FB-9999-C2E9-AF3B36AF635C}"/>
                  </a:ext>
                </a:extLst>
              </p:cNvPr>
              <p:cNvSpPr/>
              <p:nvPr/>
            </p:nvSpPr>
            <p:spPr>
              <a:xfrm>
                <a:off x="9972040" y="5077460"/>
                <a:ext cx="1770380" cy="1074420"/>
              </a:xfrm>
              <a:custGeom>
                <a:avLst/>
                <a:gdLst>
                  <a:gd name="connsiteX0" fmla="*/ 132080 w 1770380"/>
                  <a:gd name="connsiteY0" fmla="*/ 208280 h 1074420"/>
                  <a:gd name="connsiteX1" fmla="*/ 294640 w 1770380"/>
                  <a:gd name="connsiteY1" fmla="*/ 35560 h 1074420"/>
                  <a:gd name="connsiteX2" fmla="*/ 1539240 w 1770380"/>
                  <a:gd name="connsiteY2" fmla="*/ 20320 h 1074420"/>
                  <a:gd name="connsiteX3" fmla="*/ 1770380 w 1770380"/>
                  <a:gd name="connsiteY3" fmla="*/ 0 h 1074420"/>
                  <a:gd name="connsiteX4" fmla="*/ 1676400 w 1770380"/>
                  <a:gd name="connsiteY4" fmla="*/ 347980 h 1074420"/>
                  <a:gd name="connsiteX5" fmla="*/ 1706880 w 1770380"/>
                  <a:gd name="connsiteY5" fmla="*/ 713740 h 1074420"/>
                  <a:gd name="connsiteX6" fmla="*/ 1635760 w 1770380"/>
                  <a:gd name="connsiteY6" fmla="*/ 1074420 h 1074420"/>
                  <a:gd name="connsiteX7" fmla="*/ 0 w 1770380"/>
                  <a:gd name="connsiteY7" fmla="*/ 904240 h 1074420"/>
                  <a:gd name="connsiteX8" fmla="*/ 132080 w 1770380"/>
                  <a:gd name="connsiteY8" fmla="*/ 388620 h 1074420"/>
                  <a:gd name="connsiteX9" fmla="*/ 132080 w 1770380"/>
                  <a:gd name="connsiteY9" fmla="*/ 208280 h 107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70380" h="1074420">
                    <a:moveTo>
                      <a:pt x="132080" y="208280"/>
                    </a:moveTo>
                    <a:lnTo>
                      <a:pt x="294640" y="35560"/>
                    </a:lnTo>
                    <a:lnTo>
                      <a:pt x="1539240" y="20320"/>
                    </a:lnTo>
                    <a:lnTo>
                      <a:pt x="1770380" y="0"/>
                    </a:lnTo>
                    <a:lnTo>
                      <a:pt x="1676400" y="347980"/>
                    </a:lnTo>
                    <a:lnTo>
                      <a:pt x="1706880" y="713740"/>
                    </a:lnTo>
                    <a:lnTo>
                      <a:pt x="1635760" y="1074420"/>
                    </a:lnTo>
                    <a:lnTo>
                      <a:pt x="0" y="904240"/>
                    </a:lnTo>
                    <a:lnTo>
                      <a:pt x="132080" y="388620"/>
                    </a:lnTo>
                    <a:lnTo>
                      <a:pt x="132080" y="208280"/>
                    </a:lnTo>
                    <a:close/>
                  </a:path>
                </a:pathLst>
              </a:custGeom>
              <a:noFill/>
              <a:ln w="9525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7B776F8-476A-54A3-A37A-3F4A094DDC3F}"/>
                </a:ext>
              </a:extLst>
            </p:cNvPr>
            <p:cNvSpPr/>
            <p:nvPr/>
          </p:nvSpPr>
          <p:spPr>
            <a:xfrm>
              <a:off x="11765056" y="6106161"/>
              <a:ext cx="68356" cy="61887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EF3AA2A-AF42-E512-DC46-60E2BB71259B}"/>
                </a:ext>
              </a:extLst>
            </p:cNvPr>
            <p:cNvSpPr/>
            <p:nvPr/>
          </p:nvSpPr>
          <p:spPr>
            <a:xfrm>
              <a:off x="10820400" y="5271247"/>
              <a:ext cx="977153" cy="842682"/>
            </a:xfrm>
            <a:custGeom>
              <a:avLst/>
              <a:gdLst>
                <a:gd name="connsiteX0" fmla="*/ 977153 w 977153"/>
                <a:gd name="connsiteY0" fmla="*/ 842682 h 842682"/>
                <a:gd name="connsiteX1" fmla="*/ 681318 w 977153"/>
                <a:gd name="connsiteY1" fmla="*/ 0 h 842682"/>
                <a:gd name="connsiteX2" fmla="*/ 0 w 977153"/>
                <a:gd name="connsiteY2" fmla="*/ 806824 h 842682"/>
                <a:gd name="connsiteX3" fmla="*/ 977153 w 977153"/>
                <a:gd name="connsiteY3" fmla="*/ 842682 h 84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153" h="842682">
                  <a:moveTo>
                    <a:pt x="977153" y="842682"/>
                  </a:moveTo>
                  <a:lnTo>
                    <a:pt x="681318" y="0"/>
                  </a:lnTo>
                  <a:lnTo>
                    <a:pt x="0" y="806824"/>
                  </a:lnTo>
                  <a:lnTo>
                    <a:pt x="977153" y="842682"/>
                  </a:lnTo>
                  <a:close/>
                </a:path>
              </a:pathLst>
            </a:custGeom>
            <a:solidFill>
              <a:srgbClr val="FFC5C5">
                <a:alpha val="3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4210616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>
            <a:extLst>
              <a:ext uri="{FF2B5EF4-FFF2-40B4-BE49-F238E27FC236}">
                <a16:creationId xmlns:a16="http://schemas.microsoft.com/office/drawing/2014/main" id="{34A0EEA1-285E-4988-A456-4B6C7D420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706438"/>
            <a:ext cx="10294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IN" altLang="en-US" sz="2400" b="1" dirty="0">
                <a:solidFill>
                  <a:schemeClr val="bg1"/>
                </a:solidFill>
                <a:latin typeface="Tempus Sans ITC" panose="04020404030007020202" pitchFamily="82" charset="0"/>
                <a:cs typeface="Segoe UI Semibold" panose="020B0702040204020203" pitchFamily="34" charset="0"/>
              </a:rPr>
              <a:t>SITE PHOTOGRAPHS – VIEW FROM THE SITE</a:t>
            </a:r>
          </a:p>
        </p:txBody>
      </p:sp>
    </p:spTree>
    <p:extLst>
      <p:ext uri="{BB962C8B-B14F-4D97-AF65-F5344CB8AC3E}">
        <p14:creationId xmlns:p14="http://schemas.microsoft.com/office/powerpoint/2010/main" val="921032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2">
            <a:extLst>
              <a:ext uri="{FF2B5EF4-FFF2-40B4-BE49-F238E27FC236}">
                <a16:creationId xmlns:a16="http://schemas.microsoft.com/office/drawing/2014/main" id="{40A346C0-8CAE-4A47-9D35-F500E9F0DA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92088" y="6396038"/>
            <a:ext cx="376237" cy="315480"/>
          </a:xfrm>
          <a:noFill/>
          <a:ln>
            <a:solidFill>
              <a:srgbClr val="4C6B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C6EAD00-FDE3-4FA6-8C98-5C26F0810653}" type="slidenum">
              <a:rPr lang="en-IN" altLang="en-US">
                <a:solidFill>
                  <a:srgbClr val="628990"/>
                </a:solidFill>
                <a:latin typeface="Bahnschrift Light SemiCondensed" panose="020B0502040204020203" pitchFamily="34" charset="0"/>
              </a:rPr>
              <a:pPr/>
              <a:t>19</a:t>
            </a:fld>
            <a:endParaRPr lang="en-IN" altLang="en-US">
              <a:solidFill>
                <a:srgbClr val="628990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F9D5C5-9B0C-18D7-A425-42A6C658A7EB}"/>
              </a:ext>
            </a:extLst>
          </p:cNvPr>
          <p:cNvSpPr txBox="1"/>
          <p:nvPr/>
        </p:nvSpPr>
        <p:spPr>
          <a:xfrm>
            <a:off x="568325" y="6380163"/>
            <a:ext cx="758893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4C6B70"/>
                </a:solidFill>
                <a:latin typeface="+mj-lt"/>
              </a:rPr>
              <a:t>|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 RESIDENCE  AT ALIBAUG  </a:t>
            </a:r>
            <a:r>
              <a:rPr lang="en-US" sz="2000" dirty="0">
                <a:solidFill>
                  <a:srgbClr val="4C6B70"/>
                </a:solidFill>
                <a:latin typeface="+mj-lt"/>
              </a:rPr>
              <a:t>| 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SITE PHOTOGRAPHS – VIEW FROM THE SITE </a:t>
            </a:r>
            <a:r>
              <a:rPr lang="en-US" sz="2000" dirty="0">
                <a:solidFill>
                  <a:srgbClr val="4C6B7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|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1B3FDC-201A-032E-CE85-360ED0B9A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01" y="188912"/>
            <a:ext cx="7960280" cy="60483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3473813-6DDB-7570-F202-6A981C0FB879}"/>
              </a:ext>
            </a:extLst>
          </p:cNvPr>
          <p:cNvGrpSpPr/>
          <p:nvPr/>
        </p:nvGrpSpPr>
        <p:grpSpPr>
          <a:xfrm>
            <a:off x="9852212" y="4673922"/>
            <a:ext cx="2040520" cy="1494125"/>
            <a:chOff x="9852212" y="4673922"/>
            <a:chExt cx="2040520" cy="14941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03D32F1-38FF-CDD0-70FA-D3F0A9BABAA8}"/>
                </a:ext>
              </a:extLst>
            </p:cNvPr>
            <p:cNvGrpSpPr/>
            <p:nvPr/>
          </p:nvGrpSpPr>
          <p:grpSpPr>
            <a:xfrm>
              <a:off x="9852212" y="5014225"/>
              <a:ext cx="1981200" cy="1153822"/>
              <a:chOff x="9852212" y="5014225"/>
              <a:chExt cx="1981200" cy="1153822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168E503-6EC8-203E-DBAF-531CA2C17C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65" t="327" r="7620" b="458"/>
              <a:stretch/>
            </p:blipFill>
            <p:spPr>
              <a:xfrm rot="16200000" flipH="1">
                <a:off x="10265901" y="4600536"/>
                <a:ext cx="1153822" cy="1981200"/>
              </a:xfrm>
              <a:prstGeom prst="rect">
                <a:avLst/>
              </a:prstGeom>
            </p:spPr>
          </p:pic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5B454E7-F887-922B-ED3F-EA34A15FD266}"/>
                  </a:ext>
                </a:extLst>
              </p:cNvPr>
              <p:cNvSpPr/>
              <p:nvPr/>
            </p:nvSpPr>
            <p:spPr>
              <a:xfrm>
                <a:off x="9972040" y="5077460"/>
                <a:ext cx="1770380" cy="1074420"/>
              </a:xfrm>
              <a:custGeom>
                <a:avLst/>
                <a:gdLst>
                  <a:gd name="connsiteX0" fmla="*/ 132080 w 1770380"/>
                  <a:gd name="connsiteY0" fmla="*/ 208280 h 1074420"/>
                  <a:gd name="connsiteX1" fmla="*/ 294640 w 1770380"/>
                  <a:gd name="connsiteY1" fmla="*/ 35560 h 1074420"/>
                  <a:gd name="connsiteX2" fmla="*/ 1539240 w 1770380"/>
                  <a:gd name="connsiteY2" fmla="*/ 20320 h 1074420"/>
                  <a:gd name="connsiteX3" fmla="*/ 1770380 w 1770380"/>
                  <a:gd name="connsiteY3" fmla="*/ 0 h 1074420"/>
                  <a:gd name="connsiteX4" fmla="*/ 1676400 w 1770380"/>
                  <a:gd name="connsiteY4" fmla="*/ 347980 h 1074420"/>
                  <a:gd name="connsiteX5" fmla="*/ 1706880 w 1770380"/>
                  <a:gd name="connsiteY5" fmla="*/ 713740 h 1074420"/>
                  <a:gd name="connsiteX6" fmla="*/ 1635760 w 1770380"/>
                  <a:gd name="connsiteY6" fmla="*/ 1074420 h 1074420"/>
                  <a:gd name="connsiteX7" fmla="*/ 0 w 1770380"/>
                  <a:gd name="connsiteY7" fmla="*/ 904240 h 1074420"/>
                  <a:gd name="connsiteX8" fmla="*/ 132080 w 1770380"/>
                  <a:gd name="connsiteY8" fmla="*/ 388620 h 1074420"/>
                  <a:gd name="connsiteX9" fmla="*/ 132080 w 1770380"/>
                  <a:gd name="connsiteY9" fmla="*/ 208280 h 107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70380" h="1074420">
                    <a:moveTo>
                      <a:pt x="132080" y="208280"/>
                    </a:moveTo>
                    <a:lnTo>
                      <a:pt x="294640" y="35560"/>
                    </a:lnTo>
                    <a:lnTo>
                      <a:pt x="1539240" y="20320"/>
                    </a:lnTo>
                    <a:lnTo>
                      <a:pt x="1770380" y="0"/>
                    </a:lnTo>
                    <a:lnTo>
                      <a:pt x="1676400" y="347980"/>
                    </a:lnTo>
                    <a:lnTo>
                      <a:pt x="1706880" y="713740"/>
                    </a:lnTo>
                    <a:lnTo>
                      <a:pt x="1635760" y="1074420"/>
                    </a:lnTo>
                    <a:lnTo>
                      <a:pt x="0" y="904240"/>
                    </a:lnTo>
                    <a:lnTo>
                      <a:pt x="132080" y="388620"/>
                    </a:lnTo>
                    <a:lnTo>
                      <a:pt x="132080" y="208280"/>
                    </a:lnTo>
                    <a:close/>
                  </a:path>
                </a:pathLst>
              </a:custGeom>
              <a:noFill/>
              <a:ln w="9525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DD21B8E-5D0B-EC92-8749-A6AE5B2A8F20}"/>
                </a:ext>
              </a:extLst>
            </p:cNvPr>
            <p:cNvSpPr/>
            <p:nvPr/>
          </p:nvSpPr>
          <p:spPr>
            <a:xfrm>
              <a:off x="10539760" y="5529249"/>
              <a:ext cx="68356" cy="61887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739452B-C4F6-5D49-265D-A36536E24A90}"/>
                </a:ext>
              </a:extLst>
            </p:cNvPr>
            <p:cNvSpPr/>
            <p:nvPr/>
          </p:nvSpPr>
          <p:spPr>
            <a:xfrm rot="720948">
              <a:off x="10638600" y="4673922"/>
              <a:ext cx="1254132" cy="1081545"/>
            </a:xfrm>
            <a:custGeom>
              <a:avLst/>
              <a:gdLst>
                <a:gd name="connsiteX0" fmla="*/ 977153 w 977153"/>
                <a:gd name="connsiteY0" fmla="*/ 842682 h 842682"/>
                <a:gd name="connsiteX1" fmla="*/ 681318 w 977153"/>
                <a:gd name="connsiteY1" fmla="*/ 0 h 842682"/>
                <a:gd name="connsiteX2" fmla="*/ 0 w 977153"/>
                <a:gd name="connsiteY2" fmla="*/ 806824 h 842682"/>
                <a:gd name="connsiteX3" fmla="*/ 977153 w 977153"/>
                <a:gd name="connsiteY3" fmla="*/ 842682 h 84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153" h="842682">
                  <a:moveTo>
                    <a:pt x="977153" y="842682"/>
                  </a:moveTo>
                  <a:lnTo>
                    <a:pt x="681318" y="0"/>
                  </a:lnTo>
                  <a:lnTo>
                    <a:pt x="0" y="806824"/>
                  </a:lnTo>
                  <a:lnTo>
                    <a:pt x="977153" y="842682"/>
                  </a:lnTo>
                  <a:close/>
                </a:path>
              </a:pathLst>
            </a:custGeom>
            <a:solidFill>
              <a:srgbClr val="FFC5C5">
                <a:alpha val="3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703089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>
            <a:extLst>
              <a:ext uri="{FF2B5EF4-FFF2-40B4-BE49-F238E27FC236}">
                <a16:creationId xmlns:a16="http://schemas.microsoft.com/office/drawing/2014/main" id="{34A0EEA1-285E-4988-A456-4B6C7D420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706438"/>
            <a:ext cx="10294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IN" altLang="en-US" sz="2400" b="1" dirty="0">
                <a:solidFill>
                  <a:schemeClr val="bg1"/>
                </a:solidFill>
                <a:latin typeface="Tempus Sans ITC" panose="04020404030007020202" pitchFamily="82" charset="0"/>
                <a:cs typeface="Segoe UI Semibold" panose="020B0702040204020203" pitchFamily="34" charset="0"/>
              </a:rPr>
              <a:t>CONTENTS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7A77CC-2296-4047-8009-1121DE512C75}"/>
              </a:ext>
            </a:extLst>
          </p:cNvPr>
          <p:cNvSpPr txBox="1"/>
          <p:nvPr/>
        </p:nvSpPr>
        <p:spPr>
          <a:xfrm>
            <a:off x="360363" y="1168103"/>
            <a:ext cx="60404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Tempus Sans ITC" panose="04020404030007020202" pitchFamily="82" charset="0"/>
              </a:rPr>
              <a:t> Layouts</a:t>
            </a:r>
            <a:endParaRPr lang="en-US" dirty="0">
              <a:solidFill>
                <a:schemeClr val="bg1"/>
              </a:solidFill>
              <a:latin typeface="Tempus Sans ITC" panose="04020404030007020202" pitchFamily="82" charset="0"/>
            </a:endParaRPr>
          </a:p>
          <a:p>
            <a:endParaRPr lang="en-US" dirty="0">
              <a:solidFill>
                <a:schemeClr val="bg1"/>
              </a:solidFill>
              <a:latin typeface="Tempus Sans ITC" panose="040204040300070202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empus Sans ITC" panose="04020404030007020202" pitchFamily="82" charset="0"/>
              </a:rPr>
              <a:t>Sections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empus Sans ITC" panose="040204040300070202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empus Sans ITC" panose="04020404030007020202" pitchFamily="82" charset="0"/>
              </a:rPr>
              <a:t>Site photographs</a:t>
            </a:r>
          </a:p>
          <a:p>
            <a:endParaRPr lang="en-US" dirty="0">
              <a:solidFill>
                <a:schemeClr val="bg1"/>
              </a:solidFill>
              <a:latin typeface="Tempus Sans ITC" panose="040204040300070202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empus Sans ITC" panose="04020404030007020202" pitchFamily="82" charset="0"/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917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2">
            <a:extLst>
              <a:ext uri="{FF2B5EF4-FFF2-40B4-BE49-F238E27FC236}">
                <a16:creationId xmlns:a16="http://schemas.microsoft.com/office/drawing/2014/main" id="{40A346C0-8CAE-4A47-9D35-F500E9F0DA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92088" y="6396038"/>
            <a:ext cx="376237" cy="315480"/>
          </a:xfrm>
          <a:noFill/>
          <a:ln>
            <a:solidFill>
              <a:srgbClr val="4C6B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C6EAD00-FDE3-4FA6-8C98-5C26F0810653}" type="slidenum">
              <a:rPr lang="en-IN" altLang="en-US">
                <a:solidFill>
                  <a:srgbClr val="628990"/>
                </a:solidFill>
                <a:latin typeface="Bahnschrift Light SemiCondensed" panose="020B0502040204020203" pitchFamily="34" charset="0"/>
              </a:rPr>
              <a:pPr/>
              <a:t>20</a:t>
            </a:fld>
            <a:endParaRPr lang="en-IN" altLang="en-US">
              <a:solidFill>
                <a:srgbClr val="628990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C0AAE0-7E49-B3DD-C705-C31427BC2275}"/>
              </a:ext>
            </a:extLst>
          </p:cNvPr>
          <p:cNvSpPr txBox="1"/>
          <p:nvPr/>
        </p:nvSpPr>
        <p:spPr>
          <a:xfrm>
            <a:off x="568325" y="6380163"/>
            <a:ext cx="758893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4C6B70"/>
                </a:solidFill>
                <a:latin typeface="+mj-lt"/>
              </a:rPr>
              <a:t>|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 RESIDENCE  AT ALIBAUG  </a:t>
            </a:r>
            <a:r>
              <a:rPr lang="en-US" sz="2000" dirty="0">
                <a:solidFill>
                  <a:srgbClr val="4C6B70"/>
                </a:solidFill>
                <a:latin typeface="+mj-lt"/>
              </a:rPr>
              <a:t>| 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SITE PHOTOGRAPHS – VIEW FROM THE SITE </a:t>
            </a:r>
            <a:r>
              <a:rPr lang="en-US" sz="2000" dirty="0">
                <a:solidFill>
                  <a:srgbClr val="4C6B7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|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110E87-6A61-ECB0-C078-822B4D0EA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098" y="188913"/>
            <a:ext cx="8077200" cy="60579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63D692A-F82D-C7A7-CD6D-A5B10781124C}"/>
              </a:ext>
            </a:extLst>
          </p:cNvPr>
          <p:cNvGrpSpPr/>
          <p:nvPr/>
        </p:nvGrpSpPr>
        <p:grpSpPr>
          <a:xfrm>
            <a:off x="9852212" y="4673922"/>
            <a:ext cx="2040520" cy="1494125"/>
            <a:chOff x="9852212" y="4673922"/>
            <a:chExt cx="2040520" cy="14941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2830568-D07B-500E-B520-9FC5F491D375}"/>
                </a:ext>
              </a:extLst>
            </p:cNvPr>
            <p:cNvGrpSpPr/>
            <p:nvPr/>
          </p:nvGrpSpPr>
          <p:grpSpPr>
            <a:xfrm>
              <a:off x="9852212" y="5014225"/>
              <a:ext cx="1981200" cy="1153822"/>
              <a:chOff x="9852212" y="5014225"/>
              <a:chExt cx="1981200" cy="115382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CFFE4F3-EB76-4E77-CCA1-9E2B1E0B10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65" t="327" r="7620" b="458"/>
              <a:stretch/>
            </p:blipFill>
            <p:spPr>
              <a:xfrm rot="16200000" flipH="1">
                <a:off x="10265901" y="4600536"/>
                <a:ext cx="1153822" cy="1981200"/>
              </a:xfrm>
              <a:prstGeom prst="rect">
                <a:avLst/>
              </a:prstGeom>
            </p:spPr>
          </p:pic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BE63ADF-BFAA-8F1F-21F2-EF7AB7722DB1}"/>
                  </a:ext>
                </a:extLst>
              </p:cNvPr>
              <p:cNvSpPr/>
              <p:nvPr/>
            </p:nvSpPr>
            <p:spPr>
              <a:xfrm>
                <a:off x="9972040" y="5077460"/>
                <a:ext cx="1770380" cy="1074420"/>
              </a:xfrm>
              <a:custGeom>
                <a:avLst/>
                <a:gdLst>
                  <a:gd name="connsiteX0" fmla="*/ 132080 w 1770380"/>
                  <a:gd name="connsiteY0" fmla="*/ 208280 h 1074420"/>
                  <a:gd name="connsiteX1" fmla="*/ 294640 w 1770380"/>
                  <a:gd name="connsiteY1" fmla="*/ 35560 h 1074420"/>
                  <a:gd name="connsiteX2" fmla="*/ 1539240 w 1770380"/>
                  <a:gd name="connsiteY2" fmla="*/ 20320 h 1074420"/>
                  <a:gd name="connsiteX3" fmla="*/ 1770380 w 1770380"/>
                  <a:gd name="connsiteY3" fmla="*/ 0 h 1074420"/>
                  <a:gd name="connsiteX4" fmla="*/ 1676400 w 1770380"/>
                  <a:gd name="connsiteY4" fmla="*/ 347980 h 1074420"/>
                  <a:gd name="connsiteX5" fmla="*/ 1706880 w 1770380"/>
                  <a:gd name="connsiteY5" fmla="*/ 713740 h 1074420"/>
                  <a:gd name="connsiteX6" fmla="*/ 1635760 w 1770380"/>
                  <a:gd name="connsiteY6" fmla="*/ 1074420 h 1074420"/>
                  <a:gd name="connsiteX7" fmla="*/ 0 w 1770380"/>
                  <a:gd name="connsiteY7" fmla="*/ 904240 h 1074420"/>
                  <a:gd name="connsiteX8" fmla="*/ 132080 w 1770380"/>
                  <a:gd name="connsiteY8" fmla="*/ 388620 h 1074420"/>
                  <a:gd name="connsiteX9" fmla="*/ 132080 w 1770380"/>
                  <a:gd name="connsiteY9" fmla="*/ 208280 h 107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70380" h="1074420">
                    <a:moveTo>
                      <a:pt x="132080" y="208280"/>
                    </a:moveTo>
                    <a:lnTo>
                      <a:pt x="294640" y="35560"/>
                    </a:lnTo>
                    <a:lnTo>
                      <a:pt x="1539240" y="20320"/>
                    </a:lnTo>
                    <a:lnTo>
                      <a:pt x="1770380" y="0"/>
                    </a:lnTo>
                    <a:lnTo>
                      <a:pt x="1676400" y="347980"/>
                    </a:lnTo>
                    <a:lnTo>
                      <a:pt x="1706880" y="713740"/>
                    </a:lnTo>
                    <a:lnTo>
                      <a:pt x="1635760" y="1074420"/>
                    </a:lnTo>
                    <a:lnTo>
                      <a:pt x="0" y="904240"/>
                    </a:lnTo>
                    <a:lnTo>
                      <a:pt x="132080" y="388620"/>
                    </a:lnTo>
                    <a:lnTo>
                      <a:pt x="132080" y="208280"/>
                    </a:lnTo>
                    <a:close/>
                  </a:path>
                </a:pathLst>
              </a:custGeom>
              <a:noFill/>
              <a:ln w="9525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D1AF12-8637-861F-D558-772F459FB70D}"/>
                </a:ext>
              </a:extLst>
            </p:cNvPr>
            <p:cNvSpPr/>
            <p:nvPr/>
          </p:nvSpPr>
          <p:spPr>
            <a:xfrm>
              <a:off x="10539760" y="5529249"/>
              <a:ext cx="68356" cy="61887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2C0F94-DAEA-C67A-0DF8-AE26AF5E6074}"/>
                </a:ext>
              </a:extLst>
            </p:cNvPr>
            <p:cNvSpPr/>
            <p:nvPr/>
          </p:nvSpPr>
          <p:spPr>
            <a:xfrm rot="720948">
              <a:off x="10638600" y="4673922"/>
              <a:ext cx="1254132" cy="1081545"/>
            </a:xfrm>
            <a:custGeom>
              <a:avLst/>
              <a:gdLst>
                <a:gd name="connsiteX0" fmla="*/ 977153 w 977153"/>
                <a:gd name="connsiteY0" fmla="*/ 842682 h 842682"/>
                <a:gd name="connsiteX1" fmla="*/ 681318 w 977153"/>
                <a:gd name="connsiteY1" fmla="*/ 0 h 842682"/>
                <a:gd name="connsiteX2" fmla="*/ 0 w 977153"/>
                <a:gd name="connsiteY2" fmla="*/ 806824 h 842682"/>
                <a:gd name="connsiteX3" fmla="*/ 977153 w 977153"/>
                <a:gd name="connsiteY3" fmla="*/ 842682 h 84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153" h="842682">
                  <a:moveTo>
                    <a:pt x="977153" y="842682"/>
                  </a:moveTo>
                  <a:lnTo>
                    <a:pt x="681318" y="0"/>
                  </a:lnTo>
                  <a:lnTo>
                    <a:pt x="0" y="806824"/>
                  </a:lnTo>
                  <a:lnTo>
                    <a:pt x="977153" y="842682"/>
                  </a:lnTo>
                  <a:close/>
                </a:path>
              </a:pathLst>
            </a:custGeom>
            <a:solidFill>
              <a:srgbClr val="FFC5C5">
                <a:alpha val="3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374146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2">
            <a:extLst>
              <a:ext uri="{FF2B5EF4-FFF2-40B4-BE49-F238E27FC236}">
                <a16:creationId xmlns:a16="http://schemas.microsoft.com/office/drawing/2014/main" id="{40A346C0-8CAE-4A47-9D35-F500E9F0DA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92088" y="6396038"/>
            <a:ext cx="376237" cy="315480"/>
          </a:xfrm>
          <a:noFill/>
          <a:ln>
            <a:solidFill>
              <a:srgbClr val="4C6B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C6EAD00-FDE3-4FA6-8C98-5C26F0810653}" type="slidenum">
              <a:rPr lang="en-IN" altLang="en-US">
                <a:solidFill>
                  <a:srgbClr val="628990"/>
                </a:solidFill>
                <a:latin typeface="Bahnschrift Light SemiCondensed" panose="020B0502040204020203" pitchFamily="34" charset="0"/>
              </a:rPr>
              <a:pPr/>
              <a:t>21</a:t>
            </a:fld>
            <a:endParaRPr lang="en-IN" altLang="en-US">
              <a:solidFill>
                <a:srgbClr val="628990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F9D5C5-9B0C-18D7-A425-42A6C658A7EB}"/>
              </a:ext>
            </a:extLst>
          </p:cNvPr>
          <p:cNvSpPr txBox="1"/>
          <p:nvPr/>
        </p:nvSpPr>
        <p:spPr>
          <a:xfrm>
            <a:off x="568325" y="6380163"/>
            <a:ext cx="758893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4C6B70"/>
                </a:solidFill>
                <a:latin typeface="+mj-lt"/>
              </a:rPr>
              <a:t>|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 RESIDENCE  AT ALIBAUG  </a:t>
            </a:r>
            <a:r>
              <a:rPr lang="en-US" sz="2000" dirty="0">
                <a:solidFill>
                  <a:srgbClr val="4C6B70"/>
                </a:solidFill>
                <a:latin typeface="+mj-lt"/>
              </a:rPr>
              <a:t>| 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SITE PHOTOGRAPHS – VIEW FROM THE SITE </a:t>
            </a:r>
            <a:r>
              <a:rPr lang="en-US" sz="2000" dirty="0">
                <a:solidFill>
                  <a:srgbClr val="4C6B7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|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06BA6B-10C9-A1AC-C602-536569165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7420"/>
            <a:ext cx="12192000" cy="242316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5B619F7-EBC8-8A32-D4E5-A55BD0816267}"/>
              </a:ext>
            </a:extLst>
          </p:cNvPr>
          <p:cNvGrpSpPr/>
          <p:nvPr/>
        </p:nvGrpSpPr>
        <p:grpSpPr>
          <a:xfrm>
            <a:off x="9852212" y="4673922"/>
            <a:ext cx="2040520" cy="1494125"/>
            <a:chOff x="9852212" y="4673922"/>
            <a:chExt cx="2040520" cy="14941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3C6BFC2-CB15-91AB-B2BD-933D6D269C6D}"/>
                </a:ext>
              </a:extLst>
            </p:cNvPr>
            <p:cNvGrpSpPr/>
            <p:nvPr/>
          </p:nvGrpSpPr>
          <p:grpSpPr>
            <a:xfrm>
              <a:off x="9852212" y="5014225"/>
              <a:ext cx="1981200" cy="1153822"/>
              <a:chOff x="9852212" y="5014225"/>
              <a:chExt cx="1981200" cy="1153822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27D64510-1475-1C21-9356-5906DED362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65" t="327" r="7620" b="458"/>
              <a:stretch/>
            </p:blipFill>
            <p:spPr>
              <a:xfrm rot="16200000" flipH="1">
                <a:off x="10265901" y="4600536"/>
                <a:ext cx="1153822" cy="1981200"/>
              </a:xfrm>
              <a:prstGeom prst="rect">
                <a:avLst/>
              </a:prstGeom>
            </p:spPr>
          </p:pic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3BE1B5AD-BDF8-CFBF-85A4-9F6D07B96039}"/>
                  </a:ext>
                </a:extLst>
              </p:cNvPr>
              <p:cNvSpPr/>
              <p:nvPr/>
            </p:nvSpPr>
            <p:spPr>
              <a:xfrm>
                <a:off x="9972040" y="5077460"/>
                <a:ext cx="1770380" cy="1074420"/>
              </a:xfrm>
              <a:custGeom>
                <a:avLst/>
                <a:gdLst>
                  <a:gd name="connsiteX0" fmla="*/ 132080 w 1770380"/>
                  <a:gd name="connsiteY0" fmla="*/ 208280 h 1074420"/>
                  <a:gd name="connsiteX1" fmla="*/ 294640 w 1770380"/>
                  <a:gd name="connsiteY1" fmla="*/ 35560 h 1074420"/>
                  <a:gd name="connsiteX2" fmla="*/ 1539240 w 1770380"/>
                  <a:gd name="connsiteY2" fmla="*/ 20320 h 1074420"/>
                  <a:gd name="connsiteX3" fmla="*/ 1770380 w 1770380"/>
                  <a:gd name="connsiteY3" fmla="*/ 0 h 1074420"/>
                  <a:gd name="connsiteX4" fmla="*/ 1676400 w 1770380"/>
                  <a:gd name="connsiteY4" fmla="*/ 347980 h 1074420"/>
                  <a:gd name="connsiteX5" fmla="*/ 1706880 w 1770380"/>
                  <a:gd name="connsiteY5" fmla="*/ 713740 h 1074420"/>
                  <a:gd name="connsiteX6" fmla="*/ 1635760 w 1770380"/>
                  <a:gd name="connsiteY6" fmla="*/ 1074420 h 1074420"/>
                  <a:gd name="connsiteX7" fmla="*/ 0 w 1770380"/>
                  <a:gd name="connsiteY7" fmla="*/ 904240 h 1074420"/>
                  <a:gd name="connsiteX8" fmla="*/ 132080 w 1770380"/>
                  <a:gd name="connsiteY8" fmla="*/ 388620 h 1074420"/>
                  <a:gd name="connsiteX9" fmla="*/ 132080 w 1770380"/>
                  <a:gd name="connsiteY9" fmla="*/ 208280 h 107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70380" h="1074420">
                    <a:moveTo>
                      <a:pt x="132080" y="208280"/>
                    </a:moveTo>
                    <a:lnTo>
                      <a:pt x="294640" y="35560"/>
                    </a:lnTo>
                    <a:lnTo>
                      <a:pt x="1539240" y="20320"/>
                    </a:lnTo>
                    <a:lnTo>
                      <a:pt x="1770380" y="0"/>
                    </a:lnTo>
                    <a:lnTo>
                      <a:pt x="1676400" y="347980"/>
                    </a:lnTo>
                    <a:lnTo>
                      <a:pt x="1706880" y="713740"/>
                    </a:lnTo>
                    <a:lnTo>
                      <a:pt x="1635760" y="1074420"/>
                    </a:lnTo>
                    <a:lnTo>
                      <a:pt x="0" y="904240"/>
                    </a:lnTo>
                    <a:lnTo>
                      <a:pt x="132080" y="388620"/>
                    </a:lnTo>
                    <a:lnTo>
                      <a:pt x="132080" y="208280"/>
                    </a:lnTo>
                    <a:close/>
                  </a:path>
                </a:pathLst>
              </a:custGeom>
              <a:noFill/>
              <a:ln w="9525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1102200-504E-AC36-ED9D-094A6000E42E}"/>
                </a:ext>
              </a:extLst>
            </p:cNvPr>
            <p:cNvSpPr/>
            <p:nvPr/>
          </p:nvSpPr>
          <p:spPr>
            <a:xfrm>
              <a:off x="10539760" y="5529249"/>
              <a:ext cx="68356" cy="61887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F2FFBC5-84AF-FEB6-212B-6C0FF2DED984}"/>
                </a:ext>
              </a:extLst>
            </p:cNvPr>
            <p:cNvSpPr/>
            <p:nvPr/>
          </p:nvSpPr>
          <p:spPr>
            <a:xfrm rot="720948">
              <a:off x="10638600" y="4673922"/>
              <a:ext cx="1254132" cy="1081545"/>
            </a:xfrm>
            <a:custGeom>
              <a:avLst/>
              <a:gdLst>
                <a:gd name="connsiteX0" fmla="*/ 977153 w 977153"/>
                <a:gd name="connsiteY0" fmla="*/ 842682 h 842682"/>
                <a:gd name="connsiteX1" fmla="*/ 681318 w 977153"/>
                <a:gd name="connsiteY1" fmla="*/ 0 h 842682"/>
                <a:gd name="connsiteX2" fmla="*/ 0 w 977153"/>
                <a:gd name="connsiteY2" fmla="*/ 806824 h 842682"/>
                <a:gd name="connsiteX3" fmla="*/ 977153 w 977153"/>
                <a:gd name="connsiteY3" fmla="*/ 842682 h 84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153" h="842682">
                  <a:moveTo>
                    <a:pt x="977153" y="842682"/>
                  </a:moveTo>
                  <a:lnTo>
                    <a:pt x="681318" y="0"/>
                  </a:lnTo>
                  <a:lnTo>
                    <a:pt x="0" y="806824"/>
                  </a:lnTo>
                  <a:lnTo>
                    <a:pt x="977153" y="842682"/>
                  </a:lnTo>
                  <a:close/>
                </a:path>
              </a:pathLst>
            </a:custGeom>
            <a:solidFill>
              <a:srgbClr val="FFC5C5">
                <a:alpha val="3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058190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2">
            <a:extLst>
              <a:ext uri="{FF2B5EF4-FFF2-40B4-BE49-F238E27FC236}">
                <a16:creationId xmlns:a16="http://schemas.microsoft.com/office/drawing/2014/main" id="{40A346C0-8CAE-4A47-9D35-F500E9F0DA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92088" y="6396038"/>
            <a:ext cx="376237" cy="315480"/>
          </a:xfrm>
          <a:noFill/>
          <a:ln>
            <a:solidFill>
              <a:srgbClr val="4C6B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C6EAD00-FDE3-4FA6-8C98-5C26F0810653}" type="slidenum">
              <a:rPr lang="en-IN" altLang="en-US">
                <a:solidFill>
                  <a:srgbClr val="628990"/>
                </a:solidFill>
                <a:latin typeface="Bahnschrift Light SemiCondensed" panose="020B0502040204020203" pitchFamily="34" charset="0"/>
              </a:rPr>
              <a:pPr/>
              <a:t>22</a:t>
            </a:fld>
            <a:endParaRPr lang="en-IN" altLang="en-US">
              <a:solidFill>
                <a:srgbClr val="628990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C0AAE0-7E49-B3DD-C705-C31427BC2275}"/>
              </a:ext>
            </a:extLst>
          </p:cNvPr>
          <p:cNvSpPr txBox="1"/>
          <p:nvPr/>
        </p:nvSpPr>
        <p:spPr>
          <a:xfrm>
            <a:off x="568325" y="6380163"/>
            <a:ext cx="758893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4C6B70"/>
                </a:solidFill>
                <a:latin typeface="+mj-lt"/>
              </a:rPr>
              <a:t>|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 RESIDENCE  AT ALIBAUG  </a:t>
            </a:r>
            <a:r>
              <a:rPr lang="en-US" sz="2000" dirty="0">
                <a:solidFill>
                  <a:srgbClr val="4C6B70"/>
                </a:solidFill>
                <a:latin typeface="+mj-lt"/>
              </a:rPr>
              <a:t>| 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SITE PHOTOGRAPHS – VIEW FROM THE SITE </a:t>
            </a:r>
            <a:r>
              <a:rPr lang="en-US" sz="2000" dirty="0">
                <a:solidFill>
                  <a:srgbClr val="4C6B7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|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453B71-24C5-7E67-2F2D-8047E9DB3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1230"/>
            <a:ext cx="12192000" cy="241554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29D2C04-CB0B-0495-ACFE-4A35B8E7DAC2}"/>
              </a:ext>
            </a:extLst>
          </p:cNvPr>
          <p:cNvGrpSpPr/>
          <p:nvPr/>
        </p:nvGrpSpPr>
        <p:grpSpPr>
          <a:xfrm>
            <a:off x="9852212" y="4673922"/>
            <a:ext cx="2040520" cy="1494125"/>
            <a:chOff x="9852212" y="4673922"/>
            <a:chExt cx="2040520" cy="149412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74A47C7-3AAC-DD5D-C6C1-7B9FBB4C2082}"/>
                </a:ext>
              </a:extLst>
            </p:cNvPr>
            <p:cNvGrpSpPr/>
            <p:nvPr/>
          </p:nvGrpSpPr>
          <p:grpSpPr>
            <a:xfrm>
              <a:off x="9852212" y="5014225"/>
              <a:ext cx="1981200" cy="1153822"/>
              <a:chOff x="9852212" y="5014225"/>
              <a:chExt cx="1981200" cy="1153822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0B0CA86-121B-02AA-6B8C-B0B3D86D31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65" t="327" r="7620" b="458"/>
              <a:stretch/>
            </p:blipFill>
            <p:spPr>
              <a:xfrm rot="16200000" flipH="1">
                <a:off x="10265901" y="4600536"/>
                <a:ext cx="1153822" cy="1981200"/>
              </a:xfrm>
              <a:prstGeom prst="rect">
                <a:avLst/>
              </a:prstGeom>
            </p:spPr>
          </p:pic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8BA17EE2-E6A7-B795-1920-FC93CA51BFCC}"/>
                  </a:ext>
                </a:extLst>
              </p:cNvPr>
              <p:cNvSpPr/>
              <p:nvPr/>
            </p:nvSpPr>
            <p:spPr>
              <a:xfrm>
                <a:off x="9972040" y="5077460"/>
                <a:ext cx="1770380" cy="1074420"/>
              </a:xfrm>
              <a:custGeom>
                <a:avLst/>
                <a:gdLst>
                  <a:gd name="connsiteX0" fmla="*/ 132080 w 1770380"/>
                  <a:gd name="connsiteY0" fmla="*/ 208280 h 1074420"/>
                  <a:gd name="connsiteX1" fmla="*/ 294640 w 1770380"/>
                  <a:gd name="connsiteY1" fmla="*/ 35560 h 1074420"/>
                  <a:gd name="connsiteX2" fmla="*/ 1539240 w 1770380"/>
                  <a:gd name="connsiteY2" fmla="*/ 20320 h 1074420"/>
                  <a:gd name="connsiteX3" fmla="*/ 1770380 w 1770380"/>
                  <a:gd name="connsiteY3" fmla="*/ 0 h 1074420"/>
                  <a:gd name="connsiteX4" fmla="*/ 1676400 w 1770380"/>
                  <a:gd name="connsiteY4" fmla="*/ 347980 h 1074420"/>
                  <a:gd name="connsiteX5" fmla="*/ 1706880 w 1770380"/>
                  <a:gd name="connsiteY5" fmla="*/ 713740 h 1074420"/>
                  <a:gd name="connsiteX6" fmla="*/ 1635760 w 1770380"/>
                  <a:gd name="connsiteY6" fmla="*/ 1074420 h 1074420"/>
                  <a:gd name="connsiteX7" fmla="*/ 0 w 1770380"/>
                  <a:gd name="connsiteY7" fmla="*/ 904240 h 1074420"/>
                  <a:gd name="connsiteX8" fmla="*/ 132080 w 1770380"/>
                  <a:gd name="connsiteY8" fmla="*/ 388620 h 1074420"/>
                  <a:gd name="connsiteX9" fmla="*/ 132080 w 1770380"/>
                  <a:gd name="connsiteY9" fmla="*/ 208280 h 107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70380" h="1074420">
                    <a:moveTo>
                      <a:pt x="132080" y="208280"/>
                    </a:moveTo>
                    <a:lnTo>
                      <a:pt x="294640" y="35560"/>
                    </a:lnTo>
                    <a:lnTo>
                      <a:pt x="1539240" y="20320"/>
                    </a:lnTo>
                    <a:lnTo>
                      <a:pt x="1770380" y="0"/>
                    </a:lnTo>
                    <a:lnTo>
                      <a:pt x="1676400" y="347980"/>
                    </a:lnTo>
                    <a:lnTo>
                      <a:pt x="1706880" y="713740"/>
                    </a:lnTo>
                    <a:lnTo>
                      <a:pt x="1635760" y="1074420"/>
                    </a:lnTo>
                    <a:lnTo>
                      <a:pt x="0" y="904240"/>
                    </a:lnTo>
                    <a:lnTo>
                      <a:pt x="132080" y="388620"/>
                    </a:lnTo>
                    <a:lnTo>
                      <a:pt x="132080" y="208280"/>
                    </a:lnTo>
                    <a:close/>
                  </a:path>
                </a:pathLst>
              </a:custGeom>
              <a:noFill/>
              <a:ln w="9525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F63FF1A-1726-1C8F-5074-DBB2A7FD027E}"/>
                </a:ext>
              </a:extLst>
            </p:cNvPr>
            <p:cNvSpPr/>
            <p:nvPr/>
          </p:nvSpPr>
          <p:spPr>
            <a:xfrm>
              <a:off x="10539760" y="5529249"/>
              <a:ext cx="68356" cy="61887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DDEE152-2BE5-4D94-8EB7-C5566CC359C5}"/>
                </a:ext>
              </a:extLst>
            </p:cNvPr>
            <p:cNvSpPr/>
            <p:nvPr/>
          </p:nvSpPr>
          <p:spPr>
            <a:xfrm rot="720948">
              <a:off x="10638600" y="4673922"/>
              <a:ext cx="1254132" cy="1081545"/>
            </a:xfrm>
            <a:custGeom>
              <a:avLst/>
              <a:gdLst>
                <a:gd name="connsiteX0" fmla="*/ 977153 w 977153"/>
                <a:gd name="connsiteY0" fmla="*/ 842682 h 842682"/>
                <a:gd name="connsiteX1" fmla="*/ 681318 w 977153"/>
                <a:gd name="connsiteY1" fmla="*/ 0 h 842682"/>
                <a:gd name="connsiteX2" fmla="*/ 0 w 977153"/>
                <a:gd name="connsiteY2" fmla="*/ 806824 h 842682"/>
                <a:gd name="connsiteX3" fmla="*/ 977153 w 977153"/>
                <a:gd name="connsiteY3" fmla="*/ 842682 h 84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153" h="842682">
                  <a:moveTo>
                    <a:pt x="977153" y="842682"/>
                  </a:moveTo>
                  <a:lnTo>
                    <a:pt x="681318" y="0"/>
                  </a:lnTo>
                  <a:lnTo>
                    <a:pt x="0" y="806824"/>
                  </a:lnTo>
                  <a:lnTo>
                    <a:pt x="977153" y="842682"/>
                  </a:lnTo>
                  <a:close/>
                </a:path>
              </a:pathLst>
            </a:custGeom>
            <a:solidFill>
              <a:srgbClr val="FFC5C5">
                <a:alpha val="3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602276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2">
            <a:extLst>
              <a:ext uri="{FF2B5EF4-FFF2-40B4-BE49-F238E27FC236}">
                <a16:creationId xmlns:a16="http://schemas.microsoft.com/office/drawing/2014/main" id="{40A346C0-8CAE-4A47-9D35-F500E9F0DA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92088" y="6396038"/>
            <a:ext cx="376237" cy="315480"/>
          </a:xfrm>
          <a:noFill/>
          <a:ln>
            <a:solidFill>
              <a:srgbClr val="4C6B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C6EAD00-FDE3-4FA6-8C98-5C26F0810653}" type="slidenum">
              <a:rPr lang="en-IN" altLang="en-US">
                <a:solidFill>
                  <a:srgbClr val="628990"/>
                </a:solidFill>
                <a:latin typeface="Bahnschrift Light SemiCondensed" panose="020B0502040204020203" pitchFamily="34" charset="0"/>
              </a:rPr>
              <a:pPr/>
              <a:t>23</a:t>
            </a:fld>
            <a:endParaRPr lang="en-IN" altLang="en-US">
              <a:solidFill>
                <a:srgbClr val="628990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C0AAE0-7E49-B3DD-C705-C31427BC2275}"/>
              </a:ext>
            </a:extLst>
          </p:cNvPr>
          <p:cNvSpPr txBox="1"/>
          <p:nvPr/>
        </p:nvSpPr>
        <p:spPr>
          <a:xfrm>
            <a:off x="568325" y="6380163"/>
            <a:ext cx="758893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4C6B70"/>
                </a:solidFill>
                <a:latin typeface="+mj-lt"/>
              </a:rPr>
              <a:t>|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 RESIDENCE  AT ALIBAUG  </a:t>
            </a:r>
            <a:r>
              <a:rPr lang="en-US" sz="2000" dirty="0">
                <a:solidFill>
                  <a:srgbClr val="4C6B70"/>
                </a:solidFill>
                <a:latin typeface="+mj-lt"/>
              </a:rPr>
              <a:t>| 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SITE PHOTOGRAPHS – VIEW FROM THE SITE </a:t>
            </a:r>
            <a:r>
              <a:rPr lang="en-US" sz="2000" dirty="0">
                <a:solidFill>
                  <a:srgbClr val="4C6B7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|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616CF5-5C98-010D-FAB6-1FE4E97FB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1680"/>
            <a:ext cx="12192000" cy="283464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53F95D0-D1E8-B13B-CDF1-8A71D6E4F9DC}"/>
              </a:ext>
            </a:extLst>
          </p:cNvPr>
          <p:cNvGrpSpPr/>
          <p:nvPr/>
        </p:nvGrpSpPr>
        <p:grpSpPr>
          <a:xfrm>
            <a:off x="9852212" y="4673922"/>
            <a:ext cx="2040520" cy="1494125"/>
            <a:chOff x="9852212" y="4673922"/>
            <a:chExt cx="2040520" cy="14941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EB91E45-C845-D957-AFAA-E34DFA9DA895}"/>
                </a:ext>
              </a:extLst>
            </p:cNvPr>
            <p:cNvGrpSpPr/>
            <p:nvPr/>
          </p:nvGrpSpPr>
          <p:grpSpPr>
            <a:xfrm>
              <a:off x="9852212" y="5014225"/>
              <a:ext cx="1981200" cy="1153822"/>
              <a:chOff x="9852212" y="5014225"/>
              <a:chExt cx="1981200" cy="1153822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1E11710-644C-5307-0198-B59A6A4A25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65" t="327" r="7620" b="458"/>
              <a:stretch/>
            </p:blipFill>
            <p:spPr>
              <a:xfrm rot="16200000" flipH="1">
                <a:off x="10265901" y="4600536"/>
                <a:ext cx="1153822" cy="1981200"/>
              </a:xfrm>
              <a:prstGeom prst="rect">
                <a:avLst/>
              </a:prstGeom>
            </p:spPr>
          </p:pic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90558540-E5CC-63D7-047A-2D1050119B59}"/>
                  </a:ext>
                </a:extLst>
              </p:cNvPr>
              <p:cNvSpPr/>
              <p:nvPr/>
            </p:nvSpPr>
            <p:spPr>
              <a:xfrm>
                <a:off x="9972040" y="5077460"/>
                <a:ext cx="1770380" cy="1074420"/>
              </a:xfrm>
              <a:custGeom>
                <a:avLst/>
                <a:gdLst>
                  <a:gd name="connsiteX0" fmla="*/ 132080 w 1770380"/>
                  <a:gd name="connsiteY0" fmla="*/ 208280 h 1074420"/>
                  <a:gd name="connsiteX1" fmla="*/ 294640 w 1770380"/>
                  <a:gd name="connsiteY1" fmla="*/ 35560 h 1074420"/>
                  <a:gd name="connsiteX2" fmla="*/ 1539240 w 1770380"/>
                  <a:gd name="connsiteY2" fmla="*/ 20320 h 1074420"/>
                  <a:gd name="connsiteX3" fmla="*/ 1770380 w 1770380"/>
                  <a:gd name="connsiteY3" fmla="*/ 0 h 1074420"/>
                  <a:gd name="connsiteX4" fmla="*/ 1676400 w 1770380"/>
                  <a:gd name="connsiteY4" fmla="*/ 347980 h 1074420"/>
                  <a:gd name="connsiteX5" fmla="*/ 1706880 w 1770380"/>
                  <a:gd name="connsiteY5" fmla="*/ 713740 h 1074420"/>
                  <a:gd name="connsiteX6" fmla="*/ 1635760 w 1770380"/>
                  <a:gd name="connsiteY6" fmla="*/ 1074420 h 1074420"/>
                  <a:gd name="connsiteX7" fmla="*/ 0 w 1770380"/>
                  <a:gd name="connsiteY7" fmla="*/ 904240 h 1074420"/>
                  <a:gd name="connsiteX8" fmla="*/ 132080 w 1770380"/>
                  <a:gd name="connsiteY8" fmla="*/ 388620 h 1074420"/>
                  <a:gd name="connsiteX9" fmla="*/ 132080 w 1770380"/>
                  <a:gd name="connsiteY9" fmla="*/ 208280 h 107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70380" h="1074420">
                    <a:moveTo>
                      <a:pt x="132080" y="208280"/>
                    </a:moveTo>
                    <a:lnTo>
                      <a:pt x="294640" y="35560"/>
                    </a:lnTo>
                    <a:lnTo>
                      <a:pt x="1539240" y="20320"/>
                    </a:lnTo>
                    <a:lnTo>
                      <a:pt x="1770380" y="0"/>
                    </a:lnTo>
                    <a:lnTo>
                      <a:pt x="1676400" y="347980"/>
                    </a:lnTo>
                    <a:lnTo>
                      <a:pt x="1706880" y="713740"/>
                    </a:lnTo>
                    <a:lnTo>
                      <a:pt x="1635760" y="1074420"/>
                    </a:lnTo>
                    <a:lnTo>
                      <a:pt x="0" y="904240"/>
                    </a:lnTo>
                    <a:lnTo>
                      <a:pt x="132080" y="388620"/>
                    </a:lnTo>
                    <a:lnTo>
                      <a:pt x="132080" y="208280"/>
                    </a:lnTo>
                    <a:close/>
                  </a:path>
                </a:pathLst>
              </a:custGeom>
              <a:noFill/>
              <a:ln w="9525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DC24321-7148-5531-F892-F6940676DB22}"/>
                </a:ext>
              </a:extLst>
            </p:cNvPr>
            <p:cNvSpPr/>
            <p:nvPr/>
          </p:nvSpPr>
          <p:spPr>
            <a:xfrm>
              <a:off x="10539760" y="5529249"/>
              <a:ext cx="68356" cy="61887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FC5B907-B3D5-0690-3E60-D3CE21A9FB2E}"/>
                </a:ext>
              </a:extLst>
            </p:cNvPr>
            <p:cNvSpPr/>
            <p:nvPr/>
          </p:nvSpPr>
          <p:spPr>
            <a:xfrm rot="720948">
              <a:off x="10638600" y="4673922"/>
              <a:ext cx="1254132" cy="1081545"/>
            </a:xfrm>
            <a:custGeom>
              <a:avLst/>
              <a:gdLst>
                <a:gd name="connsiteX0" fmla="*/ 977153 w 977153"/>
                <a:gd name="connsiteY0" fmla="*/ 842682 h 842682"/>
                <a:gd name="connsiteX1" fmla="*/ 681318 w 977153"/>
                <a:gd name="connsiteY1" fmla="*/ 0 h 842682"/>
                <a:gd name="connsiteX2" fmla="*/ 0 w 977153"/>
                <a:gd name="connsiteY2" fmla="*/ 806824 h 842682"/>
                <a:gd name="connsiteX3" fmla="*/ 977153 w 977153"/>
                <a:gd name="connsiteY3" fmla="*/ 842682 h 84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153" h="842682">
                  <a:moveTo>
                    <a:pt x="977153" y="842682"/>
                  </a:moveTo>
                  <a:lnTo>
                    <a:pt x="681318" y="0"/>
                  </a:lnTo>
                  <a:lnTo>
                    <a:pt x="0" y="806824"/>
                  </a:lnTo>
                  <a:lnTo>
                    <a:pt x="977153" y="842682"/>
                  </a:lnTo>
                  <a:close/>
                </a:path>
              </a:pathLst>
            </a:custGeom>
            <a:solidFill>
              <a:srgbClr val="FFC5C5">
                <a:alpha val="3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375328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2">
            <a:extLst>
              <a:ext uri="{FF2B5EF4-FFF2-40B4-BE49-F238E27FC236}">
                <a16:creationId xmlns:a16="http://schemas.microsoft.com/office/drawing/2014/main" id="{40A346C0-8CAE-4A47-9D35-F500E9F0DA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92088" y="6396038"/>
            <a:ext cx="376237" cy="315480"/>
          </a:xfrm>
          <a:noFill/>
          <a:ln>
            <a:solidFill>
              <a:srgbClr val="4C6B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C6EAD00-FDE3-4FA6-8C98-5C26F0810653}" type="slidenum">
              <a:rPr lang="en-IN" altLang="en-US">
                <a:solidFill>
                  <a:srgbClr val="628990"/>
                </a:solidFill>
                <a:latin typeface="Bahnschrift Light SemiCondensed" panose="020B0502040204020203" pitchFamily="34" charset="0"/>
              </a:rPr>
              <a:pPr/>
              <a:t>24</a:t>
            </a:fld>
            <a:endParaRPr lang="en-IN" altLang="en-US">
              <a:solidFill>
                <a:srgbClr val="628990"/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1C4D10-76D1-2D85-D4C3-75E948B56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310"/>
            <a:ext cx="12192000" cy="18973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1317B3-BC61-AB95-0343-046A1BE646A8}"/>
              </a:ext>
            </a:extLst>
          </p:cNvPr>
          <p:cNvSpPr txBox="1"/>
          <p:nvPr/>
        </p:nvSpPr>
        <p:spPr>
          <a:xfrm>
            <a:off x="568325" y="6380163"/>
            <a:ext cx="758893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4C6B70"/>
                </a:solidFill>
                <a:latin typeface="+mj-lt"/>
              </a:rPr>
              <a:t>|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 RESIDENCE  AT ALIBAUG  </a:t>
            </a:r>
            <a:r>
              <a:rPr lang="en-US" sz="2000" dirty="0">
                <a:solidFill>
                  <a:srgbClr val="4C6B70"/>
                </a:solidFill>
                <a:latin typeface="+mj-lt"/>
              </a:rPr>
              <a:t>| 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SITE PHOTOGRAPHS – VIEW FROM THE SITE </a:t>
            </a:r>
            <a:r>
              <a:rPr lang="en-US" sz="2000" dirty="0">
                <a:solidFill>
                  <a:srgbClr val="4C6B7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|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105A237-909F-80D3-6B32-2CB5E528C744}"/>
              </a:ext>
            </a:extLst>
          </p:cNvPr>
          <p:cNvGrpSpPr/>
          <p:nvPr/>
        </p:nvGrpSpPr>
        <p:grpSpPr>
          <a:xfrm>
            <a:off x="9852212" y="4673922"/>
            <a:ext cx="2040520" cy="1494125"/>
            <a:chOff x="9852212" y="4673922"/>
            <a:chExt cx="2040520" cy="149412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5279EF4-2DFC-EB49-EBF4-F220BC325EEB}"/>
                </a:ext>
              </a:extLst>
            </p:cNvPr>
            <p:cNvGrpSpPr/>
            <p:nvPr/>
          </p:nvGrpSpPr>
          <p:grpSpPr>
            <a:xfrm>
              <a:off x="9852212" y="5014225"/>
              <a:ext cx="1981200" cy="1153822"/>
              <a:chOff x="9852212" y="5014225"/>
              <a:chExt cx="1981200" cy="115382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598AFF1-0F29-9572-7BC3-DFC489DDAD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65" t="327" r="7620" b="458"/>
              <a:stretch/>
            </p:blipFill>
            <p:spPr>
              <a:xfrm rot="16200000" flipH="1">
                <a:off x="10265901" y="4600536"/>
                <a:ext cx="1153822" cy="1981200"/>
              </a:xfrm>
              <a:prstGeom prst="rect">
                <a:avLst/>
              </a:prstGeom>
            </p:spPr>
          </p:pic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9BD0AD9-6E2D-F0F4-DEF6-A4185291BE97}"/>
                  </a:ext>
                </a:extLst>
              </p:cNvPr>
              <p:cNvSpPr/>
              <p:nvPr/>
            </p:nvSpPr>
            <p:spPr>
              <a:xfrm>
                <a:off x="9972040" y="5077460"/>
                <a:ext cx="1770380" cy="1074420"/>
              </a:xfrm>
              <a:custGeom>
                <a:avLst/>
                <a:gdLst>
                  <a:gd name="connsiteX0" fmla="*/ 132080 w 1770380"/>
                  <a:gd name="connsiteY0" fmla="*/ 208280 h 1074420"/>
                  <a:gd name="connsiteX1" fmla="*/ 294640 w 1770380"/>
                  <a:gd name="connsiteY1" fmla="*/ 35560 h 1074420"/>
                  <a:gd name="connsiteX2" fmla="*/ 1539240 w 1770380"/>
                  <a:gd name="connsiteY2" fmla="*/ 20320 h 1074420"/>
                  <a:gd name="connsiteX3" fmla="*/ 1770380 w 1770380"/>
                  <a:gd name="connsiteY3" fmla="*/ 0 h 1074420"/>
                  <a:gd name="connsiteX4" fmla="*/ 1676400 w 1770380"/>
                  <a:gd name="connsiteY4" fmla="*/ 347980 h 1074420"/>
                  <a:gd name="connsiteX5" fmla="*/ 1706880 w 1770380"/>
                  <a:gd name="connsiteY5" fmla="*/ 713740 h 1074420"/>
                  <a:gd name="connsiteX6" fmla="*/ 1635760 w 1770380"/>
                  <a:gd name="connsiteY6" fmla="*/ 1074420 h 1074420"/>
                  <a:gd name="connsiteX7" fmla="*/ 0 w 1770380"/>
                  <a:gd name="connsiteY7" fmla="*/ 904240 h 1074420"/>
                  <a:gd name="connsiteX8" fmla="*/ 132080 w 1770380"/>
                  <a:gd name="connsiteY8" fmla="*/ 388620 h 1074420"/>
                  <a:gd name="connsiteX9" fmla="*/ 132080 w 1770380"/>
                  <a:gd name="connsiteY9" fmla="*/ 208280 h 107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70380" h="1074420">
                    <a:moveTo>
                      <a:pt x="132080" y="208280"/>
                    </a:moveTo>
                    <a:lnTo>
                      <a:pt x="294640" y="35560"/>
                    </a:lnTo>
                    <a:lnTo>
                      <a:pt x="1539240" y="20320"/>
                    </a:lnTo>
                    <a:lnTo>
                      <a:pt x="1770380" y="0"/>
                    </a:lnTo>
                    <a:lnTo>
                      <a:pt x="1676400" y="347980"/>
                    </a:lnTo>
                    <a:lnTo>
                      <a:pt x="1706880" y="713740"/>
                    </a:lnTo>
                    <a:lnTo>
                      <a:pt x="1635760" y="1074420"/>
                    </a:lnTo>
                    <a:lnTo>
                      <a:pt x="0" y="904240"/>
                    </a:lnTo>
                    <a:lnTo>
                      <a:pt x="132080" y="388620"/>
                    </a:lnTo>
                    <a:lnTo>
                      <a:pt x="132080" y="208280"/>
                    </a:lnTo>
                    <a:close/>
                  </a:path>
                </a:pathLst>
              </a:custGeom>
              <a:noFill/>
              <a:ln w="9525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26D932E-2B30-80DF-52D0-881DCF7D6E2C}"/>
                </a:ext>
              </a:extLst>
            </p:cNvPr>
            <p:cNvSpPr/>
            <p:nvPr/>
          </p:nvSpPr>
          <p:spPr>
            <a:xfrm>
              <a:off x="10539760" y="5529249"/>
              <a:ext cx="68356" cy="61887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C3BBC91-0C85-01AB-E7A4-F3E8D75179C8}"/>
                </a:ext>
              </a:extLst>
            </p:cNvPr>
            <p:cNvSpPr/>
            <p:nvPr/>
          </p:nvSpPr>
          <p:spPr>
            <a:xfrm rot="720948">
              <a:off x="10638600" y="4673922"/>
              <a:ext cx="1254132" cy="1081545"/>
            </a:xfrm>
            <a:custGeom>
              <a:avLst/>
              <a:gdLst>
                <a:gd name="connsiteX0" fmla="*/ 977153 w 977153"/>
                <a:gd name="connsiteY0" fmla="*/ 842682 h 842682"/>
                <a:gd name="connsiteX1" fmla="*/ 681318 w 977153"/>
                <a:gd name="connsiteY1" fmla="*/ 0 h 842682"/>
                <a:gd name="connsiteX2" fmla="*/ 0 w 977153"/>
                <a:gd name="connsiteY2" fmla="*/ 806824 h 842682"/>
                <a:gd name="connsiteX3" fmla="*/ 977153 w 977153"/>
                <a:gd name="connsiteY3" fmla="*/ 842682 h 84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153" h="842682">
                  <a:moveTo>
                    <a:pt x="977153" y="842682"/>
                  </a:moveTo>
                  <a:lnTo>
                    <a:pt x="681318" y="0"/>
                  </a:lnTo>
                  <a:lnTo>
                    <a:pt x="0" y="806824"/>
                  </a:lnTo>
                  <a:lnTo>
                    <a:pt x="977153" y="842682"/>
                  </a:lnTo>
                  <a:close/>
                </a:path>
              </a:pathLst>
            </a:custGeom>
            <a:solidFill>
              <a:srgbClr val="FFC5C5">
                <a:alpha val="3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375474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2">
            <a:extLst>
              <a:ext uri="{FF2B5EF4-FFF2-40B4-BE49-F238E27FC236}">
                <a16:creationId xmlns:a16="http://schemas.microsoft.com/office/drawing/2014/main" id="{40A346C0-8CAE-4A47-9D35-F500E9F0DA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92088" y="6396038"/>
            <a:ext cx="376237" cy="315480"/>
          </a:xfrm>
          <a:noFill/>
          <a:ln>
            <a:solidFill>
              <a:srgbClr val="4C6B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C6EAD00-FDE3-4FA6-8C98-5C26F0810653}" type="slidenum">
              <a:rPr lang="en-IN" altLang="en-US">
                <a:solidFill>
                  <a:srgbClr val="628990"/>
                </a:solidFill>
                <a:latin typeface="Bahnschrift Light SemiCondensed" panose="020B0502040204020203" pitchFamily="34" charset="0"/>
              </a:rPr>
              <a:pPr/>
              <a:t>25</a:t>
            </a:fld>
            <a:endParaRPr lang="en-IN" altLang="en-US">
              <a:solidFill>
                <a:srgbClr val="628990"/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954881-37CC-10DA-AF67-0B6E69F34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80" y="188913"/>
            <a:ext cx="8067040" cy="60502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A6A460-3782-779E-34AE-0EA16B7D6C1D}"/>
              </a:ext>
            </a:extLst>
          </p:cNvPr>
          <p:cNvSpPr txBox="1"/>
          <p:nvPr/>
        </p:nvSpPr>
        <p:spPr>
          <a:xfrm>
            <a:off x="568325" y="6380163"/>
            <a:ext cx="758893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4C6B70"/>
                </a:solidFill>
                <a:latin typeface="+mj-lt"/>
              </a:rPr>
              <a:t>|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 RESIDENCE  AT ALIBAUG  </a:t>
            </a:r>
            <a:r>
              <a:rPr lang="en-US" sz="2000" dirty="0">
                <a:solidFill>
                  <a:srgbClr val="4C6B70"/>
                </a:solidFill>
                <a:latin typeface="+mj-lt"/>
              </a:rPr>
              <a:t>| 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SITE PHOTOGRAPHS – VIEW FROM THE SITE </a:t>
            </a:r>
            <a:r>
              <a:rPr lang="en-US" sz="2000" dirty="0">
                <a:solidFill>
                  <a:srgbClr val="4C6B7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|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C1420D-CD7D-3E31-FA70-C25C3596D8AE}"/>
              </a:ext>
            </a:extLst>
          </p:cNvPr>
          <p:cNvGrpSpPr/>
          <p:nvPr/>
        </p:nvGrpSpPr>
        <p:grpSpPr>
          <a:xfrm>
            <a:off x="9852212" y="4673922"/>
            <a:ext cx="2040520" cy="1494125"/>
            <a:chOff x="9852212" y="4673922"/>
            <a:chExt cx="2040520" cy="149412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45D79EA-20BD-60AD-20BD-3E447482A007}"/>
                </a:ext>
              </a:extLst>
            </p:cNvPr>
            <p:cNvGrpSpPr/>
            <p:nvPr/>
          </p:nvGrpSpPr>
          <p:grpSpPr>
            <a:xfrm>
              <a:off x="9852212" y="5014225"/>
              <a:ext cx="1981200" cy="1153822"/>
              <a:chOff x="9852212" y="5014225"/>
              <a:chExt cx="1981200" cy="115382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12C3013-78C2-3EFC-C59F-88E7F1E417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65" t="327" r="7620" b="458"/>
              <a:stretch/>
            </p:blipFill>
            <p:spPr>
              <a:xfrm rot="16200000" flipH="1">
                <a:off x="10265901" y="4600536"/>
                <a:ext cx="1153822" cy="1981200"/>
              </a:xfrm>
              <a:prstGeom prst="rect">
                <a:avLst/>
              </a:prstGeom>
            </p:spPr>
          </p:pic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1A6C0BCF-3DBB-148E-0C15-BD4D3733943A}"/>
                  </a:ext>
                </a:extLst>
              </p:cNvPr>
              <p:cNvSpPr/>
              <p:nvPr/>
            </p:nvSpPr>
            <p:spPr>
              <a:xfrm>
                <a:off x="9972040" y="5077460"/>
                <a:ext cx="1770380" cy="1074420"/>
              </a:xfrm>
              <a:custGeom>
                <a:avLst/>
                <a:gdLst>
                  <a:gd name="connsiteX0" fmla="*/ 132080 w 1770380"/>
                  <a:gd name="connsiteY0" fmla="*/ 208280 h 1074420"/>
                  <a:gd name="connsiteX1" fmla="*/ 294640 w 1770380"/>
                  <a:gd name="connsiteY1" fmla="*/ 35560 h 1074420"/>
                  <a:gd name="connsiteX2" fmla="*/ 1539240 w 1770380"/>
                  <a:gd name="connsiteY2" fmla="*/ 20320 h 1074420"/>
                  <a:gd name="connsiteX3" fmla="*/ 1770380 w 1770380"/>
                  <a:gd name="connsiteY3" fmla="*/ 0 h 1074420"/>
                  <a:gd name="connsiteX4" fmla="*/ 1676400 w 1770380"/>
                  <a:gd name="connsiteY4" fmla="*/ 347980 h 1074420"/>
                  <a:gd name="connsiteX5" fmla="*/ 1706880 w 1770380"/>
                  <a:gd name="connsiteY5" fmla="*/ 713740 h 1074420"/>
                  <a:gd name="connsiteX6" fmla="*/ 1635760 w 1770380"/>
                  <a:gd name="connsiteY6" fmla="*/ 1074420 h 1074420"/>
                  <a:gd name="connsiteX7" fmla="*/ 0 w 1770380"/>
                  <a:gd name="connsiteY7" fmla="*/ 904240 h 1074420"/>
                  <a:gd name="connsiteX8" fmla="*/ 132080 w 1770380"/>
                  <a:gd name="connsiteY8" fmla="*/ 388620 h 1074420"/>
                  <a:gd name="connsiteX9" fmla="*/ 132080 w 1770380"/>
                  <a:gd name="connsiteY9" fmla="*/ 208280 h 107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70380" h="1074420">
                    <a:moveTo>
                      <a:pt x="132080" y="208280"/>
                    </a:moveTo>
                    <a:lnTo>
                      <a:pt x="294640" y="35560"/>
                    </a:lnTo>
                    <a:lnTo>
                      <a:pt x="1539240" y="20320"/>
                    </a:lnTo>
                    <a:lnTo>
                      <a:pt x="1770380" y="0"/>
                    </a:lnTo>
                    <a:lnTo>
                      <a:pt x="1676400" y="347980"/>
                    </a:lnTo>
                    <a:lnTo>
                      <a:pt x="1706880" y="713740"/>
                    </a:lnTo>
                    <a:lnTo>
                      <a:pt x="1635760" y="1074420"/>
                    </a:lnTo>
                    <a:lnTo>
                      <a:pt x="0" y="904240"/>
                    </a:lnTo>
                    <a:lnTo>
                      <a:pt x="132080" y="388620"/>
                    </a:lnTo>
                    <a:lnTo>
                      <a:pt x="132080" y="208280"/>
                    </a:lnTo>
                    <a:close/>
                  </a:path>
                </a:pathLst>
              </a:custGeom>
              <a:noFill/>
              <a:ln w="9525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57D148A-9421-D397-D684-1F80A4118733}"/>
                </a:ext>
              </a:extLst>
            </p:cNvPr>
            <p:cNvSpPr/>
            <p:nvPr/>
          </p:nvSpPr>
          <p:spPr>
            <a:xfrm>
              <a:off x="10539760" y="5529249"/>
              <a:ext cx="68356" cy="61887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3887723-333C-142E-3779-4EED04B4C55C}"/>
                </a:ext>
              </a:extLst>
            </p:cNvPr>
            <p:cNvSpPr/>
            <p:nvPr/>
          </p:nvSpPr>
          <p:spPr>
            <a:xfrm rot="720948">
              <a:off x="10638600" y="4673922"/>
              <a:ext cx="1254132" cy="1081545"/>
            </a:xfrm>
            <a:custGeom>
              <a:avLst/>
              <a:gdLst>
                <a:gd name="connsiteX0" fmla="*/ 977153 w 977153"/>
                <a:gd name="connsiteY0" fmla="*/ 842682 h 842682"/>
                <a:gd name="connsiteX1" fmla="*/ 681318 w 977153"/>
                <a:gd name="connsiteY1" fmla="*/ 0 h 842682"/>
                <a:gd name="connsiteX2" fmla="*/ 0 w 977153"/>
                <a:gd name="connsiteY2" fmla="*/ 806824 h 842682"/>
                <a:gd name="connsiteX3" fmla="*/ 977153 w 977153"/>
                <a:gd name="connsiteY3" fmla="*/ 842682 h 84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153" h="842682">
                  <a:moveTo>
                    <a:pt x="977153" y="842682"/>
                  </a:moveTo>
                  <a:lnTo>
                    <a:pt x="681318" y="0"/>
                  </a:lnTo>
                  <a:lnTo>
                    <a:pt x="0" y="806824"/>
                  </a:lnTo>
                  <a:lnTo>
                    <a:pt x="977153" y="842682"/>
                  </a:lnTo>
                  <a:close/>
                </a:path>
              </a:pathLst>
            </a:custGeom>
            <a:solidFill>
              <a:srgbClr val="FFC5C5">
                <a:alpha val="3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904357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2">
            <a:extLst>
              <a:ext uri="{FF2B5EF4-FFF2-40B4-BE49-F238E27FC236}">
                <a16:creationId xmlns:a16="http://schemas.microsoft.com/office/drawing/2014/main" id="{40A346C0-8CAE-4A47-9D35-F500E9F0DA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92088" y="6396038"/>
            <a:ext cx="376237" cy="315480"/>
          </a:xfrm>
          <a:noFill/>
          <a:ln>
            <a:solidFill>
              <a:srgbClr val="4C6B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C6EAD00-FDE3-4FA6-8C98-5C26F0810653}" type="slidenum">
              <a:rPr lang="en-IN" altLang="en-US">
                <a:solidFill>
                  <a:srgbClr val="628990"/>
                </a:solidFill>
                <a:latin typeface="Bahnschrift Light SemiCondensed" panose="020B0502040204020203" pitchFamily="34" charset="0"/>
              </a:rPr>
              <a:pPr/>
              <a:t>26</a:t>
            </a:fld>
            <a:endParaRPr lang="en-IN" altLang="en-US">
              <a:solidFill>
                <a:srgbClr val="628990"/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6AC48B-0A6B-9198-D6D3-EFF8E853E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18" y="188912"/>
            <a:ext cx="7912102" cy="6048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582073-C3C3-875A-A807-E553B29C74D8}"/>
              </a:ext>
            </a:extLst>
          </p:cNvPr>
          <p:cNvSpPr txBox="1"/>
          <p:nvPr/>
        </p:nvSpPr>
        <p:spPr>
          <a:xfrm>
            <a:off x="568325" y="6380163"/>
            <a:ext cx="758893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4C6B70"/>
                </a:solidFill>
                <a:latin typeface="+mj-lt"/>
              </a:rPr>
              <a:t>|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 RESIDENCE  AT ALIBAUG  </a:t>
            </a:r>
            <a:r>
              <a:rPr lang="en-US" sz="2000" dirty="0">
                <a:solidFill>
                  <a:srgbClr val="4C6B70"/>
                </a:solidFill>
                <a:latin typeface="+mj-lt"/>
              </a:rPr>
              <a:t>| 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SITE PHOTOGRAPHS – VIEW FROM THE SITE </a:t>
            </a:r>
            <a:r>
              <a:rPr lang="en-US" sz="2000" dirty="0">
                <a:solidFill>
                  <a:srgbClr val="4C6B7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|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46B680D-4E0F-64C0-E958-1FC0740FA03A}"/>
              </a:ext>
            </a:extLst>
          </p:cNvPr>
          <p:cNvGrpSpPr/>
          <p:nvPr/>
        </p:nvGrpSpPr>
        <p:grpSpPr>
          <a:xfrm>
            <a:off x="9852212" y="4673922"/>
            <a:ext cx="2040520" cy="1494125"/>
            <a:chOff x="9852212" y="4673922"/>
            <a:chExt cx="2040520" cy="149412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748C01E-4EC3-582E-0E09-B6E1DF717D14}"/>
                </a:ext>
              </a:extLst>
            </p:cNvPr>
            <p:cNvGrpSpPr/>
            <p:nvPr/>
          </p:nvGrpSpPr>
          <p:grpSpPr>
            <a:xfrm>
              <a:off x="9852212" y="5014225"/>
              <a:ext cx="1981200" cy="1153822"/>
              <a:chOff x="9852212" y="5014225"/>
              <a:chExt cx="1981200" cy="115382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EC27835-AB1E-786D-F2E3-8BF8841A32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65" t="327" r="7620" b="458"/>
              <a:stretch/>
            </p:blipFill>
            <p:spPr>
              <a:xfrm rot="16200000" flipH="1">
                <a:off x="10265901" y="4600536"/>
                <a:ext cx="1153822" cy="1981200"/>
              </a:xfrm>
              <a:prstGeom prst="rect">
                <a:avLst/>
              </a:prstGeom>
            </p:spPr>
          </p:pic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1F2F9967-BA17-FE57-19E1-A8E8A1E3AF6A}"/>
                  </a:ext>
                </a:extLst>
              </p:cNvPr>
              <p:cNvSpPr/>
              <p:nvPr/>
            </p:nvSpPr>
            <p:spPr>
              <a:xfrm>
                <a:off x="9972040" y="5077460"/>
                <a:ext cx="1770380" cy="1074420"/>
              </a:xfrm>
              <a:custGeom>
                <a:avLst/>
                <a:gdLst>
                  <a:gd name="connsiteX0" fmla="*/ 132080 w 1770380"/>
                  <a:gd name="connsiteY0" fmla="*/ 208280 h 1074420"/>
                  <a:gd name="connsiteX1" fmla="*/ 294640 w 1770380"/>
                  <a:gd name="connsiteY1" fmla="*/ 35560 h 1074420"/>
                  <a:gd name="connsiteX2" fmla="*/ 1539240 w 1770380"/>
                  <a:gd name="connsiteY2" fmla="*/ 20320 h 1074420"/>
                  <a:gd name="connsiteX3" fmla="*/ 1770380 w 1770380"/>
                  <a:gd name="connsiteY3" fmla="*/ 0 h 1074420"/>
                  <a:gd name="connsiteX4" fmla="*/ 1676400 w 1770380"/>
                  <a:gd name="connsiteY4" fmla="*/ 347980 h 1074420"/>
                  <a:gd name="connsiteX5" fmla="*/ 1706880 w 1770380"/>
                  <a:gd name="connsiteY5" fmla="*/ 713740 h 1074420"/>
                  <a:gd name="connsiteX6" fmla="*/ 1635760 w 1770380"/>
                  <a:gd name="connsiteY6" fmla="*/ 1074420 h 1074420"/>
                  <a:gd name="connsiteX7" fmla="*/ 0 w 1770380"/>
                  <a:gd name="connsiteY7" fmla="*/ 904240 h 1074420"/>
                  <a:gd name="connsiteX8" fmla="*/ 132080 w 1770380"/>
                  <a:gd name="connsiteY8" fmla="*/ 388620 h 1074420"/>
                  <a:gd name="connsiteX9" fmla="*/ 132080 w 1770380"/>
                  <a:gd name="connsiteY9" fmla="*/ 208280 h 107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70380" h="1074420">
                    <a:moveTo>
                      <a:pt x="132080" y="208280"/>
                    </a:moveTo>
                    <a:lnTo>
                      <a:pt x="294640" y="35560"/>
                    </a:lnTo>
                    <a:lnTo>
                      <a:pt x="1539240" y="20320"/>
                    </a:lnTo>
                    <a:lnTo>
                      <a:pt x="1770380" y="0"/>
                    </a:lnTo>
                    <a:lnTo>
                      <a:pt x="1676400" y="347980"/>
                    </a:lnTo>
                    <a:lnTo>
                      <a:pt x="1706880" y="713740"/>
                    </a:lnTo>
                    <a:lnTo>
                      <a:pt x="1635760" y="1074420"/>
                    </a:lnTo>
                    <a:lnTo>
                      <a:pt x="0" y="904240"/>
                    </a:lnTo>
                    <a:lnTo>
                      <a:pt x="132080" y="388620"/>
                    </a:lnTo>
                    <a:lnTo>
                      <a:pt x="132080" y="208280"/>
                    </a:lnTo>
                    <a:close/>
                  </a:path>
                </a:pathLst>
              </a:custGeom>
              <a:noFill/>
              <a:ln w="9525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A16C994-365A-A68A-57BD-CEBE74D8AB43}"/>
                </a:ext>
              </a:extLst>
            </p:cNvPr>
            <p:cNvSpPr/>
            <p:nvPr/>
          </p:nvSpPr>
          <p:spPr>
            <a:xfrm>
              <a:off x="10539760" y="5529249"/>
              <a:ext cx="68356" cy="61887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12A4E42-7855-3CE4-5240-CA2D87E590CE}"/>
                </a:ext>
              </a:extLst>
            </p:cNvPr>
            <p:cNvSpPr/>
            <p:nvPr/>
          </p:nvSpPr>
          <p:spPr>
            <a:xfrm rot="720948">
              <a:off x="10638600" y="4673922"/>
              <a:ext cx="1254132" cy="1081545"/>
            </a:xfrm>
            <a:custGeom>
              <a:avLst/>
              <a:gdLst>
                <a:gd name="connsiteX0" fmla="*/ 977153 w 977153"/>
                <a:gd name="connsiteY0" fmla="*/ 842682 h 842682"/>
                <a:gd name="connsiteX1" fmla="*/ 681318 w 977153"/>
                <a:gd name="connsiteY1" fmla="*/ 0 h 842682"/>
                <a:gd name="connsiteX2" fmla="*/ 0 w 977153"/>
                <a:gd name="connsiteY2" fmla="*/ 806824 h 842682"/>
                <a:gd name="connsiteX3" fmla="*/ 977153 w 977153"/>
                <a:gd name="connsiteY3" fmla="*/ 842682 h 84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153" h="842682">
                  <a:moveTo>
                    <a:pt x="977153" y="842682"/>
                  </a:moveTo>
                  <a:lnTo>
                    <a:pt x="681318" y="0"/>
                  </a:lnTo>
                  <a:lnTo>
                    <a:pt x="0" y="806824"/>
                  </a:lnTo>
                  <a:lnTo>
                    <a:pt x="977153" y="842682"/>
                  </a:lnTo>
                  <a:close/>
                </a:path>
              </a:pathLst>
            </a:custGeom>
            <a:solidFill>
              <a:srgbClr val="FFC5C5">
                <a:alpha val="3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517268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>
            <a:extLst>
              <a:ext uri="{FF2B5EF4-FFF2-40B4-BE49-F238E27FC236}">
                <a16:creationId xmlns:a16="http://schemas.microsoft.com/office/drawing/2014/main" id="{34A0EEA1-285E-4988-A456-4B6C7D420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706438"/>
            <a:ext cx="10294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IN" altLang="en-US" sz="2400" b="1" dirty="0">
                <a:solidFill>
                  <a:schemeClr val="bg1"/>
                </a:solidFill>
                <a:latin typeface="Tempus Sans ITC" panose="04020404030007020202" pitchFamily="82" charset="0"/>
                <a:cs typeface="Segoe UI Semibold" panose="020B07020402040202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1364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>
            <a:extLst>
              <a:ext uri="{FF2B5EF4-FFF2-40B4-BE49-F238E27FC236}">
                <a16:creationId xmlns:a16="http://schemas.microsoft.com/office/drawing/2014/main" id="{34A0EEA1-285E-4988-A456-4B6C7D420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706438"/>
            <a:ext cx="10294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IN" altLang="en-US" sz="2400" b="1" dirty="0">
                <a:solidFill>
                  <a:schemeClr val="bg1"/>
                </a:solidFill>
                <a:latin typeface="Tempus Sans ITC" panose="04020404030007020202" pitchFamily="82" charset="0"/>
                <a:cs typeface="Segoe UI Semibold" panose="020B0702040204020203" pitchFamily="34" charset="0"/>
              </a:rPr>
              <a:t>LAYOUTS</a:t>
            </a:r>
          </a:p>
        </p:txBody>
      </p:sp>
    </p:spTree>
    <p:extLst>
      <p:ext uri="{BB962C8B-B14F-4D97-AF65-F5344CB8AC3E}">
        <p14:creationId xmlns:p14="http://schemas.microsoft.com/office/powerpoint/2010/main" val="1329971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2">
            <a:extLst>
              <a:ext uri="{FF2B5EF4-FFF2-40B4-BE49-F238E27FC236}">
                <a16:creationId xmlns:a16="http://schemas.microsoft.com/office/drawing/2014/main" id="{40A346C0-8CAE-4A47-9D35-F500E9F0DA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92088" y="6396037"/>
            <a:ext cx="376237" cy="288847"/>
          </a:xfrm>
          <a:noFill/>
          <a:ln>
            <a:solidFill>
              <a:srgbClr val="4C6B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C6EAD00-FDE3-4FA6-8C98-5C26F0810653}" type="slidenum">
              <a:rPr lang="en-IN" altLang="en-US">
                <a:solidFill>
                  <a:srgbClr val="628990"/>
                </a:solidFill>
                <a:latin typeface="Bahnschrift Light SemiCondensed" panose="020B0502040204020203" pitchFamily="34" charset="0"/>
              </a:rPr>
              <a:pPr/>
              <a:t>4</a:t>
            </a:fld>
            <a:endParaRPr lang="en-IN" altLang="en-US">
              <a:solidFill>
                <a:srgbClr val="628990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F29967-2D73-4186-9405-2CE08DE78300}"/>
              </a:ext>
            </a:extLst>
          </p:cNvPr>
          <p:cNvSpPr txBox="1"/>
          <p:nvPr/>
        </p:nvSpPr>
        <p:spPr>
          <a:xfrm>
            <a:off x="568325" y="6380163"/>
            <a:ext cx="647645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4C6B70"/>
                </a:solidFill>
                <a:latin typeface="+mj-lt"/>
              </a:rPr>
              <a:t>|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 RESIDENCE AT ALIBAUG  </a:t>
            </a:r>
            <a:r>
              <a:rPr lang="en-US" sz="2000" dirty="0">
                <a:solidFill>
                  <a:srgbClr val="4C6B70"/>
                </a:solidFill>
                <a:latin typeface="+mj-lt"/>
              </a:rPr>
              <a:t>|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MASTERPLAN  - GROUND FLOOR </a:t>
            </a:r>
            <a:r>
              <a:rPr lang="en-US" sz="2000" dirty="0">
                <a:solidFill>
                  <a:srgbClr val="4C6B70"/>
                </a:solidFill>
                <a:latin typeface="+mj-lt"/>
              </a:rPr>
              <a:t>|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59F5D-4D28-4EBF-45D0-3B66BC7F15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5" t="327" r="7620" b="458"/>
          <a:stretch/>
        </p:blipFill>
        <p:spPr>
          <a:xfrm rot="16200000">
            <a:off x="3040109" y="-2110367"/>
            <a:ext cx="6102818" cy="1047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20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2">
            <a:extLst>
              <a:ext uri="{FF2B5EF4-FFF2-40B4-BE49-F238E27FC236}">
                <a16:creationId xmlns:a16="http://schemas.microsoft.com/office/drawing/2014/main" id="{40A346C0-8CAE-4A47-9D35-F500E9F0DA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76427" y="6380163"/>
            <a:ext cx="391898" cy="288925"/>
          </a:xfrm>
          <a:noFill/>
          <a:ln>
            <a:solidFill>
              <a:srgbClr val="4C6B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C6EAD00-FDE3-4FA6-8C98-5C26F0810653}" type="slidenum">
              <a:rPr lang="en-IN" altLang="en-US">
                <a:solidFill>
                  <a:srgbClr val="628990"/>
                </a:solidFill>
                <a:latin typeface="Bahnschrift Light SemiCondensed" panose="020B0502040204020203" pitchFamily="34" charset="0"/>
              </a:rPr>
              <a:pPr/>
              <a:t>5</a:t>
            </a:fld>
            <a:endParaRPr lang="en-IN" altLang="en-US">
              <a:solidFill>
                <a:srgbClr val="628990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F29967-2D73-4186-9405-2CE08DE78300}"/>
              </a:ext>
            </a:extLst>
          </p:cNvPr>
          <p:cNvSpPr txBox="1"/>
          <p:nvPr/>
        </p:nvSpPr>
        <p:spPr>
          <a:xfrm>
            <a:off x="568325" y="6380163"/>
            <a:ext cx="62536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4C6B70"/>
                </a:solidFill>
                <a:latin typeface="+mj-lt"/>
              </a:rPr>
              <a:t>|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 RESIDENCE AT ALIBAUG  </a:t>
            </a:r>
            <a:r>
              <a:rPr lang="en-US" sz="2000" dirty="0">
                <a:solidFill>
                  <a:srgbClr val="4C6B70"/>
                </a:solidFill>
                <a:latin typeface="+mj-lt"/>
              </a:rPr>
              <a:t>|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MASTERPLAN  - FIRST FLOOR  </a:t>
            </a:r>
            <a:r>
              <a:rPr lang="en-US" sz="2000" dirty="0">
                <a:solidFill>
                  <a:srgbClr val="4C6B7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|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D250A0-63EE-21ED-FE05-E54082478E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718" r="7707" b="458"/>
          <a:stretch/>
        </p:blipFill>
        <p:spPr>
          <a:xfrm rot="16200000">
            <a:off x="2960627" y="-1924696"/>
            <a:ext cx="6270746" cy="1027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53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2">
            <a:extLst>
              <a:ext uri="{FF2B5EF4-FFF2-40B4-BE49-F238E27FC236}">
                <a16:creationId xmlns:a16="http://schemas.microsoft.com/office/drawing/2014/main" id="{40A346C0-8CAE-4A47-9D35-F500E9F0DA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92088" y="6396037"/>
            <a:ext cx="376237" cy="288847"/>
          </a:xfrm>
          <a:noFill/>
          <a:ln>
            <a:solidFill>
              <a:srgbClr val="4C6B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C6EAD00-FDE3-4FA6-8C98-5C26F0810653}" type="slidenum">
              <a:rPr lang="en-IN" altLang="en-US">
                <a:solidFill>
                  <a:srgbClr val="628990"/>
                </a:solidFill>
                <a:latin typeface="Bahnschrift Light SemiCondensed" panose="020B0502040204020203" pitchFamily="34" charset="0"/>
              </a:rPr>
              <a:pPr/>
              <a:t>6</a:t>
            </a:fld>
            <a:endParaRPr lang="en-IN" altLang="en-US">
              <a:solidFill>
                <a:srgbClr val="628990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F29967-2D73-4186-9405-2CE08DE78300}"/>
              </a:ext>
            </a:extLst>
          </p:cNvPr>
          <p:cNvSpPr txBox="1"/>
          <p:nvPr/>
        </p:nvSpPr>
        <p:spPr>
          <a:xfrm>
            <a:off x="568325" y="6380163"/>
            <a:ext cx="728276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4C6B70"/>
                </a:solidFill>
                <a:latin typeface="+mj-lt"/>
              </a:rPr>
              <a:t>|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 RESIDENCE AT ALIBAUG  </a:t>
            </a:r>
            <a:r>
              <a:rPr lang="en-US" sz="2000" dirty="0">
                <a:solidFill>
                  <a:srgbClr val="4C6B70"/>
                </a:solidFill>
                <a:latin typeface="+mj-lt"/>
              </a:rPr>
              <a:t>|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MASTER PLAN – SECOND FLOOR LAYOUT </a:t>
            </a:r>
            <a:r>
              <a:rPr lang="en-US" sz="2000" dirty="0">
                <a:solidFill>
                  <a:srgbClr val="4C6B70"/>
                </a:solidFill>
                <a:latin typeface="+mj-lt"/>
              </a:rPr>
              <a:t>|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82DE2F-3ECE-50E5-262C-6D4827BDBC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0" t="849" r="6864" b="588"/>
          <a:stretch/>
        </p:blipFill>
        <p:spPr>
          <a:xfrm rot="16200000">
            <a:off x="3248531" y="-1897816"/>
            <a:ext cx="5986283" cy="993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36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2">
            <a:extLst>
              <a:ext uri="{FF2B5EF4-FFF2-40B4-BE49-F238E27FC236}">
                <a16:creationId xmlns:a16="http://schemas.microsoft.com/office/drawing/2014/main" id="{40A346C0-8CAE-4A47-9D35-F500E9F0DA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92088" y="6396037"/>
            <a:ext cx="376237" cy="288847"/>
          </a:xfrm>
          <a:noFill/>
          <a:ln>
            <a:solidFill>
              <a:srgbClr val="4C6B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C6EAD00-FDE3-4FA6-8C98-5C26F0810653}" type="slidenum">
              <a:rPr lang="en-IN" altLang="en-US">
                <a:solidFill>
                  <a:srgbClr val="628990"/>
                </a:solidFill>
                <a:latin typeface="Bahnschrift Light SemiCondensed" panose="020B0502040204020203" pitchFamily="34" charset="0"/>
              </a:rPr>
              <a:pPr/>
              <a:t>7</a:t>
            </a:fld>
            <a:endParaRPr lang="en-IN" altLang="en-US">
              <a:solidFill>
                <a:srgbClr val="628990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F29967-2D73-4186-9405-2CE08DE78300}"/>
              </a:ext>
            </a:extLst>
          </p:cNvPr>
          <p:cNvSpPr txBox="1"/>
          <p:nvPr/>
        </p:nvSpPr>
        <p:spPr>
          <a:xfrm>
            <a:off x="568325" y="6380163"/>
            <a:ext cx="695094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4C6B70"/>
                </a:solidFill>
                <a:latin typeface="+mj-lt"/>
              </a:rPr>
              <a:t>|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 RESIDENCE AT ALIBAUG  </a:t>
            </a:r>
            <a:r>
              <a:rPr lang="en-US" sz="2000" dirty="0">
                <a:solidFill>
                  <a:srgbClr val="4C6B70"/>
                </a:solidFill>
                <a:latin typeface="+mj-lt"/>
              </a:rPr>
              <a:t>|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 SITE SECTIONS WITH BLDG. &amp; ROAD </a:t>
            </a:r>
            <a:r>
              <a:rPr lang="en-US" sz="2000" dirty="0">
                <a:solidFill>
                  <a:srgbClr val="4C6B70"/>
                </a:solidFill>
                <a:latin typeface="+mj-lt"/>
              </a:rPr>
              <a:t>|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3AF9B5-F97A-6DE1-7808-3DD3991802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1243" r="8287" b="719"/>
          <a:stretch/>
        </p:blipFill>
        <p:spPr>
          <a:xfrm rot="16200000">
            <a:off x="3155739" y="-1858339"/>
            <a:ext cx="5880522" cy="10172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80EBDF-3BD0-829E-27DF-9F5611D972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5" t="327" r="7620" b="458"/>
          <a:stretch/>
        </p:blipFill>
        <p:spPr>
          <a:xfrm rot="16200000" flipH="1">
            <a:off x="10265901" y="4600536"/>
            <a:ext cx="1153822" cy="1981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5B50490-F5B7-7023-69B0-BB789B5DEF28}"/>
              </a:ext>
            </a:extLst>
          </p:cNvPr>
          <p:cNvGrpSpPr/>
          <p:nvPr/>
        </p:nvGrpSpPr>
        <p:grpSpPr>
          <a:xfrm>
            <a:off x="9920792" y="5124697"/>
            <a:ext cx="2112775" cy="786772"/>
            <a:chOff x="10300447" y="5070083"/>
            <a:chExt cx="1664541" cy="786772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A3CEA4C-CBDA-19D4-89E7-90850B485454}"/>
                </a:ext>
              </a:extLst>
            </p:cNvPr>
            <p:cNvCxnSpPr>
              <a:cxnSpLocks/>
            </p:cNvCxnSpPr>
            <p:nvPr/>
          </p:nvCxnSpPr>
          <p:spPr>
            <a:xfrm>
              <a:off x="10334446" y="5337027"/>
              <a:ext cx="1550894" cy="4267"/>
            </a:xfrm>
            <a:prstGeom prst="straightConnector1">
              <a:avLst/>
            </a:prstGeom>
            <a:ln w="9525">
              <a:solidFill>
                <a:srgbClr val="FF000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252F976-A3A7-7968-49BF-E14E3A1ECE52}"/>
                </a:ext>
              </a:extLst>
            </p:cNvPr>
            <p:cNvCxnSpPr/>
            <p:nvPr/>
          </p:nvCxnSpPr>
          <p:spPr>
            <a:xfrm>
              <a:off x="10300447" y="5607639"/>
              <a:ext cx="1550894" cy="4267"/>
            </a:xfrm>
            <a:prstGeom prst="straightConnector1">
              <a:avLst/>
            </a:prstGeom>
            <a:ln w="9525">
              <a:solidFill>
                <a:srgbClr val="FF000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411F1F6-0C00-99E4-4B6C-E1D725070482}"/>
                </a:ext>
              </a:extLst>
            </p:cNvPr>
            <p:cNvSpPr txBox="1"/>
            <p:nvPr/>
          </p:nvSpPr>
          <p:spPr>
            <a:xfrm>
              <a:off x="10300447" y="5072479"/>
              <a:ext cx="2584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000" dirty="0">
                  <a:solidFill>
                    <a:srgbClr val="FF0000"/>
                  </a:solidFill>
                  <a:latin typeface="Bahnschrift Light SemiCondensed" panose="020B0502040204020203" pitchFamily="34" charset="0"/>
                </a:rPr>
                <a:t>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AF9F5F-6317-9EED-0337-2983D5A0CAA2}"/>
                </a:ext>
              </a:extLst>
            </p:cNvPr>
            <p:cNvSpPr txBox="1"/>
            <p:nvPr/>
          </p:nvSpPr>
          <p:spPr>
            <a:xfrm>
              <a:off x="11688950" y="5070083"/>
              <a:ext cx="2760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000" dirty="0">
                  <a:solidFill>
                    <a:srgbClr val="FF0000"/>
                  </a:solidFill>
                  <a:latin typeface="Bahnschrift Light SemiCondensed" panose="020B0502040204020203" pitchFamily="34" charset="0"/>
                </a:rPr>
                <a:t>A’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DD2E91-449B-22BA-AB7E-2BC5457344F8}"/>
                </a:ext>
              </a:extLst>
            </p:cNvPr>
            <p:cNvSpPr txBox="1"/>
            <p:nvPr/>
          </p:nvSpPr>
          <p:spPr>
            <a:xfrm>
              <a:off x="10300447" y="5610634"/>
              <a:ext cx="2535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000" dirty="0">
                  <a:solidFill>
                    <a:srgbClr val="FF0000"/>
                  </a:solidFill>
                  <a:latin typeface="Bahnschrift Light SemiCondensed" panose="020B0502040204020203" pitchFamily="34" charset="0"/>
                </a:rPr>
                <a:t>B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238E8E-6CD4-E628-2927-72B43940BC08}"/>
                </a:ext>
              </a:extLst>
            </p:cNvPr>
            <p:cNvSpPr txBox="1"/>
            <p:nvPr/>
          </p:nvSpPr>
          <p:spPr>
            <a:xfrm>
              <a:off x="11688950" y="5608238"/>
              <a:ext cx="2744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000" dirty="0">
                  <a:solidFill>
                    <a:srgbClr val="FF0000"/>
                  </a:solidFill>
                  <a:latin typeface="Bahnschrift Light SemiCondensed" panose="020B0502040204020203" pitchFamily="34" charset="0"/>
                </a:rPr>
                <a:t>B’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0625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2">
            <a:extLst>
              <a:ext uri="{FF2B5EF4-FFF2-40B4-BE49-F238E27FC236}">
                <a16:creationId xmlns:a16="http://schemas.microsoft.com/office/drawing/2014/main" id="{40A346C0-8CAE-4A47-9D35-F500E9F0DA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92088" y="6396037"/>
            <a:ext cx="376237" cy="288847"/>
          </a:xfrm>
          <a:noFill/>
          <a:ln>
            <a:solidFill>
              <a:srgbClr val="4C6B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C6EAD00-FDE3-4FA6-8C98-5C26F0810653}" type="slidenum">
              <a:rPr lang="en-IN" altLang="en-US">
                <a:solidFill>
                  <a:srgbClr val="628990"/>
                </a:solidFill>
                <a:latin typeface="Bahnschrift Light SemiCondensed" panose="020B0502040204020203" pitchFamily="34" charset="0"/>
              </a:rPr>
              <a:pPr/>
              <a:t>8</a:t>
            </a:fld>
            <a:endParaRPr lang="en-IN" altLang="en-US">
              <a:solidFill>
                <a:srgbClr val="628990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F29967-2D73-4186-9405-2CE08DE78300}"/>
              </a:ext>
            </a:extLst>
          </p:cNvPr>
          <p:cNvSpPr txBox="1"/>
          <p:nvPr/>
        </p:nvSpPr>
        <p:spPr>
          <a:xfrm>
            <a:off x="568325" y="6380163"/>
            <a:ext cx="56380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4C6B70"/>
                </a:solidFill>
                <a:latin typeface="+mj-lt"/>
              </a:rPr>
              <a:t>|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 RESIDENCE AT ALIBAUG  </a:t>
            </a:r>
            <a:r>
              <a:rPr lang="en-US" sz="2000" dirty="0">
                <a:solidFill>
                  <a:srgbClr val="4C6B70"/>
                </a:solidFill>
                <a:latin typeface="+mj-lt"/>
              </a:rPr>
              <a:t>|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GROUND FLOOR LAYOUT </a:t>
            </a:r>
            <a:r>
              <a:rPr lang="en-US" sz="2000" dirty="0">
                <a:solidFill>
                  <a:srgbClr val="4C6B70"/>
                </a:solidFill>
                <a:latin typeface="+mj-lt"/>
              </a:rPr>
              <a:t>|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19C398-DD50-F069-6A64-646DCAB7C8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" t="12223" r="1103" b="11046"/>
          <a:stretch/>
        </p:blipFill>
        <p:spPr>
          <a:xfrm rot="16200000">
            <a:off x="3035865" y="-268726"/>
            <a:ext cx="6200952" cy="689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65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2">
            <a:extLst>
              <a:ext uri="{FF2B5EF4-FFF2-40B4-BE49-F238E27FC236}">
                <a16:creationId xmlns:a16="http://schemas.microsoft.com/office/drawing/2014/main" id="{40A346C0-8CAE-4A47-9D35-F500E9F0DA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76427" y="6380163"/>
            <a:ext cx="391898" cy="288925"/>
          </a:xfrm>
          <a:noFill/>
          <a:ln>
            <a:solidFill>
              <a:srgbClr val="4C6B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C6EAD00-FDE3-4FA6-8C98-5C26F0810653}" type="slidenum">
              <a:rPr lang="en-IN" altLang="en-US">
                <a:solidFill>
                  <a:srgbClr val="628990"/>
                </a:solidFill>
                <a:latin typeface="Bahnschrift Light SemiCondensed" panose="020B0502040204020203" pitchFamily="34" charset="0"/>
              </a:rPr>
              <a:pPr/>
              <a:t>9</a:t>
            </a:fld>
            <a:endParaRPr lang="en-IN" altLang="en-US">
              <a:solidFill>
                <a:srgbClr val="628990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F29967-2D73-4186-9405-2CE08DE78300}"/>
              </a:ext>
            </a:extLst>
          </p:cNvPr>
          <p:cNvSpPr txBox="1"/>
          <p:nvPr/>
        </p:nvSpPr>
        <p:spPr>
          <a:xfrm>
            <a:off x="568325" y="6380163"/>
            <a:ext cx="535114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4C6B70"/>
                </a:solidFill>
                <a:latin typeface="+mj-lt"/>
              </a:rPr>
              <a:t>|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 RESIDENCE  AT ALIBAUG </a:t>
            </a:r>
            <a:r>
              <a:rPr lang="en-US" sz="2000" dirty="0">
                <a:solidFill>
                  <a:srgbClr val="4C6B70"/>
                </a:solidFill>
                <a:latin typeface="+mj-lt"/>
              </a:rPr>
              <a:t>|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FIRST</a:t>
            </a:r>
            <a:r>
              <a:rPr lang="en-US" sz="2000" dirty="0">
                <a:solidFill>
                  <a:srgbClr val="4C6B7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FLOOR LAYOUT </a:t>
            </a:r>
            <a:r>
              <a:rPr lang="en-US" sz="2000" dirty="0">
                <a:solidFill>
                  <a:srgbClr val="4C6B7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4C6B70"/>
                </a:solidFill>
                <a:latin typeface="Bahnschrift Light SemiCondensed" panose="020B0502040204020203" pitchFamily="34" charset="0"/>
              </a:rPr>
              <a:t>|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241" y="5814522"/>
            <a:ext cx="649722" cy="5656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986738-17BC-4246-C0F6-1284740F27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t="11307" r="1104" b="10665"/>
          <a:stretch/>
        </p:blipFill>
        <p:spPr>
          <a:xfrm rot="16200000">
            <a:off x="3020037" y="-306686"/>
            <a:ext cx="6151926" cy="692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16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00829_Homes references" id="{53003CF0-FFEC-471F-97AD-80D26B3899D2}" vid="{164FA67F-CE1C-4979-8F31-ECAF2C7AD20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00829_Homes references" id="{53003CF0-FFEC-471F-97AD-80D26B3899D2}" vid="{13831D38-1C48-4FCB-BDD5-F60D6A881B2C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00829_Homes references" id="{53003CF0-FFEC-471F-97AD-80D26B3899D2}" vid="{609C521B-2D2D-49BC-AB78-0AC4BCD2C9CB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00829_Homes references" id="{53003CF0-FFEC-471F-97AD-80D26B3899D2}" vid="{5287DB68-7E28-4990-A027-33A49A97E17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20210917_plans,sections,views</Template>
  <TotalTime>12544</TotalTime>
  <Words>316</Words>
  <Application>Microsoft Office PowerPoint</Application>
  <PresentationFormat>Widescreen</PresentationFormat>
  <Paragraphs>66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Bahnschrift Light SemiCondensed</vt:lpstr>
      <vt:lpstr>Calibri</vt:lpstr>
      <vt:lpstr>Calibri Light</vt:lpstr>
      <vt:lpstr>Tempus Sans ITC</vt:lpstr>
      <vt:lpstr>Office Theme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142</cp:revision>
  <cp:lastPrinted>2021-12-30T22:41:09Z</cp:lastPrinted>
  <dcterms:created xsi:type="dcterms:W3CDTF">2021-09-17T07:17:30Z</dcterms:created>
  <dcterms:modified xsi:type="dcterms:W3CDTF">2022-10-14T06:10:33Z</dcterms:modified>
</cp:coreProperties>
</file>