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0" r:id="rId1"/>
    <p:sldMasterId id="2147484407" r:id="rId2"/>
    <p:sldMasterId id="2147484437" r:id="rId3"/>
    <p:sldMasterId id="2147484415" r:id="rId4"/>
    <p:sldMasterId id="2147484419" r:id="rId5"/>
  </p:sldMasterIdLst>
  <p:notesMasterIdLst>
    <p:notesMasterId r:id="rId121"/>
  </p:notesMasterIdLst>
  <p:handoutMasterIdLst>
    <p:handoutMasterId r:id="rId122"/>
  </p:handoutMasterIdLst>
  <p:sldIdLst>
    <p:sldId id="901" r:id="rId6"/>
    <p:sldId id="948" r:id="rId7"/>
    <p:sldId id="974" r:id="rId8"/>
    <p:sldId id="980" r:id="rId9"/>
    <p:sldId id="975" r:id="rId10"/>
    <p:sldId id="976" r:id="rId11"/>
    <p:sldId id="977" r:id="rId12"/>
    <p:sldId id="978" r:id="rId13"/>
    <p:sldId id="979" r:id="rId14"/>
    <p:sldId id="981" r:id="rId15"/>
    <p:sldId id="982" r:id="rId16"/>
    <p:sldId id="983" r:id="rId17"/>
    <p:sldId id="984" r:id="rId18"/>
    <p:sldId id="985" r:id="rId19"/>
    <p:sldId id="986" r:id="rId20"/>
    <p:sldId id="987" r:id="rId21"/>
    <p:sldId id="988" r:id="rId22"/>
    <p:sldId id="989" r:id="rId23"/>
    <p:sldId id="990" r:id="rId24"/>
    <p:sldId id="991" r:id="rId25"/>
    <p:sldId id="992" r:id="rId26"/>
    <p:sldId id="993" r:id="rId27"/>
    <p:sldId id="994" r:id="rId28"/>
    <p:sldId id="995" r:id="rId29"/>
    <p:sldId id="996" r:id="rId30"/>
    <p:sldId id="997" r:id="rId31"/>
    <p:sldId id="998" r:id="rId32"/>
    <p:sldId id="999" r:id="rId33"/>
    <p:sldId id="1000" r:id="rId34"/>
    <p:sldId id="1001" r:id="rId35"/>
    <p:sldId id="1002" r:id="rId36"/>
    <p:sldId id="1003" r:id="rId37"/>
    <p:sldId id="1004" r:id="rId38"/>
    <p:sldId id="1005" r:id="rId39"/>
    <p:sldId id="1006" r:id="rId40"/>
    <p:sldId id="1007" r:id="rId41"/>
    <p:sldId id="1008" r:id="rId42"/>
    <p:sldId id="1009" r:id="rId43"/>
    <p:sldId id="1010" r:id="rId44"/>
    <p:sldId id="1011" r:id="rId45"/>
    <p:sldId id="1012" r:id="rId46"/>
    <p:sldId id="1013" r:id="rId47"/>
    <p:sldId id="1014" r:id="rId48"/>
    <p:sldId id="1015" r:id="rId49"/>
    <p:sldId id="1016" r:id="rId50"/>
    <p:sldId id="1017" r:id="rId51"/>
    <p:sldId id="1018" r:id="rId52"/>
    <p:sldId id="1024" r:id="rId53"/>
    <p:sldId id="1026" r:id="rId54"/>
    <p:sldId id="1025" r:id="rId55"/>
    <p:sldId id="1019" r:id="rId56"/>
    <p:sldId id="1020" r:id="rId57"/>
    <p:sldId id="1021" r:id="rId58"/>
    <p:sldId id="1022" r:id="rId59"/>
    <p:sldId id="1023" r:id="rId60"/>
    <p:sldId id="1027" r:id="rId61"/>
    <p:sldId id="1028" r:id="rId62"/>
    <p:sldId id="1030" r:id="rId63"/>
    <p:sldId id="1029" r:id="rId64"/>
    <p:sldId id="1035" r:id="rId65"/>
    <p:sldId id="1031" r:id="rId66"/>
    <p:sldId id="1032" r:id="rId67"/>
    <p:sldId id="1033" r:id="rId68"/>
    <p:sldId id="1034" r:id="rId69"/>
    <p:sldId id="1036" r:id="rId70"/>
    <p:sldId id="1037" r:id="rId71"/>
    <p:sldId id="1038" r:id="rId72"/>
    <p:sldId id="1039" r:id="rId73"/>
    <p:sldId id="1040" r:id="rId74"/>
    <p:sldId id="1041" r:id="rId75"/>
    <p:sldId id="1042" r:id="rId76"/>
    <p:sldId id="1043" r:id="rId77"/>
    <p:sldId id="1044" r:id="rId78"/>
    <p:sldId id="1045" r:id="rId79"/>
    <p:sldId id="1046" r:id="rId80"/>
    <p:sldId id="1047" r:id="rId81"/>
    <p:sldId id="1053" r:id="rId82"/>
    <p:sldId id="1048" r:id="rId83"/>
    <p:sldId id="1049" r:id="rId84"/>
    <p:sldId id="1050" r:id="rId85"/>
    <p:sldId id="1051" r:id="rId86"/>
    <p:sldId id="1052" r:id="rId87"/>
    <p:sldId id="1054" r:id="rId88"/>
    <p:sldId id="1055" r:id="rId89"/>
    <p:sldId id="1056" r:id="rId90"/>
    <p:sldId id="1057" r:id="rId91"/>
    <p:sldId id="1058" r:id="rId92"/>
    <p:sldId id="1059" r:id="rId93"/>
    <p:sldId id="1060" r:id="rId94"/>
    <p:sldId id="1061" r:id="rId95"/>
    <p:sldId id="1062" r:id="rId96"/>
    <p:sldId id="1063" r:id="rId97"/>
    <p:sldId id="1064" r:id="rId98"/>
    <p:sldId id="1065" r:id="rId99"/>
    <p:sldId id="1066" r:id="rId100"/>
    <p:sldId id="1067" r:id="rId101"/>
    <p:sldId id="1074" r:id="rId102"/>
    <p:sldId id="1068" r:id="rId103"/>
    <p:sldId id="1069" r:id="rId104"/>
    <p:sldId id="1070" r:id="rId105"/>
    <p:sldId id="1071" r:id="rId106"/>
    <p:sldId id="1072" r:id="rId107"/>
    <p:sldId id="1073" r:id="rId108"/>
    <p:sldId id="1075" r:id="rId109"/>
    <p:sldId id="1076" r:id="rId110"/>
    <p:sldId id="1077" r:id="rId111"/>
    <p:sldId id="1078" r:id="rId112"/>
    <p:sldId id="1079" r:id="rId113"/>
    <p:sldId id="1080" r:id="rId114"/>
    <p:sldId id="1081" r:id="rId115"/>
    <p:sldId id="1082" r:id="rId116"/>
    <p:sldId id="1083" r:id="rId117"/>
    <p:sldId id="1084" r:id="rId118"/>
    <p:sldId id="1085" r:id="rId119"/>
    <p:sldId id="924" r:id="rId12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5613" indent="-650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2813" indent="-1333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0013" indent="-2000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7213" indent="-2682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8" userDrawn="1">
          <p15:clr>
            <a:srgbClr val="A4A3A4"/>
          </p15:clr>
        </p15:guide>
        <p15:guide id="3" pos="2472" userDrawn="1">
          <p15:clr>
            <a:srgbClr val="A4A3A4"/>
          </p15:clr>
        </p15:guide>
        <p15:guide id="4" pos="5647" userDrawn="1">
          <p15:clr>
            <a:srgbClr val="A4A3A4"/>
          </p15:clr>
        </p15:guide>
        <p15:guide id="5" pos="113" userDrawn="1">
          <p15:clr>
            <a:srgbClr val="A4A3A4"/>
          </p15:clr>
        </p15:guide>
        <p15:guide id="6" orient="horz" pos="2935" userDrawn="1">
          <p15:clr>
            <a:srgbClr val="A4A3A4"/>
          </p15:clr>
        </p15:guide>
        <p15:guide id="7" orient="horz" pos="21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57797F"/>
    <a:srgbClr val="587C82"/>
    <a:srgbClr val="62898F"/>
    <a:srgbClr val="577C81"/>
    <a:srgbClr val="938C7E"/>
    <a:srgbClr val="1A0A00"/>
    <a:srgbClr val="FFFFFF"/>
    <a:srgbClr val="232323"/>
    <a:srgbClr val="575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34" autoAdjust="0"/>
    <p:restoredTop sz="93979" autoAdjust="0"/>
  </p:normalViewPr>
  <p:slideViewPr>
    <p:cSldViewPr showGuides="1">
      <p:cViewPr varScale="1">
        <p:scale>
          <a:sx n="107" d="100"/>
          <a:sy n="107" d="100"/>
        </p:scale>
        <p:origin x="206" y="82"/>
      </p:cViewPr>
      <p:guideLst>
        <p:guide orient="horz" pos="78"/>
        <p:guide pos="2472"/>
        <p:guide pos="5647"/>
        <p:guide pos="113"/>
        <p:guide orient="horz" pos="2935"/>
        <p:guide orient="horz" pos="2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3" d="100"/>
        <a:sy n="53" d="100"/>
      </p:scale>
      <p:origin x="0" y="-44"/>
    </p:cViewPr>
  </p:sorterViewPr>
  <p:notesViewPr>
    <p:cSldViewPr showGuides="1">
      <p:cViewPr>
        <p:scale>
          <a:sx n="100" d="100"/>
          <a:sy n="100" d="100"/>
        </p:scale>
        <p:origin x="732" y="-14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2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FCC9A57-8D6F-456D-ACAD-6E83A2E2B61D}" type="datetimeFigureOut">
              <a:rPr lang="en-US"/>
              <a:pPr>
                <a:defRPr/>
              </a:pPr>
              <a:t>2/21/2022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241B63-AE0F-4AE5-A3DA-09BE7651EF1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1331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1130772-A645-41D8-B87D-B15FAF999377}" type="datetimeFigureOut">
              <a:rPr lang="en-US"/>
              <a:pPr>
                <a:defRPr/>
              </a:pPr>
              <a:t>2/21/2022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482504-117E-41CE-B65A-0D2E7C62E829}" type="slidenum">
              <a:rPr lang="en-IN" altLang="en-US"/>
              <a:pPr/>
              <a:t>‹#›</a:t>
            </a:fld>
            <a:endParaRPr lang="en-IN" altLang="en-US" dirty="0"/>
          </a:p>
        </p:txBody>
      </p:sp>
    </p:spTree>
    <p:extLst>
      <p:ext uri="{BB962C8B-B14F-4D97-AF65-F5344CB8AC3E}">
        <p14:creationId xmlns:p14="http://schemas.microsoft.com/office/powerpoint/2010/main" val="372165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>
      <p:bgPr>
        <a:solidFill>
          <a:srgbClr val="628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9144000" cy="5236046"/>
            <a:chOff x="-21772" y="0"/>
            <a:chExt cx="12213772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59" r="53151"/>
            <a:stretch/>
          </p:blipFill>
          <p:spPr>
            <a:xfrm>
              <a:off x="-21772" y="0"/>
              <a:ext cx="6024445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94" r="53151"/>
            <a:stretch/>
          </p:blipFill>
          <p:spPr>
            <a:xfrm flipH="1">
              <a:off x="6002674" y="0"/>
              <a:ext cx="6189326" cy="68580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email">
            <a:clrChange>
              <a:clrFrom>
                <a:srgbClr val="62898F"/>
              </a:clrFrom>
              <a:clrTo>
                <a:srgbClr val="62898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3968" y="4143304"/>
            <a:ext cx="1550031" cy="516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4155926"/>
            <a:ext cx="1133685" cy="502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559" y="4158196"/>
            <a:ext cx="720080" cy="52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9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00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50" indent="0" algn="ctr">
              <a:buNone/>
              <a:defRPr sz="1334"/>
            </a:lvl2pPr>
            <a:lvl3pPr marL="609700" indent="0" algn="ctr">
              <a:buNone/>
              <a:defRPr sz="1201"/>
            </a:lvl3pPr>
            <a:lvl4pPr marL="914550" indent="0" algn="ctr">
              <a:buNone/>
              <a:defRPr sz="1067"/>
            </a:lvl4pPr>
            <a:lvl5pPr marL="1219400" indent="0" algn="ctr">
              <a:buNone/>
              <a:defRPr sz="1067"/>
            </a:lvl5pPr>
            <a:lvl6pPr marL="1524251" indent="0" algn="ctr">
              <a:buNone/>
              <a:defRPr sz="1067"/>
            </a:lvl6pPr>
            <a:lvl7pPr marL="1829101" indent="0" algn="ctr">
              <a:buNone/>
              <a:defRPr sz="1067"/>
            </a:lvl7pPr>
            <a:lvl8pPr marL="2133951" indent="0" algn="ctr">
              <a:buNone/>
              <a:defRPr sz="1067"/>
            </a:lvl8pPr>
            <a:lvl9pPr marL="2438801" indent="0" algn="ctr">
              <a:buNone/>
              <a:defRPr sz="1067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96B0-F877-FD49-927E-8AD3B9A56C89}" type="datetimeFigureOut">
              <a:rPr lang="en-US" smtClean="0"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BB60-F8D5-F940-85A7-66BD2708DF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0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4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2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891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931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emf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417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290" y="4590859"/>
            <a:ext cx="619152" cy="619152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0" y="4758363"/>
            <a:ext cx="8626642" cy="0"/>
          </a:xfrm>
          <a:prstGeom prst="line">
            <a:avLst/>
          </a:prstGeom>
          <a:ln w="22225">
            <a:solidFill>
              <a:srgbClr val="4C6B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0" y="4813301"/>
            <a:ext cx="611188" cy="268287"/>
          </a:xfrm>
          <a:prstGeom prst="rect">
            <a:avLst/>
          </a:prstGeom>
          <a:solidFill>
            <a:srgbClr val="8CA9AD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1636" y="4790472"/>
            <a:ext cx="539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34E60D-57EE-4117-96E0-023C02C448CF}" type="slidenum">
              <a:rPr lang="en-US" altLang="en-US" sz="1400">
                <a:solidFill>
                  <a:schemeClr val="bg1"/>
                </a:solidFill>
                <a:latin typeface="Bahnschrift Light SemiCondensed" panose="020B0502040204020203" pitchFamily="34" charset="0"/>
              </a:rPr>
              <a:pPr eaLnBrk="1" hangingPunct="1"/>
              <a:t>‹#›</a:t>
            </a:fld>
            <a:endParaRPr lang="en-US" altLang="en-US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611188" y="4731544"/>
            <a:ext cx="60118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2" rIns="91388" bIns="45692" anchor="ctr"/>
          <a:lstStyle>
            <a:lvl1pPr algn="l">
              <a:defRPr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eaLnBrk="0" hangingPunct="0">
              <a:defRPr/>
            </a:pPr>
            <a:r>
              <a:rPr lang="en-US" sz="1400" b="0" dirty="0">
                <a:solidFill>
                  <a:srgbClr val="4C6B70"/>
                </a:solidFill>
                <a:effectLst/>
                <a:latin typeface="Bahnschrift Light SemiCondensed" panose="020B0502040204020203" pitchFamily="34" charset="0"/>
                <a:cs typeface="Arial" charset="0"/>
              </a:rPr>
              <a:t>AL-BANDAR MIXED USE DEVELOPMENT PROJECT – CASE STUDIES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309" y="4800564"/>
            <a:ext cx="672333" cy="296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806" y="4789484"/>
            <a:ext cx="432048" cy="31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4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28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290" y="4590859"/>
            <a:ext cx="619152" cy="619152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0" y="4758363"/>
            <a:ext cx="862664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0" y="4813301"/>
            <a:ext cx="611188" cy="268287"/>
          </a:xfrm>
          <a:prstGeom prst="rect">
            <a:avLst/>
          </a:prstGeom>
          <a:solidFill>
            <a:srgbClr val="8CA9AD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1636" y="4790472"/>
            <a:ext cx="539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34E60D-57EE-4117-96E0-023C02C448CF}" type="slidenum">
              <a:rPr lang="en-US" altLang="en-US" sz="1400">
                <a:solidFill>
                  <a:schemeClr val="bg1"/>
                </a:solidFill>
                <a:latin typeface="Bahnschrift Light SemiCondensed" panose="020B0502040204020203" pitchFamily="34" charset="0"/>
              </a:rPr>
              <a:pPr eaLnBrk="1" hangingPunct="1"/>
              <a:t>‹#›</a:t>
            </a:fld>
            <a:endParaRPr lang="en-US" altLang="en-US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611188" y="4731544"/>
            <a:ext cx="7201172" cy="41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2" rIns="91388" bIns="45692" anchor="ctr"/>
          <a:lstStyle>
            <a:lvl1pPr algn="l">
              <a:defRPr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eaLnBrk="0" hangingPunct="0">
              <a:defRPr/>
            </a:pPr>
            <a:r>
              <a:rPr lang="en-US" sz="1400" b="0" dirty="0">
                <a:solidFill>
                  <a:schemeClr val="bg1"/>
                </a:solidFill>
                <a:effectLst/>
                <a:latin typeface="Bahnschrift Light SemiCondensed" panose="020B0502040204020203" pitchFamily="34" charset="0"/>
                <a:cs typeface="Arial" charset="0"/>
              </a:rPr>
              <a:t>AL-BANDAR MIXED USE DEVELOPMENT PROJECT</a:t>
            </a:r>
            <a:endParaRPr lang="en-IN" sz="1400" b="0" dirty="0">
              <a:solidFill>
                <a:schemeClr val="bg1"/>
              </a:solidFill>
              <a:effectLst/>
              <a:latin typeface="Bahnschrift Light SemiCondensed" panose="020B0502040204020203" pitchFamily="34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309" y="4800564"/>
            <a:ext cx="672333" cy="296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806" y="4789484"/>
            <a:ext cx="432048" cy="31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0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28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290" y="4590859"/>
            <a:ext cx="619152" cy="61915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4813301"/>
            <a:ext cx="611188" cy="268287"/>
          </a:xfrm>
          <a:prstGeom prst="rect">
            <a:avLst/>
          </a:prstGeom>
          <a:solidFill>
            <a:srgbClr val="8CA9AD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1636" y="4790472"/>
            <a:ext cx="539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34E60D-57EE-4117-96E0-023C02C448CF}" type="slidenum">
              <a:rPr lang="en-US" altLang="en-US" sz="1400">
                <a:solidFill>
                  <a:schemeClr val="bg1"/>
                </a:solidFill>
                <a:latin typeface="Bahnschrift Light SemiCondensed" panose="020B0502040204020203" pitchFamily="34" charset="0"/>
              </a:rPr>
              <a:pPr eaLnBrk="1" hangingPunct="1"/>
              <a:t>‹#›</a:t>
            </a:fld>
            <a:endParaRPr lang="en-US" altLang="en-US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4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28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813301"/>
            <a:ext cx="611188" cy="268287"/>
          </a:xfrm>
          <a:prstGeom prst="rect">
            <a:avLst/>
          </a:prstGeom>
          <a:solidFill>
            <a:srgbClr val="8CA9AD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1636" y="4790472"/>
            <a:ext cx="539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34E60D-57EE-4117-96E0-023C02C448CF}" type="slidenum">
              <a:rPr lang="en-US" altLang="en-US" sz="1400">
                <a:solidFill>
                  <a:schemeClr val="bg1"/>
                </a:solidFill>
                <a:latin typeface="Bahnschrift Light SemiCondensed" panose="020B0502040204020203" pitchFamily="34" charset="0"/>
              </a:rPr>
              <a:pPr eaLnBrk="1" hangingPunct="1"/>
              <a:t>‹#›</a:t>
            </a:fld>
            <a:endParaRPr lang="en-US" altLang="en-US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97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3528" y="267494"/>
            <a:ext cx="7272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AL-BANDAR MIXED-USE DEVELOPMENT PROJECT  - CASE STUDIES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23528" y="4313150"/>
            <a:ext cx="6481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C6B70"/>
                </a:solidFill>
                <a:latin typeface="Century Gothic" panose="020B0502020202020204" pitchFamily="34" charset="0"/>
              </a:rPr>
              <a:t>February 2022</a:t>
            </a:r>
          </a:p>
        </p:txBody>
      </p:sp>
    </p:spTree>
    <p:extLst>
      <p:ext uri="{BB962C8B-B14F-4D97-AF65-F5344CB8AC3E}">
        <p14:creationId xmlns:p14="http://schemas.microsoft.com/office/powerpoint/2010/main" val="1079680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52809FB-F98D-4475-B60B-650DDBC5B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34305"/>
            <a:ext cx="8388424" cy="468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189297-2D47-4F8D-8934-27C53646E523}"/>
              </a:ext>
            </a:extLst>
          </p:cNvPr>
          <p:cNvSpPr txBox="1"/>
          <p:nvPr/>
        </p:nvSpPr>
        <p:spPr>
          <a:xfrm>
            <a:off x="6588224" y="0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Jubail Island, Abu Dhabi</a:t>
            </a:r>
          </a:p>
        </p:txBody>
      </p:sp>
    </p:spTree>
    <p:extLst>
      <p:ext uri="{BB962C8B-B14F-4D97-AF65-F5344CB8AC3E}">
        <p14:creationId xmlns:p14="http://schemas.microsoft.com/office/powerpoint/2010/main" val="7838342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668344" y="0"/>
            <a:ext cx="147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Seoul Valley, South Korea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D76AC11E-DEEB-44E6-AD24-93646EF09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55" y="0"/>
            <a:ext cx="7097985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5830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668344" y="0"/>
            <a:ext cx="147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Seoul Valley, South Korea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B8F78E9A-C62C-449E-A09C-96CC6CC2A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0" y="0"/>
            <a:ext cx="6309320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6595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668344" y="0"/>
            <a:ext cx="147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Seoul Valley, South Korea</a:t>
            </a:r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B49F8527-138D-4DF8-B754-E4F8DAEE9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94" y="0"/>
            <a:ext cx="6696350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8045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668344" y="0"/>
            <a:ext cx="147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Seoul Valley, South Korea</a:t>
            </a:r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7EADE1F5-908E-490F-BC2D-A3CB6E56A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29" y="0"/>
            <a:ext cx="6630615" cy="468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0528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668344" y="0"/>
            <a:ext cx="147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Seoul Valley, South Korea</a:t>
            </a:r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ACF33E26-7E50-43A9-ABD1-01E6E24A7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t="10217" r="15993" b="6088"/>
          <a:stretch/>
        </p:blipFill>
        <p:spPr bwMode="auto">
          <a:xfrm>
            <a:off x="683568" y="591530"/>
            <a:ext cx="309634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B59403C-7654-4F1D-83F1-A78124DD0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5628" r="21211" b="6493"/>
          <a:stretch/>
        </p:blipFill>
        <p:spPr bwMode="auto">
          <a:xfrm>
            <a:off x="4211960" y="181252"/>
            <a:ext cx="3240360" cy="437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1738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668344" y="0"/>
            <a:ext cx="147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Seoul Valley, South Korea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384AA65-A456-475C-B240-75878341D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t="14783" r="15761" b="6087"/>
          <a:stretch/>
        </p:blipFill>
        <p:spPr bwMode="auto">
          <a:xfrm>
            <a:off x="251520" y="699542"/>
            <a:ext cx="324036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82DF38A-9212-4A83-9DE4-9505798D6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17801" r="13601" b="6600"/>
          <a:stretch/>
        </p:blipFill>
        <p:spPr bwMode="auto">
          <a:xfrm>
            <a:off x="3779912" y="555526"/>
            <a:ext cx="36004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0847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3A634FC7-0DF6-4B0D-B822-891D831A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-19422"/>
            <a:ext cx="7097985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812360" y="0"/>
            <a:ext cx="133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</a:rPr>
              <a:t>Lincoln’s </a:t>
            </a:r>
            <a:r>
              <a:rPr lang="en-IN" sz="1400" b="0" i="0" dirty="0" err="1">
                <a:effectLst/>
              </a:rPr>
              <a:t>Yard,Chicago</a:t>
            </a:r>
            <a:endParaRPr lang="en-IN" sz="1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47063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3FEA6810-B482-4E3C-96A3-C53DBDF7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80" y="0"/>
            <a:ext cx="7097985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884368" y="0"/>
            <a:ext cx="125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Lincoln’s </a:t>
            </a:r>
            <a:r>
              <a:rPr lang="en-IN" sz="1400" b="0" i="0" dirty="0" err="1">
                <a:effectLst/>
                <a:highlight>
                  <a:srgbClr val="DCDCDC"/>
                </a:highlight>
              </a:rPr>
              <a:t>Yard,Chicago</a:t>
            </a:r>
            <a:endParaRPr lang="en-IN" sz="1400" b="0" i="0" dirty="0">
              <a:effectLst/>
              <a:highlight>
                <a:srgbClr val="DCDCD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0221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A8E1967B-F6B0-4505-BF77-0342954A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9" y="0"/>
            <a:ext cx="8420562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732240" y="0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Lincoln’s </a:t>
            </a:r>
            <a:r>
              <a:rPr lang="en-IN" sz="1400" b="0" i="0" dirty="0" err="1">
                <a:effectLst/>
                <a:highlight>
                  <a:srgbClr val="DCDCDC"/>
                </a:highlight>
              </a:rPr>
              <a:t>Yard,Chicago</a:t>
            </a:r>
            <a:endParaRPr lang="en-IN" sz="1400" b="0" i="0" dirty="0">
              <a:effectLst/>
              <a:highlight>
                <a:srgbClr val="DCDCD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074485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D28453D3-CD25-46CA-BCA5-84B7F9469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0"/>
            <a:ext cx="8388424" cy="47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732240" y="0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Lincoln’s </a:t>
            </a:r>
            <a:r>
              <a:rPr lang="en-IN" sz="1400" b="0" i="0" dirty="0" err="1">
                <a:effectLst/>
                <a:highlight>
                  <a:srgbClr val="DCDCDC"/>
                </a:highlight>
              </a:rPr>
              <a:t>Yard,Chicago</a:t>
            </a:r>
            <a:endParaRPr lang="en-IN" sz="1400" b="0" i="0" dirty="0">
              <a:effectLst/>
              <a:highlight>
                <a:srgbClr val="DCDCD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71780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321D022-A258-48D2-990E-3F274B49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5" y="51470"/>
            <a:ext cx="8362190" cy="471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046EF-4902-45AF-9658-67832EBD1E41}"/>
              </a:ext>
            </a:extLst>
          </p:cNvPr>
          <p:cNvSpPr txBox="1"/>
          <p:nvPr/>
        </p:nvSpPr>
        <p:spPr>
          <a:xfrm>
            <a:off x="6588224" y="0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Jubail Island, Abu Dhabi</a:t>
            </a:r>
          </a:p>
        </p:txBody>
      </p:sp>
    </p:spTree>
    <p:extLst>
      <p:ext uri="{BB962C8B-B14F-4D97-AF65-F5344CB8AC3E}">
        <p14:creationId xmlns:p14="http://schemas.microsoft.com/office/powerpoint/2010/main" val="5597765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D0BFD544-C5DE-47BD-9552-C02E879B8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1" y="0"/>
            <a:ext cx="8417398" cy="473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732240" y="0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Lincoln’s </a:t>
            </a:r>
            <a:r>
              <a:rPr lang="en-IN" sz="1400" b="0" i="0" dirty="0" err="1">
                <a:effectLst/>
                <a:highlight>
                  <a:srgbClr val="DCDCDC"/>
                </a:highlight>
              </a:rPr>
              <a:t>Yard,Chicago</a:t>
            </a:r>
            <a:endParaRPr lang="en-IN" sz="1400" b="0" i="0" dirty="0">
              <a:effectLst/>
              <a:highlight>
                <a:srgbClr val="DCDCD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3144038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C94DD597-C1CE-4F48-B3D0-18A3525A2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8579"/>
            <a:ext cx="8629972" cy="469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732240" y="0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Lincoln’s </a:t>
            </a:r>
            <a:r>
              <a:rPr lang="en-IN" sz="1400" b="0" i="0" dirty="0" err="1">
                <a:effectLst/>
                <a:highlight>
                  <a:srgbClr val="DCDCDC"/>
                </a:highlight>
              </a:rPr>
              <a:t>Yard,Chicago</a:t>
            </a:r>
            <a:endParaRPr lang="en-IN" sz="1400" b="0" i="0" dirty="0">
              <a:effectLst/>
              <a:highlight>
                <a:srgbClr val="DCDCD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7178880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4B6D81F0-991D-46C7-9E5D-795FC2A6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8" y="0"/>
            <a:ext cx="8453264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732240" y="0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Lincoln’s </a:t>
            </a:r>
            <a:r>
              <a:rPr lang="en-IN" sz="1400" b="0" i="0" dirty="0" err="1">
                <a:effectLst/>
                <a:highlight>
                  <a:srgbClr val="DCDCDC"/>
                </a:highlight>
              </a:rPr>
              <a:t>Yard,Chicago</a:t>
            </a:r>
            <a:endParaRPr lang="en-IN" sz="1400" b="0" i="0" dirty="0">
              <a:effectLst/>
              <a:highlight>
                <a:srgbClr val="DCDCD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678340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B1520C50-2E79-4CF5-AE16-1B1380104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5" y="0"/>
            <a:ext cx="7886650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516216" y="0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Lincoln’s </a:t>
            </a:r>
            <a:r>
              <a:rPr lang="en-IN" sz="1400" b="0" i="0" dirty="0" err="1">
                <a:effectLst/>
                <a:highlight>
                  <a:srgbClr val="DCDCDC"/>
                </a:highlight>
              </a:rPr>
              <a:t>Yard,Chicago</a:t>
            </a:r>
            <a:endParaRPr lang="en-IN" sz="1400" b="0" i="0" dirty="0">
              <a:effectLst/>
              <a:highlight>
                <a:srgbClr val="DCDCD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653961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78A32C84-CE4C-4898-86F6-467C5E11D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0" y="0"/>
            <a:ext cx="8927699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020272" y="0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Lincoln’s </a:t>
            </a:r>
            <a:r>
              <a:rPr lang="en-IN" sz="1400" b="0" i="0" dirty="0" err="1">
                <a:effectLst/>
                <a:highlight>
                  <a:srgbClr val="DCDCDC"/>
                </a:highlight>
              </a:rPr>
              <a:t>Yard,Chicago</a:t>
            </a:r>
            <a:endParaRPr lang="en-IN" sz="1400" b="0" i="0" dirty="0">
              <a:effectLst/>
              <a:highlight>
                <a:srgbClr val="DCDCD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004695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84C0188-6375-0C4C-9D1D-5CF22DBE363B}"/>
              </a:ext>
            </a:extLst>
          </p:cNvPr>
          <p:cNvSpPr/>
          <p:nvPr/>
        </p:nvSpPr>
        <p:spPr>
          <a:xfrm rot="10800000">
            <a:off x="4571997" y="3663524"/>
            <a:ext cx="1087436" cy="909144"/>
          </a:xfrm>
          <a:prstGeom prst="rect">
            <a:avLst/>
          </a:prstGeom>
          <a:gradFill flip="none" rotWithShape="1">
            <a:gsLst>
              <a:gs pos="0">
                <a:srgbClr val="55717B">
                  <a:alpha val="50000"/>
                </a:srgbClr>
              </a:gs>
              <a:gs pos="60000">
                <a:srgbClr val="62898F"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1897" y="4418261"/>
            <a:ext cx="385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Bahnschrift Light" panose="020B0502040204020203" pitchFamily="34" charset="0"/>
              </a:rPr>
              <a:t>Thank You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4521272"/>
            <a:ext cx="2696277" cy="40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23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AC52E7A-ED22-4574-95D0-CF7A2A2A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2" y="51470"/>
            <a:ext cx="8316416" cy="467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441BBA-189F-440A-9F6E-D1F2860D61BF}"/>
              </a:ext>
            </a:extLst>
          </p:cNvPr>
          <p:cNvSpPr txBox="1"/>
          <p:nvPr/>
        </p:nvSpPr>
        <p:spPr>
          <a:xfrm>
            <a:off x="6588224" y="0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Jubail Island, Abu Dhabi</a:t>
            </a:r>
          </a:p>
        </p:txBody>
      </p:sp>
    </p:spTree>
    <p:extLst>
      <p:ext uri="{BB962C8B-B14F-4D97-AF65-F5344CB8AC3E}">
        <p14:creationId xmlns:p14="http://schemas.microsoft.com/office/powerpoint/2010/main" val="3611222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2F12B65-0D93-43D3-ADB0-DDAA4803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2" y="20563"/>
            <a:ext cx="887711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9D1F22-8283-4626-90EE-49BADCE1ACEA}"/>
              </a:ext>
            </a:extLst>
          </p:cNvPr>
          <p:cNvSpPr txBox="1"/>
          <p:nvPr/>
        </p:nvSpPr>
        <p:spPr>
          <a:xfrm>
            <a:off x="6922326" y="20563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Jubail Island, Abu Dhabi</a:t>
            </a:r>
          </a:p>
        </p:txBody>
      </p:sp>
    </p:spTree>
    <p:extLst>
      <p:ext uri="{BB962C8B-B14F-4D97-AF65-F5344CB8AC3E}">
        <p14:creationId xmlns:p14="http://schemas.microsoft.com/office/powerpoint/2010/main" val="1592501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E2A01-5E36-4C82-9F4E-316C63701A4D}"/>
              </a:ext>
            </a:extLst>
          </p:cNvPr>
          <p:cNvSpPr txBox="1"/>
          <p:nvPr/>
        </p:nvSpPr>
        <p:spPr>
          <a:xfrm>
            <a:off x="7811345" y="0"/>
            <a:ext cx="13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Al </a:t>
            </a:r>
            <a:r>
              <a:rPr lang="en-GB" sz="1400" dirty="0" err="1">
                <a:solidFill>
                  <a:srgbClr val="62898F"/>
                </a:solidFill>
              </a:rPr>
              <a:t>Kifaf</a:t>
            </a:r>
            <a:r>
              <a:rPr lang="en-GB" sz="1400" dirty="0">
                <a:solidFill>
                  <a:srgbClr val="62898F"/>
                </a:solidFill>
              </a:rPr>
              <a:t>, Dubai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1C7455E-92A4-4859-8536-42647DFFD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77" y="51470"/>
            <a:ext cx="5747445" cy="46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043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A2228943-8DE9-4AAB-95E6-16CFE886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388" y="25995"/>
            <a:ext cx="4953223" cy="468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FF535D-6C75-4D9F-9644-5F98DDF17EB5}"/>
              </a:ext>
            </a:extLst>
          </p:cNvPr>
          <p:cNvSpPr txBox="1"/>
          <p:nvPr/>
        </p:nvSpPr>
        <p:spPr>
          <a:xfrm>
            <a:off x="7811345" y="0"/>
            <a:ext cx="13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Al </a:t>
            </a:r>
            <a:r>
              <a:rPr lang="en-GB" sz="1400" dirty="0" err="1">
                <a:solidFill>
                  <a:srgbClr val="62898F"/>
                </a:solidFill>
              </a:rPr>
              <a:t>Kifaf</a:t>
            </a:r>
            <a:r>
              <a:rPr lang="en-GB" sz="1400" dirty="0">
                <a:solidFill>
                  <a:srgbClr val="62898F"/>
                </a:solidFill>
              </a:rPr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1401864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15362" name="Picture 2" descr="AL KIFAF STREETSCAPE">
            <a:extLst>
              <a:ext uri="{FF2B5EF4-FFF2-40B4-BE49-F238E27FC236}">
                <a16:creationId xmlns:a16="http://schemas.microsoft.com/office/drawing/2014/main" id="{1D093110-667E-4D04-AE90-F34A2F3F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341" y="15130"/>
            <a:ext cx="3930716" cy="471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E7D70D-59C8-4791-A862-400A4758E83E}"/>
              </a:ext>
            </a:extLst>
          </p:cNvPr>
          <p:cNvSpPr txBox="1"/>
          <p:nvPr/>
        </p:nvSpPr>
        <p:spPr>
          <a:xfrm>
            <a:off x="7811345" y="0"/>
            <a:ext cx="13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Al </a:t>
            </a:r>
            <a:r>
              <a:rPr lang="en-GB" sz="1400" dirty="0" err="1">
                <a:solidFill>
                  <a:srgbClr val="62898F"/>
                </a:solidFill>
              </a:rPr>
              <a:t>Kifaf</a:t>
            </a:r>
            <a:r>
              <a:rPr lang="en-GB" sz="1400" dirty="0">
                <a:solidFill>
                  <a:srgbClr val="62898F"/>
                </a:solidFill>
              </a:rPr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1510762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0D6994E-1809-4869-A592-34B594C87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470"/>
            <a:ext cx="7499176" cy="468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ADF74F-2AB5-4354-AE4F-AF4028723D11}"/>
              </a:ext>
            </a:extLst>
          </p:cNvPr>
          <p:cNvSpPr txBox="1"/>
          <p:nvPr/>
        </p:nvSpPr>
        <p:spPr>
          <a:xfrm>
            <a:off x="7811345" y="0"/>
            <a:ext cx="13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Al </a:t>
            </a:r>
            <a:r>
              <a:rPr lang="en-GB" sz="1400" dirty="0" err="1">
                <a:solidFill>
                  <a:srgbClr val="62898F"/>
                </a:solidFill>
              </a:rPr>
              <a:t>Kifaf</a:t>
            </a:r>
            <a:r>
              <a:rPr lang="en-GB" sz="1400" dirty="0">
                <a:solidFill>
                  <a:srgbClr val="62898F"/>
                </a:solidFill>
              </a:rPr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2115581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3F6B52A5-67C0-4AE8-811C-338E6FE4B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82" y="30559"/>
            <a:ext cx="531903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6C450-2683-4693-BC7D-327CE062D643}"/>
              </a:ext>
            </a:extLst>
          </p:cNvPr>
          <p:cNvSpPr txBox="1"/>
          <p:nvPr/>
        </p:nvSpPr>
        <p:spPr>
          <a:xfrm>
            <a:off x="7811345" y="0"/>
            <a:ext cx="13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Al </a:t>
            </a:r>
            <a:r>
              <a:rPr lang="en-GB" sz="1400" dirty="0" err="1">
                <a:solidFill>
                  <a:srgbClr val="62898F"/>
                </a:solidFill>
              </a:rPr>
              <a:t>Kifaf</a:t>
            </a:r>
            <a:r>
              <a:rPr lang="en-GB" sz="1400" dirty="0">
                <a:solidFill>
                  <a:srgbClr val="62898F"/>
                </a:solidFill>
              </a:rPr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852208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0BEF1128-6237-4927-B807-13235DADC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470"/>
            <a:ext cx="7488832" cy="468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5B469A-8372-47B8-A794-93D153B18B24}"/>
              </a:ext>
            </a:extLst>
          </p:cNvPr>
          <p:cNvSpPr txBox="1"/>
          <p:nvPr/>
        </p:nvSpPr>
        <p:spPr>
          <a:xfrm>
            <a:off x="7811345" y="0"/>
            <a:ext cx="13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Al </a:t>
            </a:r>
            <a:r>
              <a:rPr lang="en-GB" sz="1400" dirty="0" err="1">
                <a:solidFill>
                  <a:srgbClr val="62898F"/>
                </a:solidFill>
              </a:rPr>
              <a:t>Kifaf</a:t>
            </a:r>
            <a:r>
              <a:rPr lang="en-GB" sz="1400" dirty="0">
                <a:solidFill>
                  <a:srgbClr val="62898F"/>
                </a:solidFill>
              </a:rPr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2057791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94646A1-F72A-4D03-A3D7-38E870B76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42" y="51470"/>
            <a:ext cx="3987915" cy="470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88225" y="101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  <a:latin typeface="Bahnschrift SemiLight" panose="020B0502040204020203" pitchFamily="34" charset="0"/>
              </a:rPr>
              <a:t>PIXEL - Mixed Used Development in Abu Dhabi</a:t>
            </a:r>
            <a:endParaRPr lang="en-GB" sz="1400" dirty="0">
              <a:solidFill>
                <a:srgbClr val="628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8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393D25CE-3A99-450D-94E9-3C52A99E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85" y="34281"/>
            <a:ext cx="6578243" cy="46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4DD0B-E2F0-4485-B43D-0987E310B77B}"/>
              </a:ext>
            </a:extLst>
          </p:cNvPr>
          <p:cNvSpPr txBox="1"/>
          <p:nvPr/>
        </p:nvSpPr>
        <p:spPr>
          <a:xfrm>
            <a:off x="7811345" y="0"/>
            <a:ext cx="13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Al </a:t>
            </a:r>
            <a:r>
              <a:rPr lang="en-GB" sz="1400" dirty="0" err="1">
                <a:solidFill>
                  <a:srgbClr val="62898F"/>
                </a:solidFill>
              </a:rPr>
              <a:t>Kifaf</a:t>
            </a:r>
            <a:r>
              <a:rPr lang="en-GB" sz="1400" dirty="0">
                <a:solidFill>
                  <a:srgbClr val="62898F"/>
                </a:solidFill>
              </a:rPr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3821393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958B3C36-2571-4EDE-A8F3-D255C8AB8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92" y="51470"/>
            <a:ext cx="6585815" cy="470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75E047-FEB9-49D2-8D01-0DECF85AB6CF}"/>
              </a:ext>
            </a:extLst>
          </p:cNvPr>
          <p:cNvSpPr txBox="1"/>
          <p:nvPr/>
        </p:nvSpPr>
        <p:spPr>
          <a:xfrm>
            <a:off x="7811345" y="0"/>
            <a:ext cx="13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Al </a:t>
            </a:r>
            <a:r>
              <a:rPr lang="en-GB" sz="1400" dirty="0" err="1">
                <a:solidFill>
                  <a:srgbClr val="62898F"/>
                </a:solidFill>
              </a:rPr>
              <a:t>Kifaf</a:t>
            </a:r>
            <a:r>
              <a:rPr lang="en-GB" sz="1400" dirty="0">
                <a:solidFill>
                  <a:srgbClr val="62898F"/>
                </a:solidFill>
              </a:rPr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1414352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21506" name="Picture 2" descr="AL KIFAF ESPLANADE">
            <a:extLst>
              <a:ext uri="{FF2B5EF4-FFF2-40B4-BE49-F238E27FC236}">
                <a16:creationId xmlns:a16="http://schemas.microsoft.com/office/drawing/2014/main" id="{DAF53F06-FB4D-4304-87F6-3B889A993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" y="407763"/>
            <a:ext cx="9015958" cy="432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CFA234-BC10-4626-AFAA-5AF4B80DF5F3}"/>
              </a:ext>
            </a:extLst>
          </p:cNvPr>
          <p:cNvSpPr txBox="1"/>
          <p:nvPr/>
        </p:nvSpPr>
        <p:spPr>
          <a:xfrm>
            <a:off x="7811345" y="0"/>
            <a:ext cx="13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Al </a:t>
            </a:r>
            <a:r>
              <a:rPr lang="en-GB" sz="1400" dirty="0" err="1">
                <a:solidFill>
                  <a:srgbClr val="62898F"/>
                </a:solidFill>
              </a:rPr>
              <a:t>Kifaf</a:t>
            </a:r>
            <a:r>
              <a:rPr lang="en-GB" sz="1400" dirty="0">
                <a:solidFill>
                  <a:srgbClr val="62898F"/>
                </a:solidFill>
              </a:rPr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2914127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CBA7D290-1773-4515-888D-7BA732569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21" y="51470"/>
            <a:ext cx="8174558" cy="466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677E23-62DF-4D26-9FB5-44B8930B7B04}"/>
              </a:ext>
            </a:extLst>
          </p:cNvPr>
          <p:cNvSpPr txBox="1"/>
          <p:nvPr/>
        </p:nvSpPr>
        <p:spPr>
          <a:xfrm>
            <a:off x="7811345" y="0"/>
            <a:ext cx="13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 </a:t>
            </a:r>
            <a:r>
              <a:rPr lang="en-GB" sz="1400" dirty="0" err="1"/>
              <a:t>Kifaf</a:t>
            </a:r>
            <a:r>
              <a:rPr lang="en-GB" sz="1400" dirty="0"/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256509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873B2023-0C5D-4DDE-BB8D-A473A6D6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17" y="18281"/>
            <a:ext cx="8246566" cy="471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78D5F0-C495-4D02-A34E-AF097EF3A9A0}"/>
              </a:ext>
            </a:extLst>
          </p:cNvPr>
          <p:cNvSpPr txBox="1"/>
          <p:nvPr/>
        </p:nvSpPr>
        <p:spPr>
          <a:xfrm>
            <a:off x="7811345" y="0"/>
            <a:ext cx="13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 </a:t>
            </a:r>
            <a:r>
              <a:rPr lang="en-GB" sz="1400" dirty="0" err="1"/>
              <a:t>Kifaf</a:t>
            </a:r>
            <a:r>
              <a:rPr lang="en-GB" sz="1400" dirty="0"/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2240154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D97F1A34-DC8C-48CD-89CC-0C3B36EC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16"/>
            <a:ext cx="914400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EADF73-8F65-4F42-9BFD-0C78220F21F5}"/>
              </a:ext>
            </a:extLst>
          </p:cNvPr>
          <p:cNvSpPr txBox="1"/>
          <p:nvPr/>
        </p:nvSpPr>
        <p:spPr>
          <a:xfrm>
            <a:off x="7811345" y="0"/>
            <a:ext cx="13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Al </a:t>
            </a:r>
            <a:r>
              <a:rPr lang="en-GB" sz="1400" dirty="0" err="1">
                <a:solidFill>
                  <a:schemeClr val="bg1"/>
                </a:solidFill>
              </a:rPr>
              <a:t>Kifaf</a:t>
            </a:r>
            <a:r>
              <a:rPr lang="en-GB" sz="1400" dirty="0">
                <a:solidFill>
                  <a:schemeClr val="bg1"/>
                </a:solidFill>
              </a:rPr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1823917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BE87F438-DBA7-42A2-BFFC-DF48A39D3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0" y="51470"/>
            <a:ext cx="8172400" cy="466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F11992-E0A4-4FB0-8961-1C0E54D2200E}"/>
              </a:ext>
            </a:extLst>
          </p:cNvPr>
          <p:cNvSpPr txBox="1"/>
          <p:nvPr/>
        </p:nvSpPr>
        <p:spPr>
          <a:xfrm>
            <a:off x="7811345" y="0"/>
            <a:ext cx="133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 </a:t>
            </a:r>
            <a:r>
              <a:rPr lang="en-GB" sz="1400" dirty="0" err="1"/>
              <a:t>Kifaf</a:t>
            </a:r>
            <a:r>
              <a:rPr lang="en-GB" sz="1400" dirty="0"/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2377656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26626" name="Picture 2" descr="City Walk – Neighbourhood, Lifestyle &amp;amp; Area Guide » Bayut™">
            <a:extLst>
              <a:ext uri="{FF2B5EF4-FFF2-40B4-BE49-F238E27FC236}">
                <a16:creationId xmlns:a16="http://schemas.microsoft.com/office/drawing/2014/main" id="{F6C8ACA5-48D6-4AA3-A4BF-49FB466F1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1470"/>
            <a:ext cx="748883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F7C496-3B05-4F88-B3D7-61582144C5FD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City Walk, Dubai</a:t>
            </a:r>
          </a:p>
        </p:txBody>
      </p:sp>
    </p:spTree>
    <p:extLst>
      <p:ext uri="{BB962C8B-B14F-4D97-AF65-F5344CB8AC3E}">
        <p14:creationId xmlns:p14="http://schemas.microsoft.com/office/powerpoint/2010/main" val="4125517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27650" name="Picture 2" descr="City Walk Dubai - Shops Restaurants">
            <a:extLst>
              <a:ext uri="{FF2B5EF4-FFF2-40B4-BE49-F238E27FC236}">
                <a16:creationId xmlns:a16="http://schemas.microsoft.com/office/drawing/2014/main" id="{34CD159A-D65B-4503-A89A-562B4AF99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8" y="33339"/>
            <a:ext cx="7052386" cy="469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51159F-C8E5-4E63-AE63-5B9CDAB86B70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City Walk, Dubai</a:t>
            </a:r>
          </a:p>
        </p:txBody>
      </p:sp>
    </p:spTree>
    <p:extLst>
      <p:ext uri="{BB962C8B-B14F-4D97-AF65-F5344CB8AC3E}">
        <p14:creationId xmlns:p14="http://schemas.microsoft.com/office/powerpoint/2010/main" val="3915666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28674" name="Picture 2" descr="City Walk Dubai: Shops, Restaurants, Location &amp;amp; More - MyBayut">
            <a:extLst>
              <a:ext uri="{FF2B5EF4-FFF2-40B4-BE49-F238E27FC236}">
                <a16:creationId xmlns:a16="http://schemas.microsoft.com/office/drawing/2014/main" id="{7E5F1990-602A-4245-889D-8C3E07B9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296"/>
            <a:ext cx="7571184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F30016-0C56-493C-9170-48E247304507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City Walk, Dubai</a:t>
            </a:r>
          </a:p>
        </p:txBody>
      </p:sp>
    </p:spTree>
    <p:extLst>
      <p:ext uri="{BB962C8B-B14F-4D97-AF65-F5344CB8AC3E}">
        <p14:creationId xmlns:p14="http://schemas.microsoft.com/office/powerpoint/2010/main" val="362785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31CD6A6-8F6D-4988-BE2C-A20735A2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45031"/>
            <a:ext cx="6588497" cy="465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6E5D2-E0BC-4E94-B3F7-82DE5A0DD3D8}"/>
              </a:ext>
            </a:extLst>
          </p:cNvPr>
          <p:cNvSpPr txBox="1"/>
          <p:nvPr/>
        </p:nvSpPr>
        <p:spPr>
          <a:xfrm>
            <a:off x="6588225" y="101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  <a:latin typeface="Bahnschrift SemiLight" panose="020B0502040204020203" pitchFamily="34" charset="0"/>
              </a:rPr>
              <a:t>PIXEL - Mixed Used Development in Abu Dhabi</a:t>
            </a:r>
            <a:endParaRPr lang="en-GB" sz="1400" dirty="0">
              <a:solidFill>
                <a:srgbClr val="628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31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29698" name="Picture 2" descr="About Us - City Walk | City Walk, Dubai, UAE">
            <a:extLst>
              <a:ext uri="{FF2B5EF4-FFF2-40B4-BE49-F238E27FC236}">
                <a16:creationId xmlns:a16="http://schemas.microsoft.com/office/drawing/2014/main" id="{0F3051BC-C633-4C48-9CC6-52E7733E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350" y="36016"/>
            <a:ext cx="6261299" cy="46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C4ACB6-8962-4EDE-98F6-A4F517B4A703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City Walk, Dubai</a:t>
            </a:r>
          </a:p>
        </p:txBody>
      </p:sp>
    </p:spTree>
    <p:extLst>
      <p:ext uri="{BB962C8B-B14F-4D97-AF65-F5344CB8AC3E}">
        <p14:creationId xmlns:p14="http://schemas.microsoft.com/office/powerpoint/2010/main" val="169739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30722" name="Picture 2" descr="La Ville Hotel &amp;amp; Suites City Walk, Dubai, Autograph Collection ₹ 17,280.  Dubai Hotel Deals &amp;amp; Reviews - KAYAK">
            <a:extLst>
              <a:ext uri="{FF2B5EF4-FFF2-40B4-BE49-F238E27FC236}">
                <a16:creationId xmlns:a16="http://schemas.microsoft.com/office/drawing/2014/main" id="{5C2AF753-5FAE-4544-B14C-6F2353454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8" y="51471"/>
            <a:ext cx="832606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75DB6-C824-413A-8A69-33838341DCB3}"/>
              </a:ext>
            </a:extLst>
          </p:cNvPr>
          <p:cNvSpPr txBox="1"/>
          <p:nvPr/>
        </p:nvSpPr>
        <p:spPr>
          <a:xfrm>
            <a:off x="7308304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City Walk, Dubai</a:t>
            </a:r>
          </a:p>
        </p:txBody>
      </p:sp>
    </p:spTree>
    <p:extLst>
      <p:ext uri="{BB962C8B-B14F-4D97-AF65-F5344CB8AC3E}">
        <p14:creationId xmlns:p14="http://schemas.microsoft.com/office/powerpoint/2010/main" val="3039663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31746" name="Picture 2" descr="A massive sale is happening at Dubai&amp;#39;s City Walk | Time Out Dubai">
            <a:extLst>
              <a:ext uri="{FF2B5EF4-FFF2-40B4-BE49-F238E27FC236}">
                <a16:creationId xmlns:a16="http://schemas.microsoft.com/office/drawing/2014/main" id="{92E969A1-93B3-4833-AE48-A96D69F2F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857"/>
            <a:ext cx="702078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9D3080-0537-4147-8A2D-488110A80813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City Walk, Dubai</a:t>
            </a:r>
          </a:p>
        </p:txBody>
      </p:sp>
    </p:spTree>
    <p:extLst>
      <p:ext uri="{BB962C8B-B14F-4D97-AF65-F5344CB8AC3E}">
        <p14:creationId xmlns:p14="http://schemas.microsoft.com/office/powerpoint/2010/main" val="982182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A85B4BA8-16A0-49F0-B500-1A06BB01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1" y="51470"/>
            <a:ext cx="7025977" cy="468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4E389-9AD3-4B97-BE15-70ED9818DD07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City Walk, Dubai</a:t>
            </a:r>
          </a:p>
        </p:txBody>
      </p:sp>
    </p:spTree>
    <p:extLst>
      <p:ext uri="{BB962C8B-B14F-4D97-AF65-F5344CB8AC3E}">
        <p14:creationId xmlns:p14="http://schemas.microsoft.com/office/powerpoint/2010/main" val="2998993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33794" name="Picture 2" descr="Best Things to Do at City Walk Dubai: Shopping, Dining, Unwinding and More-  MyBayut">
            <a:extLst>
              <a:ext uri="{FF2B5EF4-FFF2-40B4-BE49-F238E27FC236}">
                <a16:creationId xmlns:a16="http://schemas.microsoft.com/office/drawing/2014/main" id="{59D3004E-DE62-4932-8A9B-D52CCA35A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7" y="51470"/>
            <a:ext cx="7433076" cy="46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2DE5D3-5A43-4213-AAEB-C41024BA2B1F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City Walk, Dubai</a:t>
            </a:r>
          </a:p>
        </p:txBody>
      </p:sp>
    </p:spTree>
    <p:extLst>
      <p:ext uri="{BB962C8B-B14F-4D97-AF65-F5344CB8AC3E}">
        <p14:creationId xmlns:p14="http://schemas.microsoft.com/office/powerpoint/2010/main" val="735144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34820" name="Picture 4" descr="City Walk, Dubai&amp;#39;s Newest Mixed Development by Meraas">
            <a:extLst>
              <a:ext uri="{FF2B5EF4-FFF2-40B4-BE49-F238E27FC236}">
                <a16:creationId xmlns:a16="http://schemas.microsoft.com/office/drawing/2014/main" id="{F2B33E7C-926F-4F5E-8B22-2AC572F4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478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1C9B8-CF68-49CD-A15B-8038182A5A41}"/>
              </a:ext>
            </a:extLst>
          </p:cNvPr>
          <p:cNvSpPr txBox="1"/>
          <p:nvPr/>
        </p:nvSpPr>
        <p:spPr>
          <a:xfrm>
            <a:off x="7740352" y="-92546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City Walk, Dubai</a:t>
            </a:r>
          </a:p>
        </p:txBody>
      </p:sp>
    </p:spTree>
    <p:extLst>
      <p:ext uri="{BB962C8B-B14F-4D97-AF65-F5344CB8AC3E}">
        <p14:creationId xmlns:p14="http://schemas.microsoft.com/office/powerpoint/2010/main" val="4162940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7C496-3B05-4F88-B3D7-61582144C5FD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Al </a:t>
            </a:r>
            <a:r>
              <a:rPr lang="en-GB" sz="1400" dirty="0" err="1">
                <a:solidFill>
                  <a:srgbClr val="62898F"/>
                </a:solidFill>
              </a:rPr>
              <a:t>Seef</a:t>
            </a:r>
            <a:r>
              <a:rPr lang="en-GB" sz="1400" dirty="0">
                <a:solidFill>
                  <a:srgbClr val="62898F"/>
                </a:solidFill>
              </a:rPr>
              <a:t>, Dubai</a:t>
            </a:r>
          </a:p>
        </p:txBody>
      </p:sp>
      <p:pic>
        <p:nvPicPr>
          <p:cNvPr id="35842" name="Picture 2" descr="Al Seef Dubai by 10 DESIGN, UAE">
            <a:extLst>
              <a:ext uri="{FF2B5EF4-FFF2-40B4-BE49-F238E27FC236}">
                <a16:creationId xmlns:a16="http://schemas.microsoft.com/office/drawing/2014/main" id="{B0703213-D78F-4EA4-AE8F-FEBCC1598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789"/>
            <a:ext cx="6876257" cy="46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384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36868" name="Picture 4" descr="Al Seef by 10 Design – aasarchitecture">
            <a:extLst>
              <a:ext uri="{FF2B5EF4-FFF2-40B4-BE49-F238E27FC236}">
                <a16:creationId xmlns:a16="http://schemas.microsoft.com/office/drawing/2014/main" id="{78AB7957-E365-4401-9A05-36E8E33E9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440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F49E0D-58E4-4743-BCEF-EE39B651EAE8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 </a:t>
            </a:r>
            <a:r>
              <a:rPr lang="en-GB" sz="1400" dirty="0" err="1"/>
              <a:t>Seef</a:t>
            </a:r>
            <a:r>
              <a:rPr lang="en-GB" sz="1400" dirty="0"/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2675544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1DB31256-7E79-423B-B1D4-27E58BD45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3" y="51470"/>
            <a:ext cx="778179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E968F-245D-4A67-9493-21552F1EC973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 </a:t>
            </a:r>
            <a:r>
              <a:rPr lang="en-GB" sz="1400" dirty="0" err="1"/>
              <a:t>Seef</a:t>
            </a:r>
            <a:r>
              <a:rPr lang="en-GB" sz="1400" dirty="0"/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1653444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38914" name="Picture 2" descr="10 DESIGN | Al Seef Dubai | 10 Design | Archinect | Retail architecture,  Dubai, Water pavilion">
            <a:extLst>
              <a:ext uri="{FF2B5EF4-FFF2-40B4-BE49-F238E27FC236}">
                <a16:creationId xmlns:a16="http://schemas.microsoft.com/office/drawing/2014/main" id="{B8A232B9-454C-485B-B9AB-541377019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00" y="51470"/>
            <a:ext cx="7025977" cy="468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E13DD9-26D2-482F-9C02-BDBC39EC4D8C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57797F"/>
                </a:solidFill>
              </a:rPr>
              <a:t>Al </a:t>
            </a:r>
            <a:r>
              <a:rPr lang="en-GB" sz="1400" dirty="0" err="1">
                <a:solidFill>
                  <a:srgbClr val="57797F"/>
                </a:solidFill>
              </a:rPr>
              <a:t>Seef</a:t>
            </a:r>
            <a:r>
              <a:rPr lang="en-GB" sz="1400" dirty="0">
                <a:solidFill>
                  <a:srgbClr val="57797F"/>
                </a:solidFill>
              </a:rPr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252949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850CB7A-7AB5-4507-ACEA-7D27264FD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9" y="51470"/>
            <a:ext cx="6588497" cy="465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E1D496-77A5-4BE8-943C-EC4A11E151B6}"/>
              </a:ext>
            </a:extLst>
          </p:cNvPr>
          <p:cNvSpPr txBox="1"/>
          <p:nvPr/>
        </p:nvSpPr>
        <p:spPr>
          <a:xfrm>
            <a:off x="6588225" y="101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  <a:latin typeface="Bahnschrift SemiLight" panose="020B0502040204020203" pitchFamily="34" charset="0"/>
              </a:rPr>
              <a:t>PIXEL - Mixed Used Development in Abu Dhabi</a:t>
            </a:r>
            <a:endParaRPr lang="en-GB" sz="1400" dirty="0">
              <a:solidFill>
                <a:srgbClr val="628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04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39938" name="Picture 2" descr="10 Design - Al Seef Dubai by 10 Design in Running for MIPIM Awards 2019">
            <a:extLst>
              <a:ext uri="{FF2B5EF4-FFF2-40B4-BE49-F238E27FC236}">
                <a16:creationId xmlns:a16="http://schemas.microsoft.com/office/drawing/2014/main" id="{DBE7889B-77D4-4054-BC8E-B1EFFC405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35" y="34578"/>
            <a:ext cx="8025729" cy="469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DCF8C3-50B3-4DA3-B21B-CAE5624F53FC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 </a:t>
            </a:r>
            <a:r>
              <a:rPr lang="en-GB" sz="1400" dirty="0" err="1"/>
              <a:t>Seef</a:t>
            </a:r>
            <a:r>
              <a:rPr lang="en-GB" sz="1400" dirty="0"/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30098503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40962" name="Picture 2" descr="10 Design - 10 Design Has Re-energised the Creek in Dubai – The  Contemporary Area of Al Seef">
            <a:extLst>
              <a:ext uri="{FF2B5EF4-FFF2-40B4-BE49-F238E27FC236}">
                <a16:creationId xmlns:a16="http://schemas.microsoft.com/office/drawing/2014/main" id="{54319550-1950-407B-9730-1E774C883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9" y="65214"/>
            <a:ext cx="7758942" cy="46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FC960D-D92B-441B-ACC3-42A354EED3FE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 </a:t>
            </a:r>
            <a:r>
              <a:rPr lang="en-GB" sz="1400" dirty="0" err="1"/>
              <a:t>Seef</a:t>
            </a:r>
            <a:r>
              <a:rPr lang="en-GB" sz="1400" dirty="0"/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9619210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41986" name="Picture 2">
            <a:extLst>
              <a:ext uri="{FF2B5EF4-FFF2-40B4-BE49-F238E27FC236}">
                <a16:creationId xmlns:a16="http://schemas.microsoft.com/office/drawing/2014/main" id="{92FBCB47-2CAF-4251-896F-39B87F05B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7" y="46700"/>
            <a:ext cx="7023596" cy="468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FB23FF-0171-40CA-9139-520DD994F4CF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Al </a:t>
            </a:r>
            <a:r>
              <a:rPr lang="en-GB" sz="1400" dirty="0" err="1">
                <a:solidFill>
                  <a:srgbClr val="62898F"/>
                </a:solidFill>
              </a:rPr>
              <a:t>Seef</a:t>
            </a:r>
            <a:r>
              <a:rPr lang="en-GB" sz="1400" dirty="0">
                <a:solidFill>
                  <a:srgbClr val="62898F"/>
                </a:solidFill>
              </a:rPr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2841178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32C37BBE-E009-4889-9B99-1BADFD808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8" y="46701"/>
            <a:ext cx="7023595" cy="468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5CCE3-3A9E-479E-9E0B-74490EBA44C8}"/>
              </a:ext>
            </a:extLst>
          </p:cNvPr>
          <p:cNvSpPr txBox="1"/>
          <p:nvPr/>
        </p:nvSpPr>
        <p:spPr>
          <a:xfrm>
            <a:off x="7631833" y="0"/>
            <a:ext cx="151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Al </a:t>
            </a:r>
            <a:r>
              <a:rPr lang="en-GB" sz="1400" dirty="0" err="1">
                <a:solidFill>
                  <a:srgbClr val="62898F"/>
                </a:solidFill>
              </a:rPr>
              <a:t>Seef</a:t>
            </a:r>
            <a:r>
              <a:rPr lang="en-GB" sz="1400" dirty="0">
                <a:solidFill>
                  <a:srgbClr val="62898F"/>
                </a:solidFill>
              </a:rPr>
              <a:t>, Dubai</a:t>
            </a:r>
          </a:p>
        </p:txBody>
      </p:sp>
    </p:spTree>
    <p:extLst>
      <p:ext uri="{BB962C8B-B14F-4D97-AF65-F5344CB8AC3E}">
        <p14:creationId xmlns:p14="http://schemas.microsoft.com/office/powerpoint/2010/main" val="633806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528E2-BDC7-4BC0-9D48-99A503ABA381}"/>
              </a:ext>
            </a:extLst>
          </p:cNvPr>
          <p:cNvSpPr txBox="1"/>
          <p:nvPr/>
        </p:nvSpPr>
        <p:spPr>
          <a:xfrm>
            <a:off x="7199214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Marsa Plaza, Muscat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EE8C6646-DC50-4458-8371-455210FFB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470"/>
            <a:ext cx="7025977" cy="468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239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B8ECC30F-5484-4924-9615-B2B475694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06" y="28277"/>
            <a:ext cx="702078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C359B1-45EE-4A2E-B073-EB973D5036D8}"/>
              </a:ext>
            </a:extLst>
          </p:cNvPr>
          <p:cNvSpPr txBox="1"/>
          <p:nvPr/>
        </p:nvSpPr>
        <p:spPr>
          <a:xfrm>
            <a:off x="7199214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Marsa Plaza, Muscat</a:t>
            </a:r>
          </a:p>
        </p:txBody>
      </p:sp>
    </p:spTree>
    <p:extLst>
      <p:ext uri="{BB962C8B-B14F-4D97-AF65-F5344CB8AC3E}">
        <p14:creationId xmlns:p14="http://schemas.microsoft.com/office/powerpoint/2010/main" val="680901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FDC65E8E-EB10-4542-8A39-B9DF668B5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470"/>
            <a:ext cx="702078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F1DEEA-9ADF-462C-A87B-3B04E2A876D4}"/>
              </a:ext>
            </a:extLst>
          </p:cNvPr>
          <p:cNvSpPr txBox="1"/>
          <p:nvPr/>
        </p:nvSpPr>
        <p:spPr>
          <a:xfrm>
            <a:off x="7199214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Marsa Plaza, Muscat</a:t>
            </a:r>
          </a:p>
        </p:txBody>
      </p:sp>
    </p:spTree>
    <p:extLst>
      <p:ext uri="{BB962C8B-B14F-4D97-AF65-F5344CB8AC3E}">
        <p14:creationId xmlns:p14="http://schemas.microsoft.com/office/powerpoint/2010/main" val="2728364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A44B1858-EAF8-483D-8AE3-6D2C0031C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5" y="51470"/>
            <a:ext cx="702078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0BFF84-761B-40D6-B82E-9F137468DD7C}"/>
              </a:ext>
            </a:extLst>
          </p:cNvPr>
          <p:cNvSpPr txBox="1"/>
          <p:nvPr/>
        </p:nvSpPr>
        <p:spPr>
          <a:xfrm>
            <a:off x="7199214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Marsa Plaza, Muscat</a:t>
            </a:r>
          </a:p>
        </p:txBody>
      </p:sp>
    </p:spTree>
    <p:extLst>
      <p:ext uri="{BB962C8B-B14F-4D97-AF65-F5344CB8AC3E}">
        <p14:creationId xmlns:p14="http://schemas.microsoft.com/office/powerpoint/2010/main" val="1701822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42D81CEB-5CF5-4E9E-8697-57B63BE31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003"/>
            <a:ext cx="6690508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AFF14-B1DB-4DA2-AF55-5E4C5F32A6F6}"/>
              </a:ext>
            </a:extLst>
          </p:cNvPr>
          <p:cNvSpPr txBox="1"/>
          <p:nvPr/>
        </p:nvSpPr>
        <p:spPr>
          <a:xfrm>
            <a:off x="7199214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Marsa Plaza, Muscat</a:t>
            </a:r>
          </a:p>
        </p:txBody>
      </p:sp>
    </p:spTree>
    <p:extLst>
      <p:ext uri="{BB962C8B-B14F-4D97-AF65-F5344CB8AC3E}">
        <p14:creationId xmlns:p14="http://schemas.microsoft.com/office/powerpoint/2010/main" val="4203617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BF3EC403-00ED-471E-8E40-9DD54F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351" y="15701"/>
            <a:ext cx="6661298" cy="47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85DA75-1A6D-4B68-B6FB-0A55144A5C79}"/>
              </a:ext>
            </a:extLst>
          </p:cNvPr>
          <p:cNvSpPr txBox="1"/>
          <p:nvPr/>
        </p:nvSpPr>
        <p:spPr>
          <a:xfrm>
            <a:off x="7199214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Marsa Plaza, Muscat</a:t>
            </a:r>
          </a:p>
        </p:txBody>
      </p:sp>
    </p:spTree>
    <p:extLst>
      <p:ext uri="{BB962C8B-B14F-4D97-AF65-F5344CB8AC3E}">
        <p14:creationId xmlns:p14="http://schemas.microsoft.com/office/powerpoint/2010/main" val="2795313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4E1E6AE-3229-4CBC-96E6-8767BA3D2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8" y="51470"/>
            <a:ext cx="6087517" cy="46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7624DA-1E0F-4148-B004-DBF0017DFC6F}"/>
              </a:ext>
            </a:extLst>
          </p:cNvPr>
          <p:cNvSpPr txBox="1"/>
          <p:nvPr/>
        </p:nvSpPr>
        <p:spPr>
          <a:xfrm>
            <a:off x="6588225" y="101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  <a:latin typeface="Bahnschrift SemiLight" panose="020B0502040204020203" pitchFamily="34" charset="0"/>
              </a:rPr>
              <a:t>PIXEL - Mixed Used Development in Abu Dhabi</a:t>
            </a:r>
            <a:endParaRPr lang="en-GB" sz="1400" dirty="0">
              <a:solidFill>
                <a:srgbClr val="628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89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C70499A5-91DC-44E3-B101-4205D6963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58" y="51470"/>
            <a:ext cx="4821684" cy="465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53F777-5DD4-4E20-95C4-7401897554B3}"/>
              </a:ext>
            </a:extLst>
          </p:cNvPr>
          <p:cNvSpPr txBox="1"/>
          <p:nvPr/>
        </p:nvSpPr>
        <p:spPr>
          <a:xfrm>
            <a:off x="7199214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Marsa Plaza, Muscat</a:t>
            </a:r>
          </a:p>
        </p:txBody>
      </p:sp>
    </p:spTree>
    <p:extLst>
      <p:ext uri="{BB962C8B-B14F-4D97-AF65-F5344CB8AC3E}">
        <p14:creationId xmlns:p14="http://schemas.microsoft.com/office/powerpoint/2010/main" val="24808238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9E91BB78-B424-48B9-B918-EF1FE97A9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470"/>
            <a:ext cx="7025977" cy="468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0F129D-5AB9-442F-9045-F403BB51FEBA}"/>
              </a:ext>
            </a:extLst>
          </p:cNvPr>
          <p:cNvSpPr txBox="1"/>
          <p:nvPr/>
        </p:nvSpPr>
        <p:spPr>
          <a:xfrm>
            <a:off x="7199214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Marsa Plaza, Muscat</a:t>
            </a:r>
          </a:p>
        </p:txBody>
      </p:sp>
    </p:spTree>
    <p:extLst>
      <p:ext uri="{BB962C8B-B14F-4D97-AF65-F5344CB8AC3E}">
        <p14:creationId xmlns:p14="http://schemas.microsoft.com/office/powerpoint/2010/main" val="489989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7DB6D95A-9819-41B8-86F8-2691C12CA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8" y="12551"/>
            <a:ext cx="7077385" cy="471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ADD6A5-CE84-40DD-BCC1-8F2210232D27}"/>
              </a:ext>
            </a:extLst>
          </p:cNvPr>
          <p:cNvSpPr txBox="1"/>
          <p:nvPr/>
        </p:nvSpPr>
        <p:spPr>
          <a:xfrm>
            <a:off x="7199214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Marsa Plaza, Muscat</a:t>
            </a:r>
          </a:p>
        </p:txBody>
      </p:sp>
    </p:spTree>
    <p:extLst>
      <p:ext uri="{BB962C8B-B14F-4D97-AF65-F5344CB8AC3E}">
        <p14:creationId xmlns:p14="http://schemas.microsoft.com/office/powerpoint/2010/main" val="12606883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0C6A1A84-C320-45D8-B840-C10C39AC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" y="51470"/>
            <a:ext cx="3713584" cy="464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>
            <a:extLst>
              <a:ext uri="{FF2B5EF4-FFF2-40B4-BE49-F238E27FC236}">
                <a16:creationId xmlns:a16="http://schemas.microsoft.com/office/drawing/2014/main" id="{807ADD76-A3EB-489A-9891-4B959706C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910" y="51470"/>
            <a:ext cx="3313857" cy="464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F61F52-43BB-4E6E-8DED-A31BCB070ED3}"/>
              </a:ext>
            </a:extLst>
          </p:cNvPr>
          <p:cNvSpPr txBox="1"/>
          <p:nvPr/>
        </p:nvSpPr>
        <p:spPr>
          <a:xfrm>
            <a:off x="7199214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Marsa Plaza, Muscat</a:t>
            </a:r>
          </a:p>
        </p:txBody>
      </p:sp>
    </p:spTree>
    <p:extLst>
      <p:ext uri="{BB962C8B-B14F-4D97-AF65-F5344CB8AC3E}">
        <p14:creationId xmlns:p14="http://schemas.microsoft.com/office/powerpoint/2010/main" val="32398936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1E90F3BD-F078-472A-86DC-75D96149E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7" y="51470"/>
            <a:ext cx="7025977" cy="468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8C0BB1-6892-4F62-91BA-E5BA668C08D6}"/>
              </a:ext>
            </a:extLst>
          </p:cNvPr>
          <p:cNvSpPr txBox="1"/>
          <p:nvPr/>
        </p:nvSpPr>
        <p:spPr>
          <a:xfrm>
            <a:off x="7199214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Marsa Plaza, Muscat</a:t>
            </a:r>
          </a:p>
        </p:txBody>
      </p:sp>
    </p:spTree>
    <p:extLst>
      <p:ext uri="{BB962C8B-B14F-4D97-AF65-F5344CB8AC3E}">
        <p14:creationId xmlns:p14="http://schemas.microsoft.com/office/powerpoint/2010/main" val="13418320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4063C4B2-6367-474E-BA25-62FFD3888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009" y="51470"/>
            <a:ext cx="4659982" cy="4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62687E-29A6-4D58-B62B-B5907EEA0C3B}"/>
              </a:ext>
            </a:extLst>
          </p:cNvPr>
          <p:cNvSpPr txBox="1"/>
          <p:nvPr/>
        </p:nvSpPr>
        <p:spPr>
          <a:xfrm>
            <a:off x="7199214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Marsa Plaza, Muscat</a:t>
            </a:r>
          </a:p>
        </p:txBody>
      </p:sp>
    </p:spTree>
    <p:extLst>
      <p:ext uri="{BB962C8B-B14F-4D97-AF65-F5344CB8AC3E}">
        <p14:creationId xmlns:p14="http://schemas.microsoft.com/office/powerpoint/2010/main" val="5064268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9E4ED7E-9DF6-4CBD-B5E9-C133C0AA7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29" y="0"/>
            <a:ext cx="7565342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62687E-29A6-4D58-B62B-B5907EEA0C3B}"/>
              </a:ext>
            </a:extLst>
          </p:cNvPr>
          <p:cNvSpPr txBox="1"/>
          <p:nvPr/>
        </p:nvSpPr>
        <p:spPr>
          <a:xfrm>
            <a:off x="4644008" y="-7144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/>
                </a:solidFill>
              </a:rPr>
              <a:t>Ghala</a:t>
            </a:r>
            <a:r>
              <a:rPr lang="en-GB" sz="1400" dirty="0">
                <a:solidFill>
                  <a:schemeClr val="bg1"/>
                </a:solidFill>
              </a:rPr>
              <a:t> heights, Muscat</a:t>
            </a:r>
          </a:p>
        </p:txBody>
      </p:sp>
    </p:spTree>
    <p:extLst>
      <p:ext uri="{BB962C8B-B14F-4D97-AF65-F5344CB8AC3E}">
        <p14:creationId xmlns:p14="http://schemas.microsoft.com/office/powerpoint/2010/main" val="3148016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xed Use Buildings at Ghala Heights (Plot No. 37) | ProTenders">
            <a:extLst>
              <a:ext uri="{FF2B5EF4-FFF2-40B4-BE49-F238E27FC236}">
                <a16:creationId xmlns:a16="http://schemas.microsoft.com/office/drawing/2014/main" id="{1B1ED8E2-EA9B-48E7-A680-642417A7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95"/>
            <a:ext cx="5886018" cy="472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6CF816-6903-4CA3-8C71-731C9D0508AF}"/>
              </a:ext>
            </a:extLst>
          </p:cNvPr>
          <p:cNvSpPr txBox="1"/>
          <p:nvPr/>
        </p:nvSpPr>
        <p:spPr>
          <a:xfrm>
            <a:off x="7236296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Ghala</a:t>
            </a:r>
            <a:r>
              <a:rPr lang="en-GB" sz="1400" dirty="0"/>
              <a:t> heights, Muscat</a:t>
            </a:r>
          </a:p>
        </p:txBody>
      </p:sp>
    </p:spTree>
    <p:extLst>
      <p:ext uri="{BB962C8B-B14F-4D97-AF65-F5344CB8AC3E}">
        <p14:creationId xmlns:p14="http://schemas.microsoft.com/office/powerpoint/2010/main" val="26374328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xed-Use Development Project - Ghala Heights - METenders">
            <a:extLst>
              <a:ext uri="{FF2B5EF4-FFF2-40B4-BE49-F238E27FC236}">
                <a16:creationId xmlns:a16="http://schemas.microsoft.com/office/drawing/2014/main" id="{BAC70BFA-BDB7-4FC8-9F91-427724C7F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717"/>
            <a:ext cx="6862846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6CF816-6903-4CA3-8C71-731C9D0508AF}"/>
              </a:ext>
            </a:extLst>
          </p:cNvPr>
          <p:cNvSpPr txBox="1"/>
          <p:nvPr/>
        </p:nvSpPr>
        <p:spPr>
          <a:xfrm>
            <a:off x="7236296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Ghala</a:t>
            </a:r>
            <a:r>
              <a:rPr lang="en-GB" sz="1400" dirty="0"/>
              <a:t> heights, Muscat</a:t>
            </a:r>
          </a:p>
        </p:txBody>
      </p:sp>
    </p:spTree>
    <p:extLst>
      <p:ext uri="{BB962C8B-B14F-4D97-AF65-F5344CB8AC3E}">
        <p14:creationId xmlns:p14="http://schemas.microsoft.com/office/powerpoint/2010/main" val="40063417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06CF816-6903-4CA3-8C71-731C9D0508AF}"/>
              </a:ext>
            </a:extLst>
          </p:cNvPr>
          <p:cNvSpPr txBox="1"/>
          <p:nvPr/>
        </p:nvSpPr>
        <p:spPr>
          <a:xfrm>
            <a:off x="7236296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Ghala</a:t>
            </a:r>
            <a:r>
              <a:rPr lang="en-GB" sz="1400" dirty="0"/>
              <a:t> heights, Muscat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972C379-FDDE-4F87-995B-5B3452D99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2" y="0"/>
            <a:ext cx="7093260" cy="472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024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A0B66B8-4F59-43AA-956E-2DB751FBB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0"/>
            <a:ext cx="6660505" cy="471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262418-28B3-46E4-BF34-160C9A5087F0}"/>
              </a:ext>
            </a:extLst>
          </p:cNvPr>
          <p:cNvSpPr txBox="1"/>
          <p:nvPr/>
        </p:nvSpPr>
        <p:spPr>
          <a:xfrm>
            <a:off x="6588225" y="101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  <a:latin typeface="Bahnschrift SemiLight" panose="020B0502040204020203" pitchFamily="34" charset="0"/>
              </a:rPr>
              <a:t>PIXEL - Mixed Used Development in Abu Dhabi</a:t>
            </a:r>
            <a:endParaRPr lang="en-GB" sz="1400" dirty="0">
              <a:solidFill>
                <a:srgbClr val="628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32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rst phase of Maysan-Square Duqm launched - Times of Oman">
            <a:extLst>
              <a:ext uri="{FF2B5EF4-FFF2-40B4-BE49-F238E27FC236}">
                <a16:creationId xmlns:a16="http://schemas.microsoft.com/office/drawing/2014/main" id="{1622AF05-DF50-4FC7-83E6-A46FBC4D5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03"/>
            <a:ext cx="8331038" cy="476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164288" y="0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Maysan</a:t>
            </a:r>
            <a:r>
              <a:rPr lang="en-GB" sz="1400" dirty="0"/>
              <a:t> </a:t>
            </a:r>
            <a:r>
              <a:rPr lang="en-GB" sz="1400" dirty="0" err="1"/>
              <a:t>Square,Duqm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475146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rst Phase of Maysan Square project in Duqm launched - Oman Observer">
            <a:extLst>
              <a:ext uri="{FF2B5EF4-FFF2-40B4-BE49-F238E27FC236}">
                <a16:creationId xmlns:a16="http://schemas.microsoft.com/office/drawing/2014/main" id="{011F3417-A529-413D-A646-DB8B55A33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91" y="0"/>
            <a:ext cx="7293818" cy="471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300192" y="10889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Maysan</a:t>
            </a:r>
            <a:r>
              <a:rPr lang="en-GB" sz="1400" dirty="0"/>
              <a:t> </a:t>
            </a:r>
            <a:r>
              <a:rPr lang="en-GB" sz="1400" dirty="0" err="1"/>
              <a:t>Square,Duqm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112296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ysan Square | ProTenders">
            <a:extLst>
              <a:ext uri="{FF2B5EF4-FFF2-40B4-BE49-F238E27FC236}">
                <a16:creationId xmlns:a16="http://schemas.microsoft.com/office/drawing/2014/main" id="{9707C16F-F0A8-449F-B5A0-DFBB6256C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9"/>
            <a:ext cx="91440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660232" y="-6797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Maysan</a:t>
            </a:r>
            <a:r>
              <a:rPr lang="en-GB" sz="1400" dirty="0"/>
              <a:t> </a:t>
            </a:r>
            <a:r>
              <a:rPr lang="en-GB" sz="1400" dirty="0" err="1"/>
              <a:t>Square,Duqm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440322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al Estate Company Oman | Maysan Properties Oman">
            <a:extLst>
              <a:ext uri="{FF2B5EF4-FFF2-40B4-BE49-F238E27FC236}">
                <a16:creationId xmlns:a16="http://schemas.microsoft.com/office/drawing/2014/main" id="{11F6218A-FCAE-4AAC-852C-B8D54E40B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98"/>
            <a:ext cx="9141928" cy="459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164364" y="0"/>
            <a:ext cx="198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Maysan</a:t>
            </a:r>
            <a:r>
              <a:rPr lang="en-GB" sz="1400" dirty="0"/>
              <a:t> </a:t>
            </a:r>
            <a:r>
              <a:rPr lang="en-GB" sz="1400" dirty="0" err="1"/>
              <a:t>Square,Duqm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014105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man&amp;#39;s Maysan Properties unveils business district within Duqm -  Construction Week Online">
            <a:extLst>
              <a:ext uri="{FF2B5EF4-FFF2-40B4-BE49-F238E27FC236}">
                <a16:creationId xmlns:a16="http://schemas.microsoft.com/office/drawing/2014/main" id="{ED64813A-892C-4592-AA23-8C9122D1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03"/>
            <a:ext cx="7560840" cy="47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884368" y="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Maysan</a:t>
            </a:r>
            <a:r>
              <a:rPr lang="en-GB" sz="1400" dirty="0"/>
              <a:t> </a:t>
            </a:r>
            <a:r>
              <a:rPr lang="en-GB" sz="1400" dirty="0" err="1"/>
              <a:t>Square,Duqm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244370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rst phase of Maysan-Square Duqm launched - Times of Oman">
            <a:extLst>
              <a:ext uri="{FF2B5EF4-FFF2-40B4-BE49-F238E27FC236}">
                <a16:creationId xmlns:a16="http://schemas.microsoft.com/office/drawing/2014/main" id="{015157A9-C03D-4705-A020-DF9782F8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8424" cy="471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516216" y="0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/>
                </a:solidFill>
              </a:rPr>
              <a:t>Maysan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Square,Duqm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433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mmercial Complex Al Ghubra - Hoehler + alSalmy">
            <a:extLst>
              <a:ext uri="{FF2B5EF4-FFF2-40B4-BE49-F238E27FC236}">
                <a16:creationId xmlns:a16="http://schemas.microsoft.com/office/drawing/2014/main" id="{D5986987-F027-405E-95CF-DE6091252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097985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660232" y="0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 </a:t>
            </a:r>
            <a:r>
              <a:rPr lang="en-GB" sz="1400" dirty="0" err="1"/>
              <a:t>Ghubrah</a:t>
            </a:r>
            <a:r>
              <a:rPr lang="en-GB" sz="1400" dirty="0"/>
              <a:t> Complex, Muscat</a:t>
            </a:r>
          </a:p>
        </p:txBody>
      </p:sp>
    </p:spTree>
    <p:extLst>
      <p:ext uri="{BB962C8B-B14F-4D97-AF65-F5344CB8AC3E}">
        <p14:creationId xmlns:p14="http://schemas.microsoft.com/office/powerpoint/2010/main" val="36590217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660232" y="0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 </a:t>
            </a:r>
            <a:r>
              <a:rPr lang="en-GB" sz="1400" dirty="0" err="1"/>
              <a:t>Ghubrah</a:t>
            </a:r>
            <a:r>
              <a:rPr lang="en-GB" sz="1400" dirty="0"/>
              <a:t> Complex, Muscat</a:t>
            </a:r>
          </a:p>
        </p:txBody>
      </p:sp>
      <p:pic>
        <p:nvPicPr>
          <p:cNvPr id="12290" name="Picture 2" descr="Commercial Complex Al Ghubra - Hoehler + alSalmy">
            <a:extLst>
              <a:ext uri="{FF2B5EF4-FFF2-40B4-BE49-F238E27FC236}">
                <a16:creationId xmlns:a16="http://schemas.microsoft.com/office/drawing/2014/main" id="{C9F54623-5108-485D-B2A6-5DD73162C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2" y="0"/>
            <a:ext cx="6309320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6258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ixed Use Complex, Al Ghoubra - Hoehler + alSalmy">
            <a:extLst>
              <a:ext uri="{FF2B5EF4-FFF2-40B4-BE49-F238E27FC236}">
                <a16:creationId xmlns:a16="http://schemas.microsoft.com/office/drawing/2014/main" id="{FF2DB500-92CC-425B-9F40-F4617019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82" y="3150"/>
            <a:ext cx="8386836" cy="471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300192" y="0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Al </a:t>
            </a:r>
            <a:r>
              <a:rPr lang="en-GB" sz="1400" dirty="0" err="1">
                <a:solidFill>
                  <a:schemeClr val="bg1"/>
                </a:solidFill>
              </a:rPr>
              <a:t>Ghubrah</a:t>
            </a:r>
            <a:r>
              <a:rPr lang="en-GB" sz="1400" dirty="0">
                <a:solidFill>
                  <a:schemeClr val="bg1"/>
                </a:solidFill>
              </a:rPr>
              <a:t> Complex, Muscat</a:t>
            </a:r>
          </a:p>
        </p:txBody>
      </p:sp>
    </p:spTree>
    <p:extLst>
      <p:ext uri="{BB962C8B-B14F-4D97-AF65-F5344CB8AC3E}">
        <p14:creationId xmlns:p14="http://schemas.microsoft.com/office/powerpoint/2010/main" val="12218287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8D4F72B6-3A64-4272-A623-152EF7A6F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2009"/>
            <a:ext cx="7858125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551712" y="0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 </a:t>
            </a:r>
            <a:r>
              <a:rPr lang="en-GB" sz="1400" dirty="0" err="1"/>
              <a:t>Ghubrah</a:t>
            </a:r>
            <a:r>
              <a:rPr lang="en-GB" sz="1400" dirty="0"/>
              <a:t> Complex, Muscat</a:t>
            </a:r>
          </a:p>
        </p:txBody>
      </p:sp>
    </p:spTree>
    <p:extLst>
      <p:ext uri="{BB962C8B-B14F-4D97-AF65-F5344CB8AC3E}">
        <p14:creationId xmlns:p14="http://schemas.microsoft.com/office/powerpoint/2010/main" val="731416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9D72ECC-B5BC-4FF5-BC8A-9EF740D6A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5" y="51470"/>
            <a:ext cx="6589290" cy="466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B68326-C1E4-48C1-9867-AE4DA37AD507}"/>
              </a:ext>
            </a:extLst>
          </p:cNvPr>
          <p:cNvSpPr txBox="1"/>
          <p:nvPr/>
        </p:nvSpPr>
        <p:spPr>
          <a:xfrm>
            <a:off x="6588225" y="101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  <a:latin typeface="Bahnschrift SemiLight" panose="020B0502040204020203" pitchFamily="34" charset="0"/>
              </a:rPr>
              <a:t>PIXEL - Mixed Used Development in Abu Dhabi</a:t>
            </a:r>
            <a:endParaRPr lang="en-GB" sz="1400" dirty="0">
              <a:solidFill>
                <a:srgbClr val="628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536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8256BB21-E75D-42D3-BA72-B37A84D5E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876256" y="14288"/>
            <a:ext cx="234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</a:rPr>
              <a:t>Fuzhou Shangri-La, China</a:t>
            </a:r>
          </a:p>
        </p:txBody>
      </p:sp>
    </p:spTree>
    <p:extLst>
      <p:ext uri="{BB962C8B-B14F-4D97-AF65-F5344CB8AC3E}">
        <p14:creationId xmlns:p14="http://schemas.microsoft.com/office/powerpoint/2010/main" val="7170450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46147797-C44F-436D-ADF1-90DDD1FE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4" y="-4862"/>
            <a:ext cx="8217991" cy="472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876256" y="14288"/>
            <a:ext cx="234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</a:rPr>
              <a:t>Fuzhou Shangri-La, China</a:t>
            </a:r>
          </a:p>
        </p:txBody>
      </p:sp>
    </p:spTree>
    <p:extLst>
      <p:ext uri="{BB962C8B-B14F-4D97-AF65-F5344CB8AC3E}">
        <p14:creationId xmlns:p14="http://schemas.microsoft.com/office/powerpoint/2010/main" val="38300505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8FB3EEB-CFBE-46CB-8AD0-027604B8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" y="14288"/>
            <a:ext cx="9144000" cy="44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876256" y="14288"/>
            <a:ext cx="234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</a:rPr>
              <a:t>Fuzhou Shangri-La, China</a:t>
            </a:r>
          </a:p>
        </p:txBody>
      </p:sp>
    </p:spTree>
    <p:extLst>
      <p:ext uri="{BB962C8B-B14F-4D97-AF65-F5344CB8AC3E}">
        <p14:creationId xmlns:p14="http://schemas.microsoft.com/office/powerpoint/2010/main" val="39263675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4B26CA3C-DCAF-4A69-BEDE-9A1BD8F6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4"/>
            <a:ext cx="9144000" cy="44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876256" y="14288"/>
            <a:ext cx="234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solidFill>
                  <a:schemeClr val="bg1"/>
                </a:solidFill>
                <a:effectLst/>
              </a:rPr>
              <a:t>Fuzhou Shangri-La, China</a:t>
            </a:r>
          </a:p>
        </p:txBody>
      </p:sp>
    </p:spTree>
    <p:extLst>
      <p:ext uri="{BB962C8B-B14F-4D97-AF65-F5344CB8AC3E}">
        <p14:creationId xmlns:p14="http://schemas.microsoft.com/office/powerpoint/2010/main" val="28342998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291B6C6-7AE4-4830-8B39-71CF7D5BB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0"/>
            <a:ext cx="8334672" cy="468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380312" y="0"/>
            <a:ext cx="176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</a:rPr>
              <a:t>Fuzhou Shangri-La, China</a:t>
            </a:r>
          </a:p>
        </p:txBody>
      </p:sp>
    </p:spTree>
    <p:extLst>
      <p:ext uri="{BB962C8B-B14F-4D97-AF65-F5344CB8AC3E}">
        <p14:creationId xmlns:p14="http://schemas.microsoft.com/office/powerpoint/2010/main" val="32941826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380312" y="0"/>
            <a:ext cx="176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</a:rPr>
              <a:t>Fuzhou Shangri-La, China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159D3833-9CA2-44FD-9881-862F5D15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51" y="-5160"/>
            <a:ext cx="6659761" cy="471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800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>
            <a:extLst>
              <a:ext uri="{FF2B5EF4-FFF2-40B4-BE49-F238E27FC236}">
                <a16:creationId xmlns:a16="http://schemas.microsoft.com/office/drawing/2014/main" id="{96839B6B-5361-4A49-BC5F-B6EBD16EC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64" y="-24823"/>
            <a:ext cx="7560071" cy="473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4211960" y="0"/>
            <a:ext cx="4355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 err="1">
                <a:solidFill>
                  <a:schemeClr val="bg1"/>
                </a:solidFill>
                <a:effectLst/>
              </a:rPr>
              <a:t>Shimao</a:t>
            </a:r>
            <a:r>
              <a:rPr lang="en-IN" sz="1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IN" sz="1400" b="0" i="0" dirty="0" err="1">
                <a:solidFill>
                  <a:schemeClr val="bg1"/>
                </a:solidFill>
                <a:effectLst/>
              </a:rPr>
              <a:t>ShenKong</a:t>
            </a:r>
            <a:r>
              <a:rPr lang="en-IN" sz="1400" b="0" i="0" dirty="0">
                <a:solidFill>
                  <a:schemeClr val="bg1"/>
                </a:solidFill>
                <a:effectLst/>
              </a:rPr>
              <a:t> International Centre, Shenzhen</a:t>
            </a:r>
          </a:p>
        </p:txBody>
      </p:sp>
    </p:spTree>
    <p:extLst>
      <p:ext uri="{BB962C8B-B14F-4D97-AF65-F5344CB8AC3E}">
        <p14:creationId xmlns:p14="http://schemas.microsoft.com/office/powerpoint/2010/main" val="14055724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380312" y="0"/>
            <a:ext cx="1763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 err="1">
                <a:solidFill>
                  <a:srgbClr val="000000"/>
                </a:solidFill>
                <a:effectLst/>
              </a:rPr>
              <a:t>Shimao</a:t>
            </a:r>
            <a:r>
              <a:rPr lang="en-IN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IN" sz="1400" b="0" i="0" dirty="0" err="1">
                <a:solidFill>
                  <a:srgbClr val="000000"/>
                </a:solidFill>
                <a:effectLst/>
              </a:rPr>
              <a:t>ShenKong</a:t>
            </a:r>
            <a:r>
              <a:rPr lang="en-IN" sz="1400" b="0" i="0" dirty="0">
                <a:solidFill>
                  <a:srgbClr val="000000"/>
                </a:solidFill>
                <a:effectLst/>
              </a:rPr>
              <a:t> International Centre, Shenzhen</a:t>
            </a:r>
            <a:endParaRPr lang="en-IN" sz="1400" b="0" i="0" dirty="0">
              <a:effectLst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2B6DC00B-BC08-437E-91C7-5981E8533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328592" cy="471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0898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C79B6CD-7271-4A62-A3A4-7FBF7AF4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08" y="0"/>
            <a:ext cx="7571184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4211960" y="-28575"/>
            <a:ext cx="4355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 err="1">
                <a:solidFill>
                  <a:schemeClr val="bg1"/>
                </a:solidFill>
                <a:effectLst/>
              </a:rPr>
              <a:t>Shimao</a:t>
            </a:r>
            <a:r>
              <a:rPr lang="en-IN" sz="1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IN" sz="1400" b="0" i="0" dirty="0" err="1">
                <a:solidFill>
                  <a:schemeClr val="bg1"/>
                </a:solidFill>
                <a:effectLst/>
              </a:rPr>
              <a:t>ShenKong</a:t>
            </a:r>
            <a:r>
              <a:rPr lang="en-IN" sz="1400" b="0" i="0" dirty="0">
                <a:solidFill>
                  <a:schemeClr val="bg1"/>
                </a:solidFill>
                <a:effectLst/>
              </a:rPr>
              <a:t> International Centre, Shenzhen</a:t>
            </a:r>
          </a:p>
        </p:txBody>
      </p:sp>
    </p:spTree>
    <p:extLst>
      <p:ext uri="{BB962C8B-B14F-4D97-AF65-F5344CB8AC3E}">
        <p14:creationId xmlns:p14="http://schemas.microsoft.com/office/powerpoint/2010/main" val="30707782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012574FF-CBE3-4631-AA62-9F975E3F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1" y="9128"/>
            <a:ext cx="8603618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3779912" y="0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 err="1">
                <a:effectLst/>
              </a:rPr>
              <a:t>Shimao</a:t>
            </a:r>
            <a:r>
              <a:rPr lang="en-IN" sz="1400" b="0" i="0" dirty="0">
                <a:effectLst/>
              </a:rPr>
              <a:t> </a:t>
            </a:r>
            <a:r>
              <a:rPr lang="en-IN" sz="1400" b="0" i="0" dirty="0" err="1">
                <a:effectLst/>
              </a:rPr>
              <a:t>ShenKong</a:t>
            </a:r>
            <a:r>
              <a:rPr lang="en-IN" sz="1400" b="0" i="0" dirty="0">
                <a:effectLst/>
              </a:rPr>
              <a:t> International Centre, Shenzhen</a:t>
            </a:r>
          </a:p>
        </p:txBody>
      </p:sp>
    </p:spTree>
    <p:extLst>
      <p:ext uri="{BB962C8B-B14F-4D97-AF65-F5344CB8AC3E}">
        <p14:creationId xmlns:p14="http://schemas.microsoft.com/office/powerpoint/2010/main" val="2179602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A0D2A3C-5E86-4EB6-A162-1BFE320F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" y="27594"/>
            <a:ext cx="661340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81560A-97CD-4A57-A2B0-979852C98BB4}"/>
              </a:ext>
            </a:extLst>
          </p:cNvPr>
          <p:cNvSpPr txBox="1"/>
          <p:nvPr/>
        </p:nvSpPr>
        <p:spPr>
          <a:xfrm>
            <a:off x="6588225" y="101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  <a:latin typeface="Bahnschrift SemiLight" panose="020B0502040204020203" pitchFamily="34" charset="0"/>
              </a:rPr>
              <a:t>PIXEL - Mixed Used Development in Abu Dhabi</a:t>
            </a:r>
            <a:endParaRPr lang="en-GB" sz="1400" dirty="0">
              <a:solidFill>
                <a:srgbClr val="6289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822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3738B7A9-0071-4609-93AA-0B049039E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6"/>
            <a:ext cx="7455971" cy="4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380312" y="0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 err="1">
                <a:effectLst/>
              </a:rPr>
              <a:t>Shimao</a:t>
            </a:r>
            <a:r>
              <a:rPr lang="en-IN" sz="1400" b="0" i="0" dirty="0">
                <a:effectLst/>
              </a:rPr>
              <a:t> </a:t>
            </a:r>
            <a:r>
              <a:rPr lang="en-IN" sz="1400" b="0" i="0" dirty="0" err="1">
                <a:effectLst/>
              </a:rPr>
              <a:t>ShenKong</a:t>
            </a:r>
            <a:r>
              <a:rPr lang="en-IN" sz="1400" b="0" i="0" dirty="0">
                <a:effectLst/>
              </a:rPr>
              <a:t> International Centre, Shenzhen</a:t>
            </a:r>
          </a:p>
        </p:txBody>
      </p:sp>
    </p:spTree>
    <p:extLst>
      <p:ext uri="{BB962C8B-B14F-4D97-AF65-F5344CB8AC3E}">
        <p14:creationId xmlns:p14="http://schemas.microsoft.com/office/powerpoint/2010/main" val="324014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380312" y="0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 err="1">
                <a:effectLst/>
              </a:rPr>
              <a:t>Shimao</a:t>
            </a:r>
            <a:r>
              <a:rPr lang="en-IN" sz="1400" b="0" i="0" dirty="0">
                <a:effectLst/>
              </a:rPr>
              <a:t> </a:t>
            </a:r>
            <a:r>
              <a:rPr lang="en-IN" sz="1400" b="0" i="0" dirty="0" err="1">
                <a:effectLst/>
              </a:rPr>
              <a:t>ShenKong</a:t>
            </a:r>
            <a:r>
              <a:rPr lang="en-IN" sz="1400" b="0" i="0" dirty="0">
                <a:effectLst/>
              </a:rPr>
              <a:t> International Centre, Shenzhen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0E486A76-FB44-4888-8B77-7056F0621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807"/>
            <a:ext cx="362920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BCEE1EC6-B4E2-41DB-A1E3-ED91542AC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/>
        </p:blipFill>
        <p:spPr bwMode="auto">
          <a:xfrm>
            <a:off x="3979434" y="66807"/>
            <a:ext cx="345171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687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13D0092-C3AB-4D7C-9697-9BCEEB6D2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64" y="11151"/>
            <a:ext cx="7556072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4211960" y="-22123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 err="1">
                <a:solidFill>
                  <a:schemeClr val="bg1"/>
                </a:solidFill>
                <a:effectLst/>
              </a:rPr>
              <a:t>Shimao</a:t>
            </a:r>
            <a:r>
              <a:rPr lang="en-IN" sz="1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IN" sz="1400" b="0" i="0" dirty="0" err="1">
                <a:solidFill>
                  <a:schemeClr val="bg1"/>
                </a:solidFill>
                <a:effectLst/>
              </a:rPr>
              <a:t>ShenKong</a:t>
            </a:r>
            <a:r>
              <a:rPr lang="en-IN" sz="1400" b="0" i="0" dirty="0">
                <a:solidFill>
                  <a:schemeClr val="bg1"/>
                </a:solidFill>
                <a:effectLst/>
              </a:rPr>
              <a:t> International Centre, Shenzhen</a:t>
            </a:r>
          </a:p>
        </p:txBody>
      </p:sp>
    </p:spTree>
    <p:extLst>
      <p:ext uri="{BB962C8B-B14F-4D97-AF65-F5344CB8AC3E}">
        <p14:creationId xmlns:p14="http://schemas.microsoft.com/office/powerpoint/2010/main" val="8914973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E3E4FC5A-1B7E-4499-A77C-6FF63D51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65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948264" y="15694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Mixed Use Development on </a:t>
            </a:r>
            <a:r>
              <a:rPr lang="en-IN" sz="1400" b="0" i="0" dirty="0" err="1">
                <a:effectLst/>
                <a:highlight>
                  <a:srgbClr val="DCDCDC"/>
                </a:highlight>
              </a:rPr>
              <a:t>Rakos</a:t>
            </a:r>
            <a:r>
              <a:rPr lang="en-IN" sz="1400" b="0" i="0" dirty="0">
                <a:effectLst/>
                <a:highlight>
                  <a:srgbClr val="DCDCDC"/>
                </a:highlight>
              </a:rPr>
              <a:t> Creek, Budapest</a:t>
            </a:r>
          </a:p>
        </p:txBody>
      </p:sp>
    </p:spTree>
    <p:extLst>
      <p:ext uri="{BB962C8B-B14F-4D97-AF65-F5344CB8AC3E}">
        <p14:creationId xmlns:p14="http://schemas.microsoft.com/office/powerpoint/2010/main" val="5800278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D3581B6A-691E-4A3C-9C96-20A6634AA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568"/>
            <a:ext cx="6586115" cy="466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740352" y="20588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</a:rPr>
              <a:t>Mixed Use Development on </a:t>
            </a:r>
            <a:r>
              <a:rPr lang="en-IN" sz="1400" b="0" i="0" dirty="0" err="1">
                <a:effectLst/>
              </a:rPr>
              <a:t>Rakos</a:t>
            </a:r>
            <a:r>
              <a:rPr lang="en-IN" sz="1400" b="0" i="0" dirty="0">
                <a:effectLst/>
              </a:rPr>
              <a:t> Creek, Budapest</a:t>
            </a:r>
          </a:p>
        </p:txBody>
      </p:sp>
    </p:spTree>
    <p:extLst>
      <p:ext uri="{BB962C8B-B14F-4D97-AF65-F5344CB8AC3E}">
        <p14:creationId xmlns:p14="http://schemas.microsoft.com/office/powerpoint/2010/main" val="19380100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740352" y="20588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</a:rPr>
              <a:t>Mixed Use Development on </a:t>
            </a:r>
            <a:r>
              <a:rPr lang="en-IN" sz="1400" b="0" i="0" dirty="0" err="1">
                <a:effectLst/>
              </a:rPr>
              <a:t>Rakos</a:t>
            </a:r>
            <a:r>
              <a:rPr lang="en-IN" sz="1400" b="0" i="0" dirty="0">
                <a:effectLst/>
              </a:rPr>
              <a:t> Creek, Budapest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79382EDA-1A88-4DDB-B75A-48D0D724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277"/>
            <a:ext cx="6624736" cy="468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2350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740352" y="20588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</a:rPr>
              <a:t>Mixed Use Development on </a:t>
            </a:r>
            <a:r>
              <a:rPr lang="en-IN" sz="1400" b="0" i="0" dirty="0" err="1">
                <a:effectLst/>
              </a:rPr>
              <a:t>Rakos</a:t>
            </a:r>
            <a:r>
              <a:rPr lang="en-IN" sz="1400" b="0" i="0" dirty="0">
                <a:effectLst/>
              </a:rPr>
              <a:t> Creek, Budapest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2E8FE0A7-E0DD-4907-B98F-3D2937F34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79" y="20588"/>
            <a:ext cx="6696273" cy="47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8139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740352" y="20588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</a:rPr>
              <a:t>Mixed Use Development on </a:t>
            </a:r>
            <a:r>
              <a:rPr lang="en-IN" sz="1400" b="0" i="0" dirty="0" err="1">
                <a:effectLst/>
              </a:rPr>
              <a:t>Rakos</a:t>
            </a:r>
            <a:r>
              <a:rPr lang="en-IN" sz="1400" b="0" i="0" dirty="0">
                <a:effectLst/>
              </a:rPr>
              <a:t> Creek, Budapest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897CC13A-1A03-4D07-AF91-45C13E874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49" y="20588"/>
            <a:ext cx="6619503" cy="468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6958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740352" y="20588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</a:rPr>
              <a:t>Mixed Use Development on </a:t>
            </a:r>
            <a:r>
              <a:rPr lang="en-IN" sz="1400" b="0" i="0" dirty="0" err="1">
                <a:effectLst/>
              </a:rPr>
              <a:t>Rakos</a:t>
            </a:r>
            <a:r>
              <a:rPr lang="en-IN" sz="1400" b="0" i="0" dirty="0">
                <a:effectLst/>
              </a:rPr>
              <a:t> Creek, Budapest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9E883CF7-FE3D-4AB9-9AC8-2672EE09E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62" y="20588"/>
            <a:ext cx="6661398" cy="471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2575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956376" y="0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</a:rPr>
              <a:t>Innovation QNS, New York City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CD8BC018-5530-4663-B59B-9845CA2A5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21" y="0"/>
            <a:ext cx="6899358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74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1707654"/>
            <a:ext cx="12961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AL BANDAR MIXED USE DEVELOPMENT </a:t>
            </a:r>
          </a:p>
          <a:p>
            <a:r>
              <a:rPr lang="en-GB" sz="105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PLOT AREA - 110HA</a:t>
            </a:r>
          </a:p>
        </p:txBody>
      </p:sp>
      <p:pic>
        <p:nvPicPr>
          <p:cNvPr id="8194" name="Picture 2" descr="Jubail Island aerial view rendering with buildings surrounded by greenery, water adjacent">
            <a:extLst>
              <a:ext uri="{FF2B5EF4-FFF2-40B4-BE49-F238E27FC236}">
                <a16:creationId xmlns:a16="http://schemas.microsoft.com/office/drawing/2014/main" id="{2709EEBF-2730-45EE-91E6-1B32C425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20861"/>
            <a:ext cx="8280920" cy="465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E2A01-5E36-4C82-9F4E-316C63701A4D}"/>
              </a:ext>
            </a:extLst>
          </p:cNvPr>
          <p:cNvSpPr txBox="1"/>
          <p:nvPr/>
        </p:nvSpPr>
        <p:spPr>
          <a:xfrm>
            <a:off x="7055769" y="0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2898F"/>
                </a:solidFill>
              </a:rPr>
              <a:t>Jubail Island, Abu Dhabi</a:t>
            </a:r>
          </a:p>
        </p:txBody>
      </p:sp>
    </p:spTree>
    <p:extLst>
      <p:ext uri="{BB962C8B-B14F-4D97-AF65-F5344CB8AC3E}">
        <p14:creationId xmlns:p14="http://schemas.microsoft.com/office/powerpoint/2010/main" val="2361236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45E5EDC4-E452-4C34-AFE6-DE5BC075E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24854"/>
            <a:ext cx="8460432" cy="47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228184" y="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Innovation QNS, New York City</a:t>
            </a:r>
          </a:p>
        </p:txBody>
      </p:sp>
    </p:spTree>
    <p:extLst>
      <p:ext uri="{BB962C8B-B14F-4D97-AF65-F5344CB8AC3E}">
        <p14:creationId xmlns:p14="http://schemas.microsoft.com/office/powerpoint/2010/main" val="18407264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3605028A-5DA1-4E77-AECF-27AA96FC4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25875"/>
            <a:ext cx="8460432" cy="470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228184" y="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Innovation QNS, New York City</a:t>
            </a:r>
          </a:p>
        </p:txBody>
      </p:sp>
    </p:spTree>
    <p:extLst>
      <p:ext uri="{BB962C8B-B14F-4D97-AF65-F5344CB8AC3E}">
        <p14:creationId xmlns:p14="http://schemas.microsoft.com/office/powerpoint/2010/main" val="26820974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F027ECDC-FF8C-4014-B10F-D11198669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23713"/>
            <a:ext cx="8460432" cy="47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228184" y="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Innovation QNS, New York City</a:t>
            </a:r>
          </a:p>
        </p:txBody>
      </p:sp>
    </p:spTree>
    <p:extLst>
      <p:ext uri="{BB962C8B-B14F-4D97-AF65-F5344CB8AC3E}">
        <p14:creationId xmlns:p14="http://schemas.microsoft.com/office/powerpoint/2010/main" val="5820117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143DFC2C-2BA6-4B3C-BF44-E04CA703A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15131"/>
            <a:ext cx="8460432" cy="470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228184" y="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Innovation QNS, New York City</a:t>
            </a:r>
          </a:p>
        </p:txBody>
      </p:sp>
    </p:spTree>
    <p:extLst>
      <p:ext uri="{BB962C8B-B14F-4D97-AF65-F5344CB8AC3E}">
        <p14:creationId xmlns:p14="http://schemas.microsoft.com/office/powerpoint/2010/main" val="36283060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7C0DD1DE-F321-42AA-B97D-CD425096E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28" y="15131"/>
            <a:ext cx="6681143" cy="469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5292080" y="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Innovation QNS, New York City</a:t>
            </a:r>
          </a:p>
        </p:txBody>
      </p:sp>
    </p:spTree>
    <p:extLst>
      <p:ext uri="{BB962C8B-B14F-4D97-AF65-F5344CB8AC3E}">
        <p14:creationId xmlns:p14="http://schemas.microsoft.com/office/powerpoint/2010/main" val="30606199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4FCF5BFF-03F6-47B8-9526-E1856675F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5" y="0"/>
            <a:ext cx="8964489" cy="470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410226" y="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Innovation QNS, New York City</a:t>
            </a:r>
          </a:p>
        </p:txBody>
      </p:sp>
    </p:spTree>
    <p:extLst>
      <p:ext uri="{BB962C8B-B14F-4D97-AF65-F5344CB8AC3E}">
        <p14:creationId xmlns:p14="http://schemas.microsoft.com/office/powerpoint/2010/main" val="15762726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67F3F5B9-D96C-4F72-B78F-09888C888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8582"/>
            <a:ext cx="8460432" cy="47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6156176" y="8582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Innovation QNS, New York City</a:t>
            </a:r>
          </a:p>
        </p:txBody>
      </p:sp>
    </p:spTree>
    <p:extLst>
      <p:ext uri="{BB962C8B-B14F-4D97-AF65-F5344CB8AC3E}">
        <p14:creationId xmlns:p14="http://schemas.microsoft.com/office/powerpoint/2010/main" val="4075927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668344" y="0"/>
            <a:ext cx="147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Seoul Valley, South Korea</a:t>
            </a:r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6F5C7AA2-B2BD-4C2F-85A2-0C64034D8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9" y="-6846"/>
            <a:ext cx="7097985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7349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>
            <a:extLst>
              <a:ext uri="{FF2B5EF4-FFF2-40B4-BE49-F238E27FC236}">
                <a16:creationId xmlns:a16="http://schemas.microsoft.com/office/drawing/2014/main" id="{3B0A8BB3-6550-42C6-BBF3-CFB83C2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0"/>
            <a:ext cx="6731719" cy="476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668344" y="0"/>
            <a:ext cx="147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</a:rPr>
              <a:t>Seoul Valley, South Korea</a:t>
            </a:r>
          </a:p>
        </p:txBody>
      </p:sp>
    </p:spTree>
    <p:extLst>
      <p:ext uri="{BB962C8B-B14F-4D97-AF65-F5344CB8AC3E}">
        <p14:creationId xmlns:p14="http://schemas.microsoft.com/office/powerpoint/2010/main" val="38649878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D5AAEB74-E50A-49D9-BB91-1FDDEBB4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0"/>
            <a:ext cx="8388424" cy="471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99347-4108-45B2-8270-F6B356CEFE67}"/>
              </a:ext>
            </a:extLst>
          </p:cNvPr>
          <p:cNvSpPr txBox="1"/>
          <p:nvPr/>
        </p:nvSpPr>
        <p:spPr>
          <a:xfrm>
            <a:off x="7668344" y="0"/>
            <a:ext cx="147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0" i="0" dirty="0">
                <a:effectLst/>
                <a:highlight>
                  <a:srgbClr val="DCDCDC"/>
                </a:highlight>
              </a:rPr>
              <a:t>Seoul Valley, South Korea</a:t>
            </a:r>
          </a:p>
        </p:txBody>
      </p:sp>
    </p:spTree>
    <p:extLst>
      <p:ext uri="{BB962C8B-B14F-4D97-AF65-F5344CB8AC3E}">
        <p14:creationId xmlns:p14="http://schemas.microsoft.com/office/powerpoint/2010/main" val="2143658802"/>
      </p:ext>
    </p:extLst>
  </p:cSld>
  <p:clrMapOvr>
    <a:masterClrMapping/>
  </p:clrMapOvr>
</p:sld>
</file>

<file path=ppt/theme/theme1.xml><?xml version="1.0" encoding="utf-8"?>
<a:theme xmlns:a="http://schemas.openxmlformats.org/drawingml/2006/main" name="STUP WORKSHO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23866</TotalTime>
  <Words>1022</Words>
  <Application>Microsoft Office PowerPoint</Application>
  <PresentationFormat>On-screen Show (16:9)</PresentationFormat>
  <Paragraphs>218</Paragraphs>
  <Slides>115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115</vt:i4>
      </vt:variant>
    </vt:vector>
  </HeadingPairs>
  <TitlesOfParts>
    <vt:vector size="126" baseType="lpstr">
      <vt:lpstr>Arial</vt:lpstr>
      <vt:lpstr>Bahnschrift Light</vt:lpstr>
      <vt:lpstr>Bahnschrift Light SemiCondensed</vt:lpstr>
      <vt:lpstr>Bahnschrift SemiLight</vt:lpstr>
      <vt:lpstr>Calibri</vt:lpstr>
      <vt:lpstr>Century Gothic</vt:lpstr>
      <vt:lpstr>STUP WORKSHOP</vt:lpstr>
      <vt:lpstr>4_Office Theme</vt:lpstr>
      <vt:lpstr>15_Office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stup</dc:creator>
  <cp:lastModifiedBy>admin</cp:lastModifiedBy>
  <cp:revision>1441</cp:revision>
  <dcterms:created xsi:type="dcterms:W3CDTF">2011-09-12T22:49:30Z</dcterms:created>
  <dcterms:modified xsi:type="dcterms:W3CDTF">2022-02-24T03:25:03Z</dcterms:modified>
</cp:coreProperties>
</file>